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9" r:id="rId3"/>
    <p:sldId id="270" r:id="rId4"/>
    <p:sldId id="271" r:id="rId5"/>
    <p:sldId id="272" r:id="rId6"/>
  </p:sldIdLst>
  <p:sldSz cx="12192000" cy="6858000"/>
  <p:notesSz cx="6858000" cy="9144000"/>
  <p:defaultTextStyle>
    <a:defPPr>
      <a:defRPr lang="he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4C89"/>
    <a:srgbClr val="32427C"/>
    <a:srgbClr val="1A143C"/>
    <a:srgbClr val="2F2561"/>
    <a:srgbClr val="000000"/>
    <a:srgbClr val="F2F2F2"/>
    <a:srgbClr val="69036C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0A72D-EDAD-C238-C233-C7FEC348A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C33E3B-6A5B-0D4A-0E99-16CC5B1038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4A8E5-4236-4DD9-72C9-903448983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6453-C303-4347-AC7D-85557F0506C0}" type="datetimeFigureOut">
              <a:rPr lang="he-IL" smtClean="0"/>
              <a:t>י"ט/תמוז/תשפ"ה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426B7-B7DC-E798-CD6D-F9F169928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9FA59-FEA2-F664-282F-70CE09634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61466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D32FB-8E97-01E7-C343-D33FC3C0F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C41D67-2068-66AC-2A72-2105ACD4D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D055-5CAB-DB13-72E8-495F5743C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6453-C303-4347-AC7D-85557F0506C0}" type="datetimeFigureOut">
              <a:rPr lang="he-IL" smtClean="0"/>
              <a:t>י"ט/תמוז/תשפ"ה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67D3E2-D4B4-4CBE-350B-4C3A25D77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0E294-79B0-B636-7E45-FB07570D6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99290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503A28-FBE0-514E-2339-5DFCEC6DBC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A51E08-B474-09C8-ED5A-F2917F7B0F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5233C-5C8F-68EF-759C-2BDDABD5E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6453-C303-4347-AC7D-85557F0506C0}" type="datetimeFigureOut">
              <a:rPr lang="he-IL" smtClean="0"/>
              <a:t>י"ט/תמוז/תשפ"ה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B6297-6541-3F72-0B88-EE515DE33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596B8-332F-784D-4B73-E36C17B90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44810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5A126-B848-4559-ED3A-08EDD1B8A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DF9C6-4E9A-67B4-8A73-ADD501238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373EF0-7BEE-8C50-4903-11D1DF010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6453-C303-4347-AC7D-85557F0506C0}" type="datetimeFigureOut">
              <a:rPr lang="he-IL" smtClean="0"/>
              <a:t>י"ט/תמוז/תשפ"ה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A6956-FA81-593C-3196-F24D06434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940EB-FA18-E689-54FA-E997CD7F4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51413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EF423-B6B5-9900-0E39-4FA5B6155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68EB73-D05F-76D1-ADB4-63E6BB0CE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5C6E79-4701-4430-9528-8F5FC6CF8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6453-C303-4347-AC7D-85557F0506C0}" type="datetimeFigureOut">
              <a:rPr lang="he-IL" smtClean="0"/>
              <a:t>י"ט/תמוז/תשפ"ה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0DC59A-FFA3-2E4E-5FAD-0C4865F09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C4C00-DE77-5F74-B4C0-0C38B6947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59298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A1C18-2E90-5247-314F-15C5481EE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9B9AC-D078-A4D5-C14A-3A7B84F3CB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BC5C5B-DA8F-4871-19EC-C712542C52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C79921-D08F-6741-943A-F2F70F7C6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6453-C303-4347-AC7D-85557F0506C0}" type="datetimeFigureOut">
              <a:rPr lang="he-IL" smtClean="0"/>
              <a:t>י"ט/תמוז/תשפ"ה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51BC3-7051-5545-014B-5D15F48B4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B641A0-E40C-E941-5C78-9BD80CE2E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04833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0DFB1-949A-356D-2C2A-E1DB77725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46480-14ED-5385-46F3-50998668C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9203E7-85A9-B3EF-B362-AF9E4A4481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887B02-25A0-BED0-B903-7D403EE2C5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A0A39F-229A-6B01-7BD7-06B07F9370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081A82-7112-9DC0-0271-8BB2F7CB8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6453-C303-4347-AC7D-85557F0506C0}" type="datetimeFigureOut">
              <a:rPr lang="he-IL" smtClean="0"/>
              <a:t>י"ט/תמוז/תשפ"ה</a:t>
            </a:fld>
            <a:endParaRPr lang="he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62638A-EEE3-0E48-5F7E-4DC7CBA49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CFE6DE-E270-BDE7-E410-367570172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36031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13065-12D6-DBA6-0D67-1FC5A5005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3628C4-E30B-F48D-8DD2-F7D38DFAD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6453-C303-4347-AC7D-85557F0506C0}" type="datetimeFigureOut">
              <a:rPr lang="he-IL" smtClean="0"/>
              <a:t>י"ט/תמוז/תשפ"ה</a:t>
            </a:fld>
            <a:endParaRPr lang="he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E228B7-8446-84F6-ECE6-717396239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7C0BE1-E7CF-54C8-1644-E0C89E55B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8503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237EC7-34A1-E98E-D324-71CD3A128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6453-C303-4347-AC7D-85557F0506C0}" type="datetimeFigureOut">
              <a:rPr lang="he-IL" smtClean="0"/>
              <a:t>י"ט/תמוז/תשפ"ה</a:t>
            </a:fld>
            <a:endParaRPr lang="he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E9E62C-2C68-6621-233B-8F88B6B1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968DB0-5C8F-BF2D-79EA-9165E0179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28222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DDF2D-EFC9-776D-D6D8-15D03EBC9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E7AF2-4880-FEA7-3EE9-2A219E711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78340E-4AB8-9EFB-DC37-2793599806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B1C9A0-13F5-D17D-0A1C-1E347DABC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6453-C303-4347-AC7D-85557F0506C0}" type="datetimeFigureOut">
              <a:rPr lang="he-IL" smtClean="0"/>
              <a:t>י"ט/תמוז/תשפ"ה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C0969B-849A-18C5-F912-0AEEB5DD5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06A342-A705-78A2-3A07-9A2F7781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0469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21D88-092A-B858-9B0A-6ECA72B0A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6E543E-CC34-B462-DF74-A890860AD5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AD115E-189C-690A-4867-92419C47B7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AD52BE-22D5-4695-E646-868394C8B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6453-C303-4347-AC7D-85557F0506C0}" type="datetimeFigureOut">
              <a:rPr lang="he-IL" smtClean="0"/>
              <a:t>י"ט/תמוז/תשפ"ה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D329E9-1F8C-CB16-33E1-1EA4D1026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6EC283-6F8D-06DF-6D42-9BF2A4080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73470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87C726-FD8D-97C7-5C8C-B1718F70A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4F9AF5-0FA5-E10D-2ABC-62D7CA21E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229A14-72B0-5031-F829-F2E01C1812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DD6453-C303-4347-AC7D-85557F0506C0}" type="datetimeFigureOut">
              <a:rPr lang="he-IL" smtClean="0"/>
              <a:t>י"ט/תמוז/תשפ"ה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FE034-9823-87F0-2C89-9CAFF6194B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558E9-1DEC-D225-D32E-7C12B7214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8B94C3-4750-4561-BA07-1A7A947247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1117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9A7973-FBB3-4EB8-E766-5DFE2F7CA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49D71DA-99EC-6F32-9A34-C0C5D3DDB665}"/>
              </a:ext>
            </a:extLst>
          </p:cNvPr>
          <p:cNvSpPr>
            <a:spLocks/>
          </p:cNvSpPr>
          <p:nvPr/>
        </p:nvSpPr>
        <p:spPr>
          <a:xfrm>
            <a:off x="-2" y="5935619"/>
            <a:ext cx="12192001" cy="922381"/>
          </a:xfrm>
          <a:prstGeom prst="rect">
            <a:avLst/>
          </a:prstGeom>
          <a:gradFill flip="none" rotWithShape="1">
            <a:gsLst>
              <a:gs pos="0">
                <a:srgbClr val="342B61">
                  <a:shade val="30000"/>
                  <a:satMod val="115000"/>
                </a:srgbClr>
              </a:gs>
              <a:gs pos="50000">
                <a:srgbClr val="342B61">
                  <a:shade val="67500"/>
                  <a:satMod val="115000"/>
                </a:srgbClr>
              </a:gs>
              <a:gs pos="100000">
                <a:srgbClr val="342B61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304" dirty="0"/>
          </a:p>
        </p:txBody>
      </p:sp>
      <p:sp>
        <p:nvSpPr>
          <p:cNvPr id="8" name="TextBox 30">
            <a:extLst>
              <a:ext uri="{FF2B5EF4-FFF2-40B4-BE49-F238E27FC236}">
                <a16:creationId xmlns:a16="http://schemas.microsoft.com/office/drawing/2014/main" id="{53DB1932-0C09-3211-A40F-DDF00541D5A9}"/>
              </a:ext>
            </a:extLst>
          </p:cNvPr>
          <p:cNvSpPr txBox="1">
            <a:spLocks/>
          </p:cNvSpPr>
          <p:nvPr/>
        </p:nvSpPr>
        <p:spPr>
          <a:xfrm>
            <a:off x="312528" y="6015000"/>
            <a:ext cx="11566945" cy="738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he-IL" sz="4800" spc="-45" dirty="0">
                <a:solidFill>
                  <a:schemeClr val="bg1"/>
                </a:solidFill>
                <a:latin typeface="Assistant" pitchFamily="2" charset="-79"/>
                <a:ea typeface="Tahoma" panose="020B0604030504040204" pitchFamily="34" charset="0"/>
                <a:cs typeface="Assistant" pitchFamily="2" charset="-79"/>
                <a:sym typeface="Assistant"/>
                <a:rtl/>
              </a:rPr>
              <a:t>הכנס השנתי ה-</a:t>
            </a:r>
            <a:r>
              <a:rPr lang="en-US" sz="4800" spc="-45" dirty="0">
                <a:solidFill>
                  <a:schemeClr val="bg1"/>
                </a:solidFill>
                <a:latin typeface="Assistant" pitchFamily="2" charset="-79"/>
                <a:ea typeface="Tahoma" panose="020B0604030504040204" pitchFamily="34" charset="0"/>
                <a:cs typeface="Assistant" pitchFamily="2" charset="-79"/>
                <a:sym typeface="Assistant"/>
              </a:rPr>
              <a:t>23</a:t>
            </a:r>
            <a:r>
              <a:rPr lang="he-IL" sz="4800" spc="-45" dirty="0">
                <a:solidFill>
                  <a:schemeClr val="bg1"/>
                </a:solidFill>
                <a:latin typeface="Assistant" pitchFamily="2" charset="-79"/>
                <a:ea typeface="Tahoma" panose="020B0604030504040204" pitchFamily="34" charset="0"/>
                <a:cs typeface="Assistant" pitchFamily="2" charset="-79"/>
                <a:sym typeface="Assistant"/>
                <a:rtl/>
              </a:rPr>
              <a:t> של מיט”ל</a:t>
            </a:r>
          </a:p>
        </p:txBody>
      </p:sp>
      <p:sp>
        <p:nvSpPr>
          <p:cNvPr id="11" name="TextBox 30">
            <a:extLst>
              <a:ext uri="{FF2B5EF4-FFF2-40B4-BE49-F238E27FC236}">
                <a16:creationId xmlns:a16="http://schemas.microsoft.com/office/drawing/2014/main" id="{1027E5A4-0D23-4F1C-436B-F3245F38A765}"/>
              </a:ext>
            </a:extLst>
          </p:cNvPr>
          <p:cNvSpPr txBox="1">
            <a:spLocks/>
          </p:cNvSpPr>
          <p:nvPr/>
        </p:nvSpPr>
        <p:spPr>
          <a:xfrm>
            <a:off x="1416311" y="3482082"/>
            <a:ext cx="9315450" cy="22604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he-IL" sz="2000" b="1" spc="-45" dirty="0">
                <a:solidFill>
                  <a:srgbClr val="2F2561"/>
                </a:solidFill>
                <a:latin typeface="Assistant" pitchFamily="2" charset="-79"/>
                <a:cs typeface="Assistant" pitchFamily="2" charset="-79"/>
                <a:sym typeface="Assistant"/>
                <a:rtl/>
              </a:rPr>
              <a:t>בועז זילברמן, מטח</a:t>
            </a:r>
          </a:p>
          <a:p>
            <a:pPr algn="r" rtl="1">
              <a:lnSpc>
                <a:spcPct val="150000"/>
              </a:lnSpc>
            </a:pPr>
            <a:r>
              <a:rPr lang="he-IL" sz="2000" b="1" spc="-45" dirty="0">
                <a:solidFill>
                  <a:srgbClr val="2F2561"/>
                </a:solidFill>
                <a:latin typeface="Assistant" pitchFamily="2" charset="-79"/>
                <a:cs typeface="Assistant" pitchFamily="2" charset="-79"/>
                <a:sym typeface="Assistant"/>
                <a:rtl/>
              </a:rPr>
              <a:t>אנטולי קורופטוב, מרכז אקדמי לוינסקי-וינגייט</a:t>
            </a:r>
          </a:p>
          <a:p>
            <a:pPr algn="r" rtl="1">
              <a:lnSpc>
                <a:spcPct val="150000"/>
              </a:lnSpc>
            </a:pPr>
            <a:r>
              <a:rPr lang="he-IL" sz="2000" b="1" spc="-45" dirty="0">
                <a:solidFill>
                  <a:srgbClr val="2F2561"/>
                </a:solidFill>
                <a:latin typeface="Assistant" pitchFamily="2" charset="-79"/>
                <a:cs typeface="Assistant" pitchFamily="2" charset="-79"/>
                <a:sym typeface="Assistant"/>
                <a:rtl/>
              </a:rPr>
              <a:t>יעל לוז , מרכז אקדמי לוינסקי-וינגייט</a:t>
            </a:r>
          </a:p>
          <a:p>
            <a:pPr algn="r" rtl="1">
              <a:lnSpc>
                <a:spcPct val="150000"/>
              </a:lnSpc>
            </a:pPr>
            <a:r>
              <a:rPr lang="he-IL" sz="2000" b="1" spc="-45" dirty="0">
                <a:solidFill>
                  <a:srgbClr val="2F2561"/>
                </a:solidFill>
                <a:latin typeface="Assistant" pitchFamily="2" charset="-79"/>
                <a:cs typeface="Assistant" pitchFamily="2" charset="-79"/>
                <a:sym typeface="Assistant"/>
                <a:rtl/>
              </a:rPr>
              <a:t>רחל הס גרין, </a:t>
            </a:r>
            <a:r>
              <a:rPr lang="he-IL" sz="2000" b="1" spc="-45" dirty="0" err="1">
                <a:solidFill>
                  <a:srgbClr val="2F2561"/>
                </a:solidFill>
                <a:latin typeface="Assistant" pitchFamily="2" charset="-79"/>
                <a:cs typeface="Assistant" pitchFamily="2" charset="-79"/>
                <a:sym typeface="Assistant"/>
                <a:rtl/>
              </a:rPr>
              <a:t>האונ</a:t>
            </a:r>
            <a:r>
              <a:rPr lang="he-IL" sz="2000" b="1" spc="-45" dirty="0">
                <a:solidFill>
                  <a:srgbClr val="2F2561"/>
                </a:solidFill>
                <a:latin typeface="Assistant" pitchFamily="2" charset="-79"/>
                <a:cs typeface="Assistant" pitchFamily="2" charset="-79"/>
                <a:sym typeface="Assistant"/>
                <a:rtl/>
              </a:rPr>
              <a:t>' הפתוחה</a:t>
            </a:r>
          </a:p>
          <a:p>
            <a:pPr algn="r" rtl="1">
              <a:lnSpc>
                <a:spcPct val="150000"/>
              </a:lnSpc>
            </a:pPr>
            <a:r>
              <a:rPr lang="he-IL" sz="2000" b="1" spc="-45" dirty="0">
                <a:solidFill>
                  <a:srgbClr val="2F2561"/>
                </a:solidFill>
                <a:latin typeface="Assistant" pitchFamily="2" charset="-79"/>
                <a:cs typeface="Assistant" pitchFamily="2" charset="-79"/>
                <a:sym typeface="Assistant"/>
                <a:rtl/>
              </a:rPr>
              <a:t>ענת פלדמן, מיט”ל ומכללת סמינר הקיבוצים</a:t>
            </a:r>
            <a:endParaRPr lang="he-IL" sz="2000" spc="-45" dirty="0">
              <a:solidFill>
                <a:srgbClr val="2F2561"/>
              </a:solidFill>
              <a:latin typeface="Assistant" pitchFamily="2" charset="-79"/>
              <a:cs typeface="Assistant" pitchFamily="2" charset="-79"/>
              <a:rtl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8383A29-6DFB-E768-452F-98EC7EA42B15}"/>
              </a:ext>
            </a:extLst>
          </p:cNvPr>
          <p:cNvGrpSpPr/>
          <p:nvPr/>
        </p:nvGrpSpPr>
        <p:grpSpPr>
          <a:xfrm flipH="1">
            <a:off x="312527" y="236834"/>
            <a:ext cx="2229671" cy="1408416"/>
            <a:chOff x="28073399" y="14166485"/>
            <a:chExt cx="7959003" cy="5074219"/>
          </a:xfrm>
        </p:grpSpPr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76AE1B82-2589-2DD7-6841-9A0646A89828}"/>
                </a:ext>
              </a:extLst>
            </p:cNvPr>
            <p:cNvSpPr/>
            <p:nvPr/>
          </p:nvSpPr>
          <p:spPr>
            <a:xfrm flipH="1">
              <a:off x="32092350" y="14906691"/>
              <a:ext cx="3940052" cy="2839408"/>
            </a:xfrm>
            <a:custGeom>
              <a:avLst/>
              <a:gdLst/>
              <a:ahLst/>
              <a:cxnLst/>
              <a:rect l="l" t="t" r="r" b="b"/>
              <a:pathLst>
                <a:path w="2153105" h="1463827">
                  <a:moveTo>
                    <a:pt x="0" y="0"/>
                  </a:moveTo>
                  <a:lnTo>
                    <a:pt x="2153105" y="0"/>
                  </a:lnTo>
                  <a:lnTo>
                    <a:pt x="2153105" y="1463827"/>
                  </a:lnTo>
                  <a:lnTo>
                    <a:pt x="0" y="146382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he-IL" sz="3150"/>
            </a:p>
          </p:txBody>
        </p:sp>
        <p:sp>
          <p:nvSpPr>
            <p:cNvPr id="7" name="Freeform 9">
              <a:extLst>
                <a:ext uri="{FF2B5EF4-FFF2-40B4-BE49-F238E27FC236}">
                  <a16:creationId xmlns:a16="http://schemas.microsoft.com/office/drawing/2014/main" id="{EC8428A8-41DB-28BC-98BA-C7997A63D2B7}"/>
                </a:ext>
              </a:extLst>
            </p:cNvPr>
            <p:cNvSpPr/>
            <p:nvPr/>
          </p:nvSpPr>
          <p:spPr>
            <a:xfrm flipH="1">
              <a:off x="28073399" y="14166485"/>
              <a:ext cx="3199559" cy="5074219"/>
            </a:xfrm>
            <a:custGeom>
              <a:avLst/>
              <a:gdLst/>
              <a:ahLst/>
              <a:cxnLst/>
              <a:rect l="l" t="t" r="r" b="b"/>
              <a:pathLst>
                <a:path w="2395573" h="3538475">
                  <a:moveTo>
                    <a:pt x="0" y="0"/>
                  </a:moveTo>
                  <a:lnTo>
                    <a:pt x="2395573" y="0"/>
                  </a:lnTo>
                  <a:lnTo>
                    <a:pt x="2395573" y="3538474"/>
                  </a:lnTo>
                  <a:lnTo>
                    <a:pt x="0" y="353847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he-IL" sz="3150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72A8679-856C-D3DB-DE63-D9682D1CE4B7}"/>
              </a:ext>
            </a:extLst>
          </p:cNvPr>
          <p:cNvGrpSpPr/>
          <p:nvPr/>
        </p:nvGrpSpPr>
        <p:grpSpPr>
          <a:xfrm flipH="1">
            <a:off x="0" y="0"/>
            <a:ext cx="12192000" cy="2298701"/>
            <a:chOff x="3478201" y="664761"/>
            <a:chExt cx="6652505" cy="2298701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5E4F626-52C2-02D3-CFF5-9847C4CFFEFA}"/>
                </a:ext>
              </a:extLst>
            </p:cNvPr>
            <p:cNvSpPr/>
            <p:nvPr/>
          </p:nvSpPr>
          <p:spPr>
            <a:xfrm>
              <a:off x="3478201" y="664762"/>
              <a:ext cx="6652505" cy="2298700"/>
            </a:xfrm>
            <a:custGeom>
              <a:avLst/>
              <a:gdLst>
                <a:gd name="connsiteX0" fmla="*/ 0 w 6652505"/>
                <a:gd name="connsiteY0" fmla="*/ 2938378 h 2938377"/>
                <a:gd name="connsiteX1" fmla="*/ 6652506 w 6652505"/>
                <a:gd name="connsiteY1" fmla="*/ 247257 h 2938377"/>
                <a:gd name="connsiteX2" fmla="*/ 6652506 w 6652505"/>
                <a:gd name="connsiteY2" fmla="*/ 0 h 2938377"/>
                <a:gd name="connsiteX3" fmla="*/ 0 w 6652505"/>
                <a:gd name="connsiteY3" fmla="*/ 0 h 2938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52505" h="2938377">
                  <a:moveTo>
                    <a:pt x="0" y="2938378"/>
                  </a:moveTo>
                  <a:cubicBezTo>
                    <a:pt x="914863" y="1681784"/>
                    <a:pt x="3959971" y="279317"/>
                    <a:pt x="6652506" y="247257"/>
                  </a:cubicBezTo>
                  <a:lnTo>
                    <a:pt x="665250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2427C"/>
            </a:solidFill>
            <a:ln w="11567" cap="flat">
              <a:noFill/>
              <a:prstDash val="solid"/>
              <a:miter/>
            </a:ln>
          </p:spPr>
          <p:txBody>
            <a:bodyPr rtlCol="1" anchor="ctr"/>
            <a:lstStyle/>
            <a:p>
              <a:endParaRPr lang="he-IL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30CC9F7-7B1E-B9FF-FB19-DE53772B62C2}"/>
                </a:ext>
              </a:extLst>
            </p:cNvPr>
            <p:cNvSpPr/>
            <p:nvPr/>
          </p:nvSpPr>
          <p:spPr>
            <a:xfrm>
              <a:off x="3478201" y="664761"/>
              <a:ext cx="6652505" cy="1400203"/>
            </a:xfrm>
            <a:custGeom>
              <a:avLst/>
              <a:gdLst>
                <a:gd name="connsiteX0" fmla="*/ 0 w 6652505"/>
                <a:gd name="connsiteY0" fmla="*/ 1749029 h 1749029"/>
                <a:gd name="connsiteX1" fmla="*/ 6652506 w 6652505"/>
                <a:gd name="connsiteY1" fmla="*/ 213976 h 1749029"/>
                <a:gd name="connsiteX2" fmla="*/ 6652506 w 6652505"/>
                <a:gd name="connsiteY2" fmla="*/ 0 h 1749029"/>
                <a:gd name="connsiteX3" fmla="*/ 0 w 6652505"/>
                <a:gd name="connsiteY3" fmla="*/ 0 h 1749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52505" h="1749029">
                  <a:moveTo>
                    <a:pt x="0" y="1749029"/>
                  </a:moveTo>
                  <a:cubicBezTo>
                    <a:pt x="1366175" y="747064"/>
                    <a:pt x="3968022" y="-42596"/>
                    <a:pt x="6652506" y="213976"/>
                  </a:cubicBezTo>
                  <a:lnTo>
                    <a:pt x="665250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F2561"/>
            </a:solidFill>
            <a:ln w="11567" cap="flat">
              <a:noFill/>
              <a:prstDash val="solid"/>
              <a:miter/>
            </a:ln>
          </p:spPr>
          <p:txBody>
            <a:bodyPr rtlCol="1" anchor="ctr"/>
            <a:lstStyle/>
            <a:p>
              <a:endParaRPr lang="he-IL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EA13BF0-1A12-9EE2-E984-4BABD3D667F5}"/>
                </a:ext>
              </a:extLst>
            </p:cNvPr>
            <p:cNvSpPr/>
            <p:nvPr/>
          </p:nvSpPr>
          <p:spPr>
            <a:xfrm>
              <a:off x="3478201" y="664762"/>
              <a:ext cx="6652505" cy="458026"/>
            </a:xfrm>
            <a:custGeom>
              <a:avLst/>
              <a:gdLst>
                <a:gd name="connsiteX0" fmla="*/ 0 w 6652505"/>
                <a:gd name="connsiteY0" fmla="*/ 0 h 1493811"/>
                <a:gd name="connsiteX1" fmla="*/ 6652506 w 6652505"/>
                <a:gd name="connsiteY1" fmla="*/ 1493812 h 1493811"/>
                <a:gd name="connsiteX2" fmla="*/ 6652506 w 6652505"/>
                <a:gd name="connsiteY2" fmla="*/ 0 h 1493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652505" h="1493811">
                  <a:moveTo>
                    <a:pt x="0" y="0"/>
                  </a:moveTo>
                  <a:cubicBezTo>
                    <a:pt x="2405745" y="82073"/>
                    <a:pt x="4533874" y="332993"/>
                    <a:pt x="6652506" y="1493812"/>
                  </a:cubicBezTo>
                  <a:lnTo>
                    <a:pt x="6652506" y="0"/>
                  </a:lnTo>
                  <a:close/>
                </a:path>
              </a:pathLst>
            </a:custGeom>
            <a:solidFill>
              <a:srgbClr val="5C4C89">
                <a:alpha val="70000"/>
              </a:srgbClr>
            </a:solidFill>
            <a:ln w="11567" cap="flat">
              <a:noFill/>
              <a:prstDash val="solid"/>
              <a:miter/>
            </a:ln>
          </p:spPr>
          <p:txBody>
            <a:bodyPr rtlCol="1" anchor="ctr"/>
            <a:lstStyle/>
            <a:p>
              <a:endParaRPr lang="he-IL"/>
            </a:p>
          </p:txBody>
        </p:sp>
      </p:grpSp>
      <p:sp>
        <p:nvSpPr>
          <p:cNvPr id="22" name="TextBox 30">
            <a:extLst>
              <a:ext uri="{FF2B5EF4-FFF2-40B4-BE49-F238E27FC236}">
                <a16:creationId xmlns:a16="http://schemas.microsoft.com/office/drawing/2014/main" id="{163982D1-A126-6C4D-CA4E-0EB598B3D430}"/>
              </a:ext>
            </a:extLst>
          </p:cNvPr>
          <p:cNvSpPr txBox="1">
            <a:spLocks/>
          </p:cNvSpPr>
          <p:nvPr/>
        </p:nvSpPr>
        <p:spPr>
          <a:xfrm>
            <a:off x="1460239" y="2060098"/>
            <a:ext cx="8938210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he-IL" sz="4800" b="1" spc="-45" dirty="0">
                <a:solidFill>
                  <a:srgbClr val="2F2561"/>
                </a:solidFill>
                <a:latin typeface="Assistant" pitchFamily="2" charset="-79"/>
                <a:ea typeface="Tahoma" panose="020B0604030504040204" pitchFamily="34" charset="0"/>
                <a:cs typeface="Assistant" pitchFamily="2" charset="-79"/>
                <a:rtl/>
              </a:rPr>
              <a:t>שילוב שאלות רבות מלל בהוראה/למידה מתמטיקה</a:t>
            </a:r>
          </a:p>
        </p:txBody>
      </p:sp>
      <p:sp>
        <p:nvSpPr>
          <p:cNvPr id="3" name="TextBox 30">
            <a:extLst>
              <a:ext uri="{FF2B5EF4-FFF2-40B4-BE49-F238E27FC236}">
                <a16:creationId xmlns:a16="http://schemas.microsoft.com/office/drawing/2014/main" id="{728853D7-FC9A-1942-C07D-4095A1163E52}"/>
              </a:ext>
            </a:extLst>
          </p:cNvPr>
          <p:cNvSpPr txBox="1">
            <a:spLocks/>
          </p:cNvSpPr>
          <p:nvPr/>
        </p:nvSpPr>
        <p:spPr>
          <a:xfrm>
            <a:off x="208598" y="1459411"/>
            <a:ext cx="11441491" cy="4308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he-IL" sz="2800" b="1" spc="-45" dirty="0">
                <a:solidFill>
                  <a:srgbClr val="2F2561"/>
                </a:solidFill>
                <a:latin typeface="Assistant" pitchFamily="2" charset="-79"/>
                <a:ea typeface="Tahoma" panose="020B0604030504040204" pitchFamily="34" charset="0"/>
                <a:cs typeface="Assistant" pitchFamily="2" charset="-79"/>
                <a:rtl/>
              </a:rPr>
              <a:t>שילוב במ"י באקדמיה – קבוצת מומחים דיסציפלינריים</a:t>
            </a:r>
          </a:p>
        </p:txBody>
      </p:sp>
    </p:spTree>
    <p:extLst>
      <p:ext uri="{BB962C8B-B14F-4D97-AF65-F5344CB8AC3E}">
        <p14:creationId xmlns:p14="http://schemas.microsoft.com/office/powerpoint/2010/main" val="272361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2C9F77-CFFB-230C-4DC3-2F43050C8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TextBox 30">
            <a:extLst>
              <a:ext uri="{FF2B5EF4-FFF2-40B4-BE49-F238E27FC236}">
                <a16:creationId xmlns:a16="http://schemas.microsoft.com/office/drawing/2014/main" id="{1860BFC8-731D-59DF-7B71-9E9CDE056B88}"/>
              </a:ext>
            </a:extLst>
          </p:cNvPr>
          <p:cNvSpPr txBox="1">
            <a:spLocks/>
          </p:cNvSpPr>
          <p:nvPr/>
        </p:nvSpPr>
        <p:spPr>
          <a:xfrm>
            <a:off x="1736162" y="386300"/>
            <a:ext cx="7885172" cy="553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he-IL" sz="3600" b="1" spc="-45" dirty="0">
                <a:solidFill>
                  <a:srgbClr val="2F2561"/>
                </a:solidFill>
                <a:latin typeface="Assistant"/>
                <a:cs typeface="Assistant"/>
                <a:rtl/>
              </a:rPr>
              <a:t>שילוב שאלות רבות מלל</a:t>
            </a:r>
          </a:p>
        </p:txBody>
      </p:sp>
      <p:sp>
        <p:nvSpPr>
          <p:cNvPr id="429" name="TextBox 30">
            <a:extLst>
              <a:ext uri="{FF2B5EF4-FFF2-40B4-BE49-F238E27FC236}">
                <a16:creationId xmlns:a16="http://schemas.microsoft.com/office/drawing/2014/main" id="{3971F131-9DD5-F824-427F-D0FB64FDF713}"/>
              </a:ext>
            </a:extLst>
          </p:cNvPr>
          <p:cNvSpPr txBox="1">
            <a:spLocks/>
          </p:cNvSpPr>
          <p:nvPr/>
        </p:nvSpPr>
        <p:spPr>
          <a:xfrm>
            <a:off x="6210300" y="1217895"/>
            <a:ext cx="3821405" cy="553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rtl="1"/>
            <a:r>
              <a:rPr lang="he-IL" sz="3600" b="1" spc="-45" dirty="0">
                <a:solidFill>
                  <a:srgbClr val="2F2561"/>
                </a:solidFill>
                <a:latin typeface="Assistant"/>
                <a:cs typeface="Assistant"/>
                <a:rtl/>
              </a:rPr>
              <a:t>למי זה רלוונטי?</a:t>
            </a:r>
          </a:p>
        </p:txBody>
      </p:sp>
      <p:sp>
        <p:nvSpPr>
          <p:cNvPr id="430" name="TextBox 30">
            <a:extLst>
              <a:ext uri="{FF2B5EF4-FFF2-40B4-BE49-F238E27FC236}">
                <a16:creationId xmlns:a16="http://schemas.microsoft.com/office/drawing/2014/main" id="{503E2A42-8A7B-88AF-CC7C-8093C8F17563}"/>
              </a:ext>
            </a:extLst>
          </p:cNvPr>
          <p:cNvSpPr txBox="1">
            <a:spLocks/>
          </p:cNvSpPr>
          <p:nvPr/>
        </p:nvSpPr>
        <p:spPr>
          <a:xfrm>
            <a:off x="992278" y="1943602"/>
            <a:ext cx="9502414" cy="40688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he-IL" sz="3600" b="1" spc="-45" dirty="0">
                <a:latin typeface="Assistant"/>
                <a:cs typeface="Assistant"/>
                <a:rtl/>
              </a:rPr>
              <a:t>פרקטיקה זו רלוונטית למרצים ומורים המלמדים מתמטיקה בחטיבת הביניים והחטיבה העליונה , ומעוניינים לפתח מערכות הערכה אוטומטיות לשאלות פתוחות במתמטיקה ולמרצים במוסדות השכלה גבוהה המכשירים אותם.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1D304B4-436B-76B6-B3AF-07A569A29D32}"/>
              </a:ext>
            </a:extLst>
          </p:cNvPr>
          <p:cNvGrpSpPr/>
          <p:nvPr/>
        </p:nvGrpSpPr>
        <p:grpSpPr>
          <a:xfrm>
            <a:off x="-685800" y="-20471"/>
            <a:ext cx="2545839" cy="6858000"/>
            <a:chOff x="0" y="0"/>
            <a:chExt cx="2432049" cy="4483100"/>
          </a:xfrm>
        </p:grpSpPr>
        <p:sp>
          <p:nvSpPr>
            <p:cNvPr id="3" name="Isosceles Triangle 2">
              <a:extLst>
                <a:ext uri="{FF2B5EF4-FFF2-40B4-BE49-F238E27FC236}">
                  <a16:creationId xmlns:a16="http://schemas.microsoft.com/office/drawing/2014/main" id="{4283E8FC-A46D-EBA3-05BB-1E9DB9F3636E}"/>
                </a:ext>
              </a:extLst>
            </p:cNvPr>
            <p:cNvSpPr/>
            <p:nvPr/>
          </p:nvSpPr>
          <p:spPr>
            <a:xfrm rot="10800000">
              <a:off x="0" y="0"/>
              <a:ext cx="1803400" cy="1981200"/>
            </a:xfrm>
            <a:prstGeom prst="triangle">
              <a:avLst/>
            </a:prstGeom>
            <a:solidFill>
              <a:srgbClr val="1A143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288C49CA-5C94-BF94-BA08-58FF0297F55C}"/>
                </a:ext>
              </a:extLst>
            </p:cNvPr>
            <p:cNvSpPr/>
            <p:nvPr/>
          </p:nvSpPr>
          <p:spPr>
            <a:xfrm>
              <a:off x="260348" y="1447800"/>
              <a:ext cx="1282701" cy="1257300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4355E978-722D-8898-ABE6-16F0D445C3AF}"/>
                </a:ext>
              </a:extLst>
            </p:cNvPr>
            <p:cNvSpPr/>
            <p:nvPr/>
          </p:nvSpPr>
          <p:spPr>
            <a:xfrm rot="10800000">
              <a:off x="260348" y="2705100"/>
              <a:ext cx="1282701" cy="1257300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5AECC91F-9C74-85DE-851F-363BFE976A81}"/>
                </a:ext>
              </a:extLst>
            </p:cNvPr>
            <p:cNvSpPr/>
            <p:nvPr/>
          </p:nvSpPr>
          <p:spPr>
            <a:xfrm>
              <a:off x="628648" y="2679700"/>
              <a:ext cx="1803401" cy="1803400"/>
            </a:xfrm>
            <a:prstGeom prst="triangle">
              <a:avLst/>
            </a:prstGeom>
            <a:solidFill>
              <a:srgbClr val="2F256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45879134-9DFC-F2A6-42DF-A9AC5DD8E214}"/>
                </a:ext>
              </a:extLst>
            </p:cNvPr>
            <p:cNvSpPr/>
            <p:nvPr/>
          </p:nvSpPr>
          <p:spPr>
            <a:xfrm>
              <a:off x="1142999" y="388939"/>
              <a:ext cx="660401" cy="669924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EA7CBA35-1C34-6D76-674E-0022926C878B}"/>
                </a:ext>
              </a:extLst>
            </p:cNvPr>
            <p:cNvSpPr/>
            <p:nvPr/>
          </p:nvSpPr>
          <p:spPr>
            <a:xfrm flipV="1">
              <a:off x="1517649" y="265908"/>
              <a:ext cx="317503" cy="246061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8197A31A-80C1-1EE0-26B2-6BA267C327CC}"/>
              </a:ext>
            </a:extLst>
          </p:cNvPr>
          <p:cNvGrpSpPr/>
          <p:nvPr/>
        </p:nvGrpSpPr>
        <p:grpSpPr>
          <a:xfrm flipH="1" flipV="1">
            <a:off x="10122283" y="-20471"/>
            <a:ext cx="2874110" cy="6858000"/>
            <a:chOff x="0" y="0"/>
            <a:chExt cx="2432049" cy="4483100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29AFFB2E-84AC-C9C8-1D32-45FA49B10D05}"/>
                </a:ext>
              </a:extLst>
            </p:cNvPr>
            <p:cNvSpPr/>
            <p:nvPr/>
          </p:nvSpPr>
          <p:spPr>
            <a:xfrm rot="10800000">
              <a:off x="0" y="0"/>
              <a:ext cx="1803400" cy="1981200"/>
            </a:xfrm>
            <a:prstGeom prst="triangle">
              <a:avLst/>
            </a:prstGeom>
            <a:solidFill>
              <a:srgbClr val="1A143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5AE00A83-295C-3C41-B8AA-53310B81DDE4}"/>
                </a:ext>
              </a:extLst>
            </p:cNvPr>
            <p:cNvSpPr/>
            <p:nvPr/>
          </p:nvSpPr>
          <p:spPr>
            <a:xfrm>
              <a:off x="260348" y="1447800"/>
              <a:ext cx="1282701" cy="1257300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CE525026-10F0-72E4-D06C-9A30ADAAF1FC}"/>
                </a:ext>
              </a:extLst>
            </p:cNvPr>
            <p:cNvSpPr/>
            <p:nvPr/>
          </p:nvSpPr>
          <p:spPr>
            <a:xfrm rot="10800000">
              <a:off x="260348" y="2705100"/>
              <a:ext cx="1282701" cy="1257300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F9C8BBA2-7BB8-4383-0F43-A8F0BC3A1CA7}"/>
                </a:ext>
              </a:extLst>
            </p:cNvPr>
            <p:cNvSpPr/>
            <p:nvPr/>
          </p:nvSpPr>
          <p:spPr>
            <a:xfrm>
              <a:off x="628648" y="2679700"/>
              <a:ext cx="1803401" cy="1803400"/>
            </a:xfrm>
            <a:prstGeom prst="triangle">
              <a:avLst/>
            </a:prstGeom>
            <a:solidFill>
              <a:srgbClr val="2F256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8B0D022D-C9E6-414D-2FD1-0A0A0BAEC54B}"/>
                </a:ext>
              </a:extLst>
            </p:cNvPr>
            <p:cNvSpPr/>
            <p:nvPr/>
          </p:nvSpPr>
          <p:spPr>
            <a:xfrm>
              <a:off x="1142999" y="388939"/>
              <a:ext cx="660401" cy="669924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CF38FD7E-6E0E-B9BA-233C-1381A5D8AC07}"/>
                </a:ext>
              </a:extLst>
            </p:cNvPr>
            <p:cNvSpPr/>
            <p:nvPr/>
          </p:nvSpPr>
          <p:spPr>
            <a:xfrm flipV="1">
              <a:off x="1517649" y="265908"/>
              <a:ext cx="317503" cy="246061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</p:spTree>
    <p:extLst>
      <p:ext uri="{BB962C8B-B14F-4D97-AF65-F5344CB8AC3E}">
        <p14:creationId xmlns:p14="http://schemas.microsoft.com/office/powerpoint/2010/main" val="4276741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26FEE-2BE8-DBD7-2415-18113B731B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TextBox 30">
            <a:extLst>
              <a:ext uri="{FF2B5EF4-FFF2-40B4-BE49-F238E27FC236}">
                <a16:creationId xmlns:a16="http://schemas.microsoft.com/office/drawing/2014/main" id="{C870D42C-D7C2-4AC0-3630-870F389A151B}"/>
              </a:ext>
            </a:extLst>
          </p:cNvPr>
          <p:cNvSpPr txBox="1">
            <a:spLocks/>
          </p:cNvSpPr>
          <p:nvPr/>
        </p:nvSpPr>
        <p:spPr>
          <a:xfrm>
            <a:off x="5231649" y="1045322"/>
            <a:ext cx="4983957" cy="553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rtl="1"/>
            <a:r>
              <a:rPr lang="he-IL" sz="3600" b="1" spc="-45" dirty="0">
                <a:solidFill>
                  <a:srgbClr val="2F2561"/>
                </a:solidFill>
                <a:latin typeface="Assistant"/>
                <a:cs typeface="Assistant"/>
                <a:rtl/>
              </a:rPr>
              <a:t>אילו אתגרים דרשו מענה?</a:t>
            </a:r>
          </a:p>
        </p:txBody>
      </p:sp>
      <p:sp>
        <p:nvSpPr>
          <p:cNvPr id="430" name="TextBox 30">
            <a:extLst>
              <a:ext uri="{FF2B5EF4-FFF2-40B4-BE49-F238E27FC236}">
                <a16:creationId xmlns:a16="http://schemas.microsoft.com/office/drawing/2014/main" id="{994525F6-6867-1044-B320-4C7D2A54068A}"/>
              </a:ext>
            </a:extLst>
          </p:cNvPr>
          <p:cNvSpPr txBox="1">
            <a:spLocks/>
          </p:cNvSpPr>
          <p:nvPr/>
        </p:nvSpPr>
        <p:spPr>
          <a:xfrm>
            <a:off x="757247" y="1583063"/>
            <a:ext cx="9545133" cy="49859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he-IL" sz="2400" b="1" spc="-45" dirty="0">
                <a:latin typeface="Assistant"/>
                <a:cs typeface="Assistant"/>
                <a:rtl/>
              </a:rPr>
              <a:t>מערכות ניהול למידה קיימות במתמטיקה מוגבלות ביכולתן לבדוק באופן אוטומטי רק שאלות סגורות עם תשובה יחידה או קבוצת תשובות מוגדרת היטב.</a:t>
            </a:r>
          </a:p>
          <a:p>
            <a:pPr algn="r" rtl="1">
              <a:lnSpc>
                <a:spcPct val="150000"/>
              </a:lnSpc>
            </a:pPr>
            <a:r>
              <a:rPr lang="he-IL" sz="2400" b="1" spc="-45" dirty="0">
                <a:latin typeface="Assistant"/>
                <a:cs typeface="Assistant"/>
                <a:rtl/>
              </a:rPr>
              <a:t>כאשר מדובר בשאלות פתוחות הדורשות תשובה מנוסחת באופן חופשי, הנימוק של התלמיד או שרשרת הצעדים בפתרון, המערכות אינן מסוגלות להעריך את נכונות התשובה ולספק משוב מדויק.</a:t>
            </a:r>
          </a:p>
          <a:p>
            <a:pPr algn="r" rtl="1">
              <a:lnSpc>
                <a:spcPct val="150000"/>
              </a:lnSpc>
            </a:pPr>
            <a:r>
              <a:rPr lang="he-IL" sz="2400" b="1" spc="-45" dirty="0">
                <a:latin typeface="Assistant"/>
                <a:cs typeface="Assistant"/>
                <a:rtl/>
              </a:rPr>
              <a:t>הערכה אוטומטית איכותית של שאלות רבות מלל במתמטיקה תאפשר:</a:t>
            </a:r>
          </a:p>
          <a:p>
            <a:pPr algn="r" rtl="1">
              <a:lnSpc>
                <a:spcPct val="150000"/>
              </a:lnSpc>
            </a:pPr>
            <a:endParaRPr lang="he-IL" sz="2400" b="1" spc="-45" dirty="0">
              <a:latin typeface="Assistant"/>
              <a:cs typeface="Assistant"/>
              <a:rtl/>
            </a:endParaRPr>
          </a:p>
          <a:p>
            <a:pPr algn="r" rtl="1"/>
            <a:r>
              <a:rPr lang="he-IL" sz="2400" b="1" spc="-45" dirty="0">
                <a:latin typeface="Assistant"/>
                <a:cs typeface="Assistant"/>
                <a:rtl/>
              </a:rPr>
              <a:t>- </a:t>
            </a:r>
            <a:r>
              <a:rPr lang="he-IL" sz="2400" b="1" spc="-45" dirty="0">
                <a:highlight>
                  <a:srgbClr val="00FFFF"/>
                </a:highlight>
                <a:latin typeface="Assistant"/>
                <a:cs typeface="Assistant"/>
                <a:rtl/>
              </a:rPr>
              <a:t>הפחתת עומס הבדיקה על מורים ומרצים</a:t>
            </a:r>
          </a:p>
          <a:p>
            <a:pPr algn="r" rtl="1"/>
            <a:endParaRPr lang="he-IL" sz="2400" b="1" spc="-45" dirty="0">
              <a:latin typeface="Assistant"/>
              <a:cs typeface="Assistant"/>
              <a:rtl/>
            </a:endParaRPr>
          </a:p>
          <a:p>
            <a:pPr algn="r" rtl="1"/>
            <a:r>
              <a:rPr lang="he-IL" sz="2400" b="1" spc="-45" dirty="0">
                <a:latin typeface="Assistant"/>
                <a:cs typeface="Assistant"/>
                <a:rtl/>
              </a:rPr>
              <a:t>- </a:t>
            </a:r>
            <a:r>
              <a:rPr lang="he-IL" sz="2400" b="1" spc="-45" dirty="0">
                <a:highlight>
                  <a:srgbClr val="00FFFF"/>
                </a:highlight>
                <a:latin typeface="Assistant"/>
                <a:cs typeface="Assistant"/>
                <a:rtl/>
              </a:rPr>
              <a:t>הרחבת מגוון סוגי השאלות בסביבת למידה דיגיטלית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B2E8A8B-DFB7-25E3-F132-7A993A373AE1}"/>
              </a:ext>
            </a:extLst>
          </p:cNvPr>
          <p:cNvGrpSpPr/>
          <p:nvPr/>
        </p:nvGrpSpPr>
        <p:grpSpPr>
          <a:xfrm>
            <a:off x="-685800" y="-20471"/>
            <a:ext cx="2545839" cy="6858000"/>
            <a:chOff x="0" y="0"/>
            <a:chExt cx="2432049" cy="4483100"/>
          </a:xfrm>
        </p:grpSpPr>
        <p:sp>
          <p:nvSpPr>
            <p:cNvPr id="3" name="Isosceles Triangle 2">
              <a:extLst>
                <a:ext uri="{FF2B5EF4-FFF2-40B4-BE49-F238E27FC236}">
                  <a16:creationId xmlns:a16="http://schemas.microsoft.com/office/drawing/2014/main" id="{A8E1E371-F3BB-0AFB-4B46-BE1FD7D322EB}"/>
                </a:ext>
              </a:extLst>
            </p:cNvPr>
            <p:cNvSpPr/>
            <p:nvPr/>
          </p:nvSpPr>
          <p:spPr>
            <a:xfrm rot="10800000">
              <a:off x="0" y="0"/>
              <a:ext cx="1803400" cy="1981200"/>
            </a:xfrm>
            <a:prstGeom prst="triangle">
              <a:avLst/>
            </a:prstGeom>
            <a:solidFill>
              <a:srgbClr val="1A143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D1DFB182-F1ED-DBA4-6D03-24A432A0D29A}"/>
                </a:ext>
              </a:extLst>
            </p:cNvPr>
            <p:cNvSpPr/>
            <p:nvPr/>
          </p:nvSpPr>
          <p:spPr>
            <a:xfrm>
              <a:off x="260348" y="1447800"/>
              <a:ext cx="1282701" cy="1257300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39186236-D2D2-9985-19DC-BCE452C2C943}"/>
                </a:ext>
              </a:extLst>
            </p:cNvPr>
            <p:cNvSpPr/>
            <p:nvPr/>
          </p:nvSpPr>
          <p:spPr>
            <a:xfrm rot="10800000">
              <a:off x="260348" y="2705100"/>
              <a:ext cx="1282701" cy="1257300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C6371EE1-1D82-E17B-442B-D01CF7D95CD6}"/>
                </a:ext>
              </a:extLst>
            </p:cNvPr>
            <p:cNvSpPr/>
            <p:nvPr/>
          </p:nvSpPr>
          <p:spPr>
            <a:xfrm>
              <a:off x="628648" y="2679700"/>
              <a:ext cx="1803401" cy="1803400"/>
            </a:xfrm>
            <a:prstGeom prst="triangle">
              <a:avLst/>
            </a:prstGeom>
            <a:solidFill>
              <a:srgbClr val="2F256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DF5F0BCB-124D-9450-CC7F-4C0C43E4C809}"/>
                </a:ext>
              </a:extLst>
            </p:cNvPr>
            <p:cNvSpPr/>
            <p:nvPr/>
          </p:nvSpPr>
          <p:spPr>
            <a:xfrm>
              <a:off x="1142999" y="388939"/>
              <a:ext cx="660401" cy="669924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85F6D4C1-FD14-B905-4527-D32E661C50FE}"/>
                </a:ext>
              </a:extLst>
            </p:cNvPr>
            <p:cNvSpPr/>
            <p:nvPr/>
          </p:nvSpPr>
          <p:spPr>
            <a:xfrm flipV="1">
              <a:off x="1517649" y="265908"/>
              <a:ext cx="317503" cy="246061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3FD59518-59BE-B625-49EC-4F5EAADDF699}"/>
              </a:ext>
            </a:extLst>
          </p:cNvPr>
          <p:cNvGrpSpPr/>
          <p:nvPr/>
        </p:nvGrpSpPr>
        <p:grpSpPr>
          <a:xfrm flipH="1" flipV="1">
            <a:off x="10122283" y="-20471"/>
            <a:ext cx="2874110" cy="6858000"/>
            <a:chOff x="0" y="0"/>
            <a:chExt cx="2432049" cy="4483100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58AEF321-6A1F-E865-4751-A25F5A72DB66}"/>
                </a:ext>
              </a:extLst>
            </p:cNvPr>
            <p:cNvSpPr/>
            <p:nvPr/>
          </p:nvSpPr>
          <p:spPr>
            <a:xfrm rot="10800000">
              <a:off x="0" y="0"/>
              <a:ext cx="1803400" cy="1981200"/>
            </a:xfrm>
            <a:prstGeom prst="triangle">
              <a:avLst/>
            </a:prstGeom>
            <a:solidFill>
              <a:srgbClr val="1A143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28E3E207-76ED-57DD-4354-BF41FAA51B04}"/>
                </a:ext>
              </a:extLst>
            </p:cNvPr>
            <p:cNvSpPr/>
            <p:nvPr/>
          </p:nvSpPr>
          <p:spPr>
            <a:xfrm>
              <a:off x="260348" y="1447800"/>
              <a:ext cx="1282701" cy="1257300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F3AB06BC-9533-F125-3B0B-7380EE292E0C}"/>
                </a:ext>
              </a:extLst>
            </p:cNvPr>
            <p:cNvSpPr/>
            <p:nvPr/>
          </p:nvSpPr>
          <p:spPr>
            <a:xfrm rot="10800000">
              <a:off x="260348" y="2705100"/>
              <a:ext cx="1282701" cy="1257300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B672CE6E-6900-FEC8-8DE9-83C4368A3770}"/>
                </a:ext>
              </a:extLst>
            </p:cNvPr>
            <p:cNvSpPr/>
            <p:nvPr/>
          </p:nvSpPr>
          <p:spPr>
            <a:xfrm>
              <a:off x="628648" y="2679700"/>
              <a:ext cx="1803401" cy="1803400"/>
            </a:xfrm>
            <a:prstGeom prst="triangle">
              <a:avLst/>
            </a:prstGeom>
            <a:solidFill>
              <a:srgbClr val="2F256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CDC44927-116E-33E2-007C-4BC3B8A22BA5}"/>
                </a:ext>
              </a:extLst>
            </p:cNvPr>
            <p:cNvSpPr/>
            <p:nvPr/>
          </p:nvSpPr>
          <p:spPr>
            <a:xfrm>
              <a:off x="1142999" y="388939"/>
              <a:ext cx="660401" cy="669924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2CAD7968-63CC-CD8B-7A04-DD8A9CAB87D2}"/>
                </a:ext>
              </a:extLst>
            </p:cNvPr>
            <p:cNvSpPr/>
            <p:nvPr/>
          </p:nvSpPr>
          <p:spPr>
            <a:xfrm flipV="1">
              <a:off x="1517649" y="265908"/>
              <a:ext cx="317503" cy="246061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16" name="TextBox 30">
            <a:extLst>
              <a:ext uri="{FF2B5EF4-FFF2-40B4-BE49-F238E27FC236}">
                <a16:creationId xmlns:a16="http://schemas.microsoft.com/office/drawing/2014/main" id="{E3F4E36F-91E5-E332-2131-04D9A446C240}"/>
              </a:ext>
            </a:extLst>
          </p:cNvPr>
          <p:cNvSpPr txBox="1">
            <a:spLocks/>
          </p:cNvSpPr>
          <p:nvPr/>
        </p:nvSpPr>
        <p:spPr>
          <a:xfrm>
            <a:off x="1736162" y="386300"/>
            <a:ext cx="7885172" cy="553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he-IL" sz="3600" b="1" spc="-45" dirty="0">
                <a:solidFill>
                  <a:srgbClr val="2F2561"/>
                </a:solidFill>
                <a:latin typeface="Assistant"/>
                <a:cs typeface="Assistant"/>
                <a:rtl/>
              </a:rPr>
              <a:t>שילוב שאלות רבות מלל</a:t>
            </a:r>
          </a:p>
        </p:txBody>
      </p:sp>
    </p:spTree>
    <p:extLst>
      <p:ext uri="{BB962C8B-B14F-4D97-AF65-F5344CB8AC3E}">
        <p14:creationId xmlns:p14="http://schemas.microsoft.com/office/powerpoint/2010/main" val="1732310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445CF-50D5-5C71-420D-13A7FB0071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TextBox 30">
            <a:extLst>
              <a:ext uri="{FF2B5EF4-FFF2-40B4-BE49-F238E27FC236}">
                <a16:creationId xmlns:a16="http://schemas.microsoft.com/office/drawing/2014/main" id="{5DCC0550-1FAF-5748-2CF0-6B23A4A5B3FE}"/>
              </a:ext>
            </a:extLst>
          </p:cNvPr>
          <p:cNvSpPr txBox="1">
            <a:spLocks/>
          </p:cNvSpPr>
          <p:nvPr/>
        </p:nvSpPr>
        <p:spPr>
          <a:xfrm>
            <a:off x="6267641" y="940896"/>
            <a:ext cx="3821405" cy="553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rtl="1"/>
            <a:r>
              <a:rPr lang="he-IL" sz="3600" b="1" spc="-45" dirty="0">
                <a:solidFill>
                  <a:srgbClr val="2F2561"/>
                </a:solidFill>
                <a:latin typeface="Assistant"/>
                <a:cs typeface="Assistant"/>
                <a:rtl/>
              </a:rPr>
              <a:t>הפתרון</a:t>
            </a:r>
          </a:p>
        </p:txBody>
      </p:sp>
      <p:sp>
        <p:nvSpPr>
          <p:cNvPr id="430" name="TextBox 30">
            <a:extLst>
              <a:ext uri="{FF2B5EF4-FFF2-40B4-BE49-F238E27FC236}">
                <a16:creationId xmlns:a16="http://schemas.microsoft.com/office/drawing/2014/main" id="{2F221240-7B89-14AE-C6B8-AE2C5C70566F}"/>
              </a:ext>
            </a:extLst>
          </p:cNvPr>
          <p:cNvSpPr txBox="1">
            <a:spLocks/>
          </p:cNvSpPr>
          <p:nvPr/>
        </p:nvSpPr>
        <p:spPr>
          <a:xfrm>
            <a:off x="2653887" y="1955639"/>
            <a:ext cx="5518752" cy="42473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rtl="1"/>
            <a:r>
              <a:rPr lang="he-IL" sz="2400" b="1" spc="-45" dirty="0">
                <a:latin typeface="Assistant"/>
                <a:cs typeface="Assistant"/>
                <a:rtl/>
              </a:rPr>
              <a:t>דרישות מוקדמות ומשאבים</a:t>
            </a:r>
          </a:p>
          <a:p>
            <a:pPr algn="r" rtl="1"/>
            <a:endParaRPr lang="he-IL" sz="2400" b="1" spc="-45" dirty="0">
              <a:latin typeface="Assistant"/>
              <a:cs typeface="Assistant"/>
              <a:rtl/>
            </a:endParaRPr>
          </a:p>
          <a:p>
            <a:pPr marL="571500" indent="-571500" algn="r" rtl="1">
              <a:lnSpc>
                <a:spcPct val="200000"/>
              </a:lnSpc>
              <a:buFontTx/>
              <a:buChar char="-"/>
            </a:pPr>
            <a:r>
              <a:rPr lang="he-IL" sz="2400" b="1" spc="-45" dirty="0">
                <a:latin typeface="Assistant"/>
                <a:cs typeface="Assistant"/>
                <a:rtl/>
              </a:rPr>
              <a:t>כישורים טכניים</a:t>
            </a:r>
          </a:p>
          <a:p>
            <a:pPr marL="571500" indent="-571500" algn="r" rtl="1">
              <a:lnSpc>
                <a:spcPct val="200000"/>
              </a:lnSpc>
              <a:buFontTx/>
              <a:buChar char="-"/>
            </a:pPr>
            <a:r>
              <a:rPr lang="he-IL" sz="2400" b="1" spc="-45" dirty="0">
                <a:latin typeface="Assistant"/>
                <a:cs typeface="Assistant"/>
                <a:rtl/>
              </a:rPr>
              <a:t>כלים טכנולוגיים</a:t>
            </a:r>
          </a:p>
          <a:p>
            <a:pPr marL="571500" indent="-571500" algn="r" rtl="1">
              <a:lnSpc>
                <a:spcPct val="200000"/>
              </a:lnSpc>
              <a:buFontTx/>
              <a:buChar char="-"/>
            </a:pPr>
            <a:r>
              <a:rPr lang="he-IL" sz="2400" b="1" spc="-45" dirty="0">
                <a:latin typeface="Assistant"/>
                <a:cs typeface="Assistant"/>
                <a:rtl/>
              </a:rPr>
              <a:t>זמן הכנה ויישום</a:t>
            </a:r>
          </a:p>
          <a:p>
            <a:pPr marL="571500" indent="-571500" algn="r" rtl="1">
              <a:lnSpc>
                <a:spcPct val="200000"/>
              </a:lnSpc>
              <a:buFontTx/>
              <a:buChar char="-"/>
            </a:pPr>
            <a:r>
              <a:rPr lang="he-IL" sz="2400" b="1" spc="-45" dirty="0">
                <a:latin typeface="Assistant"/>
                <a:cs typeface="Assistant"/>
                <a:rtl/>
              </a:rPr>
              <a:t>תמיכה מוסדית</a:t>
            </a:r>
          </a:p>
          <a:p>
            <a:pPr marL="571500" indent="-571500" algn="r" rtl="1">
              <a:buFontTx/>
              <a:buChar char="-"/>
            </a:pPr>
            <a:endParaRPr lang="he-IL" sz="3600" b="1" spc="-45" dirty="0">
              <a:latin typeface="Assistant"/>
              <a:cs typeface="Assistant"/>
              <a:rtl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6DCB4D3-4A76-5FAF-BAC9-625BD8E8CC7F}"/>
              </a:ext>
            </a:extLst>
          </p:cNvPr>
          <p:cNvGrpSpPr/>
          <p:nvPr/>
        </p:nvGrpSpPr>
        <p:grpSpPr>
          <a:xfrm>
            <a:off x="-685800" y="-20471"/>
            <a:ext cx="2545839" cy="6858000"/>
            <a:chOff x="0" y="0"/>
            <a:chExt cx="2432049" cy="4483100"/>
          </a:xfrm>
        </p:grpSpPr>
        <p:sp>
          <p:nvSpPr>
            <p:cNvPr id="3" name="Isosceles Triangle 2">
              <a:extLst>
                <a:ext uri="{FF2B5EF4-FFF2-40B4-BE49-F238E27FC236}">
                  <a16:creationId xmlns:a16="http://schemas.microsoft.com/office/drawing/2014/main" id="{DC3897F8-9F1D-B1E7-7F6C-744B91E53953}"/>
                </a:ext>
              </a:extLst>
            </p:cNvPr>
            <p:cNvSpPr/>
            <p:nvPr/>
          </p:nvSpPr>
          <p:spPr>
            <a:xfrm rot="10800000">
              <a:off x="0" y="0"/>
              <a:ext cx="1803400" cy="1981200"/>
            </a:xfrm>
            <a:prstGeom prst="triangle">
              <a:avLst/>
            </a:prstGeom>
            <a:solidFill>
              <a:srgbClr val="1A143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BA56E536-82A8-88C0-4CE9-51B72FCC7EE0}"/>
                </a:ext>
              </a:extLst>
            </p:cNvPr>
            <p:cNvSpPr/>
            <p:nvPr/>
          </p:nvSpPr>
          <p:spPr>
            <a:xfrm>
              <a:off x="260348" y="1447800"/>
              <a:ext cx="1282701" cy="1257300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0B05A23E-BEB2-91BB-99CC-BED202D83AFF}"/>
                </a:ext>
              </a:extLst>
            </p:cNvPr>
            <p:cNvSpPr/>
            <p:nvPr/>
          </p:nvSpPr>
          <p:spPr>
            <a:xfrm rot="10800000">
              <a:off x="260348" y="2705100"/>
              <a:ext cx="1282701" cy="1257300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DBC6FFF6-6158-323C-B247-8D53232B08B1}"/>
                </a:ext>
              </a:extLst>
            </p:cNvPr>
            <p:cNvSpPr/>
            <p:nvPr/>
          </p:nvSpPr>
          <p:spPr>
            <a:xfrm>
              <a:off x="628648" y="2679700"/>
              <a:ext cx="1803401" cy="1803400"/>
            </a:xfrm>
            <a:prstGeom prst="triangle">
              <a:avLst/>
            </a:prstGeom>
            <a:solidFill>
              <a:srgbClr val="2F256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86C78A2D-7FB3-1B0E-730B-59E9E805C4DD}"/>
                </a:ext>
              </a:extLst>
            </p:cNvPr>
            <p:cNvSpPr/>
            <p:nvPr/>
          </p:nvSpPr>
          <p:spPr>
            <a:xfrm>
              <a:off x="1142999" y="388939"/>
              <a:ext cx="660401" cy="669924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34D112B6-1AE5-C392-9BD2-DCD2CB175BAD}"/>
                </a:ext>
              </a:extLst>
            </p:cNvPr>
            <p:cNvSpPr/>
            <p:nvPr/>
          </p:nvSpPr>
          <p:spPr>
            <a:xfrm flipV="1">
              <a:off x="1517649" y="265908"/>
              <a:ext cx="317503" cy="246061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A5CBAE-3E9C-54F1-1B5A-53E4A1EBE1DB}"/>
              </a:ext>
            </a:extLst>
          </p:cNvPr>
          <p:cNvGrpSpPr/>
          <p:nvPr/>
        </p:nvGrpSpPr>
        <p:grpSpPr>
          <a:xfrm flipH="1" flipV="1">
            <a:off x="10122283" y="-20471"/>
            <a:ext cx="2874110" cy="6858000"/>
            <a:chOff x="0" y="0"/>
            <a:chExt cx="2432049" cy="4483100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1B3A0214-647E-1C00-AA06-1C3E71BD9017}"/>
                </a:ext>
              </a:extLst>
            </p:cNvPr>
            <p:cNvSpPr/>
            <p:nvPr/>
          </p:nvSpPr>
          <p:spPr>
            <a:xfrm rot="10800000">
              <a:off x="0" y="0"/>
              <a:ext cx="1803400" cy="1981200"/>
            </a:xfrm>
            <a:prstGeom prst="triangle">
              <a:avLst/>
            </a:prstGeom>
            <a:solidFill>
              <a:srgbClr val="1A143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007AFE1B-03EF-B390-4B6A-86C15929E0CC}"/>
                </a:ext>
              </a:extLst>
            </p:cNvPr>
            <p:cNvSpPr/>
            <p:nvPr/>
          </p:nvSpPr>
          <p:spPr>
            <a:xfrm>
              <a:off x="260348" y="1447800"/>
              <a:ext cx="1282701" cy="1257300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08B6DD1D-5EEB-0405-A888-FC1C53D32391}"/>
                </a:ext>
              </a:extLst>
            </p:cNvPr>
            <p:cNvSpPr/>
            <p:nvPr/>
          </p:nvSpPr>
          <p:spPr>
            <a:xfrm rot="10800000">
              <a:off x="260348" y="2705100"/>
              <a:ext cx="1282701" cy="1257300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ECD947FF-7C42-0B87-FC49-8E3076460553}"/>
                </a:ext>
              </a:extLst>
            </p:cNvPr>
            <p:cNvSpPr/>
            <p:nvPr/>
          </p:nvSpPr>
          <p:spPr>
            <a:xfrm>
              <a:off x="628648" y="2679700"/>
              <a:ext cx="1803401" cy="1803400"/>
            </a:xfrm>
            <a:prstGeom prst="triangle">
              <a:avLst/>
            </a:prstGeom>
            <a:solidFill>
              <a:srgbClr val="2F256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72EB5065-F10E-5DBD-9913-009D2A66B682}"/>
                </a:ext>
              </a:extLst>
            </p:cNvPr>
            <p:cNvSpPr/>
            <p:nvPr/>
          </p:nvSpPr>
          <p:spPr>
            <a:xfrm>
              <a:off x="1142999" y="388939"/>
              <a:ext cx="660401" cy="669924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C287E02E-0961-F64B-0F25-15C52A45CFC0}"/>
                </a:ext>
              </a:extLst>
            </p:cNvPr>
            <p:cNvSpPr/>
            <p:nvPr/>
          </p:nvSpPr>
          <p:spPr>
            <a:xfrm flipV="1">
              <a:off x="1517649" y="265908"/>
              <a:ext cx="317503" cy="246061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16" name="TextBox 30">
            <a:extLst>
              <a:ext uri="{FF2B5EF4-FFF2-40B4-BE49-F238E27FC236}">
                <a16:creationId xmlns:a16="http://schemas.microsoft.com/office/drawing/2014/main" id="{679053A3-9816-7E1E-FEFE-AA9D37B63700}"/>
              </a:ext>
            </a:extLst>
          </p:cNvPr>
          <p:cNvSpPr txBox="1">
            <a:spLocks/>
          </p:cNvSpPr>
          <p:nvPr/>
        </p:nvSpPr>
        <p:spPr>
          <a:xfrm>
            <a:off x="1736162" y="386300"/>
            <a:ext cx="7885172" cy="553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he-IL" sz="3600" b="1" spc="-45" dirty="0">
                <a:solidFill>
                  <a:srgbClr val="2F2561"/>
                </a:solidFill>
                <a:latin typeface="Assistant"/>
                <a:cs typeface="Assistant"/>
                <a:rtl/>
              </a:rPr>
              <a:t>שילוב שאלות רבות מלל</a:t>
            </a:r>
          </a:p>
        </p:txBody>
      </p:sp>
    </p:spTree>
    <p:extLst>
      <p:ext uri="{BB962C8B-B14F-4D97-AF65-F5344CB8AC3E}">
        <p14:creationId xmlns:p14="http://schemas.microsoft.com/office/powerpoint/2010/main" val="3153925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49B444-209C-8FEC-5E40-AF4C46435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TextBox 30">
            <a:extLst>
              <a:ext uri="{FF2B5EF4-FFF2-40B4-BE49-F238E27FC236}">
                <a16:creationId xmlns:a16="http://schemas.microsoft.com/office/drawing/2014/main" id="{8F7A35EB-7EBC-DF66-3581-44C07B7EF0F3}"/>
              </a:ext>
            </a:extLst>
          </p:cNvPr>
          <p:cNvSpPr txBox="1">
            <a:spLocks/>
          </p:cNvSpPr>
          <p:nvPr/>
        </p:nvSpPr>
        <p:spPr>
          <a:xfrm>
            <a:off x="6267641" y="940896"/>
            <a:ext cx="3821405" cy="553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rtl="1"/>
            <a:r>
              <a:rPr lang="he-IL" sz="3600" b="1" spc="-45" dirty="0">
                <a:solidFill>
                  <a:srgbClr val="2F2561"/>
                </a:solidFill>
                <a:latin typeface="Assistant"/>
                <a:cs typeface="Assistant"/>
                <a:rtl/>
              </a:rPr>
              <a:t>הפתרון</a:t>
            </a:r>
          </a:p>
        </p:txBody>
      </p:sp>
      <p:sp>
        <p:nvSpPr>
          <p:cNvPr id="430" name="TextBox 30">
            <a:extLst>
              <a:ext uri="{FF2B5EF4-FFF2-40B4-BE49-F238E27FC236}">
                <a16:creationId xmlns:a16="http://schemas.microsoft.com/office/drawing/2014/main" id="{9AC81153-6497-B5B7-0F29-6F5DA6424907}"/>
              </a:ext>
            </a:extLst>
          </p:cNvPr>
          <p:cNvSpPr txBox="1">
            <a:spLocks/>
          </p:cNvSpPr>
          <p:nvPr/>
        </p:nvSpPr>
        <p:spPr>
          <a:xfrm>
            <a:off x="1314977" y="1790197"/>
            <a:ext cx="9310982" cy="40051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rtl="1"/>
            <a:r>
              <a:rPr lang="he-IL" sz="2400" b="1" spc="-45" dirty="0">
                <a:latin typeface="Assistant"/>
                <a:cs typeface="Assistant"/>
                <a:rtl/>
              </a:rPr>
              <a:t>בניית </a:t>
            </a:r>
            <a:r>
              <a:rPr lang="he-IL" sz="2400" b="1" spc="-45" dirty="0" err="1">
                <a:latin typeface="Assistant"/>
                <a:cs typeface="Assistant"/>
                <a:rtl/>
              </a:rPr>
              <a:t>צ'אטבוט</a:t>
            </a:r>
            <a:r>
              <a:rPr lang="he-IL" sz="2400" b="1" spc="-45" dirty="0">
                <a:latin typeface="Assistant"/>
                <a:cs typeface="Assistant"/>
                <a:rtl/>
              </a:rPr>
              <a:t> לבדיקת תשובות מילוליות של תלמידים לפי שלבים הבאים:</a:t>
            </a:r>
          </a:p>
          <a:p>
            <a:pPr algn="r" rtl="1"/>
            <a:endParaRPr lang="he-IL" sz="2400" b="1" spc="-45" dirty="0">
              <a:latin typeface="Assistant"/>
              <a:cs typeface="Assistant"/>
              <a:rtl/>
            </a:endParaRPr>
          </a:p>
          <a:p>
            <a:pPr marL="571500" indent="-571500" algn="r" rtl="1">
              <a:lnSpc>
                <a:spcPct val="150000"/>
              </a:lnSpc>
              <a:buFontTx/>
              <a:buChar char="-"/>
            </a:pPr>
            <a:r>
              <a:rPr lang="he-IL" sz="2400" b="1" spc="-45" dirty="0">
                <a:latin typeface="Assistant"/>
                <a:cs typeface="Assistant"/>
                <a:rtl/>
              </a:rPr>
              <a:t>שלב 1: הגדרת תחום מתמטי</a:t>
            </a:r>
          </a:p>
          <a:p>
            <a:pPr marL="571500" indent="-571500" algn="r" rtl="1">
              <a:lnSpc>
                <a:spcPct val="150000"/>
              </a:lnSpc>
              <a:buFontTx/>
              <a:buChar char="-"/>
            </a:pPr>
            <a:r>
              <a:rPr lang="he-IL" sz="2400" b="1" spc="-45" dirty="0">
                <a:latin typeface="Assistant"/>
                <a:cs typeface="Assistant"/>
                <a:rtl/>
              </a:rPr>
              <a:t>שלב 2: הגדרת "אני מאמין" של מרצה</a:t>
            </a:r>
          </a:p>
          <a:p>
            <a:pPr marL="571500" indent="-571500" algn="r" rtl="1">
              <a:lnSpc>
                <a:spcPct val="150000"/>
              </a:lnSpc>
              <a:buFontTx/>
              <a:buChar char="-"/>
            </a:pPr>
            <a:r>
              <a:rPr lang="he-IL" sz="2400" b="1" spc="-45" dirty="0">
                <a:latin typeface="Assistant"/>
                <a:cs typeface="Assistant"/>
                <a:rtl/>
              </a:rPr>
              <a:t>שלב 3: הגדרת מאפייני המשוב של </a:t>
            </a:r>
            <a:r>
              <a:rPr lang="he-IL" sz="2400" b="1" spc="-45" dirty="0" err="1">
                <a:latin typeface="Assistant"/>
                <a:cs typeface="Assistant"/>
                <a:rtl/>
              </a:rPr>
              <a:t>בוט</a:t>
            </a:r>
            <a:endParaRPr lang="he-IL" sz="2400" b="1" spc="-45" dirty="0">
              <a:latin typeface="Assistant"/>
              <a:cs typeface="Assistant"/>
              <a:rtl/>
            </a:endParaRPr>
          </a:p>
          <a:p>
            <a:pPr marL="571500" indent="-571500" algn="r" rtl="1">
              <a:lnSpc>
                <a:spcPct val="150000"/>
              </a:lnSpc>
              <a:buFontTx/>
              <a:buChar char="-"/>
            </a:pPr>
            <a:r>
              <a:rPr lang="he-IL" sz="2400" b="1" spc="-45" dirty="0">
                <a:latin typeface="Assistant"/>
                <a:cs typeface="Assistant"/>
                <a:rtl/>
              </a:rPr>
              <a:t>שלב 4: העלאת השאלות הפתוחות </a:t>
            </a:r>
            <a:r>
              <a:rPr lang="he-IL" sz="2400" b="1" spc="-45" dirty="0" err="1">
                <a:latin typeface="Assistant"/>
                <a:cs typeface="Assistant"/>
                <a:rtl/>
              </a:rPr>
              <a:t>לבוט</a:t>
            </a:r>
            <a:endParaRPr lang="he-IL" sz="2400" b="1" spc="-45" dirty="0">
              <a:latin typeface="Assistant"/>
              <a:cs typeface="Assistant"/>
              <a:rtl/>
            </a:endParaRPr>
          </a:p>
          <a:p>
            <a:pPr marL="571500" indent="-571500" algn="r" rtl="1">
              <a:lnSpc>
                <a:spcPct val="150000"/>
              </a:lnSpc>
              <a:buFontTx/>
              <a:buChar char="-"/>
            </a:pPr>
            <a:r>
              <a:rPr lang="he-IL" sz="2400" b="1" spc="-45" dirty="0">
                <a:latin typeface="Assistant"/>
                <a:cs typeface="Assistant"/>
                <a:rtl/>
              </a:rPr>
              <a:t>שלב 5: הגדרת מחוון/ תבחינים לתשובה נכונה בהתאם לשאלות מהשלב הקודם</a:t>
            </a:r>
          </a:p>
          <a:p>
            <a:pPr marL="571500" indent="-571500" algn="r" rtl="1">
              <a:lnSpc>
                <a:spcPct val="150000"/>
              </a:lnSpc>
              <a:buFontTx/>
              <a:buChar char="-"/>
            </a:pPr>
            <a:r>
              <a:rPr lang="he-IL" sz="2400" b="1" spc="-45" dirty="0">
                <a:latin typeface="Assistant"/>
                <a:cs typeface="Assistant"/>
                <a:rtl/>
              </a:rPr>
              <a:t>שלב 6: הגדרת המידע שמרצה יקבל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3395D6C-B2F4-D156-3192-98A3D7470C3F}"/>
              </a:ext>
            </a:extLst>
          </p:cNvPr>
          <p:cNvGrpSpPr/>
          <p:nvPr/>
        </p:nvGrpSpPr>
        <p:grpSpPr>
          <a:xfrm>
            <a:off x="-685800" y="-20471"/>
            <a:ext cx="2545839" cy="6858000"/>
            <a:chOff x="0" y="0"/>
            <a:chExt cx="2432049" cy="4483100"/>
          </a:xfrm>
        </p:grpSpPr>
        <p:sp>
          <p:nvSpPr>
            <p:cNvPr id="3" name="Isosceles Triangle 2">
              <a:extLst>
                <a:ext uri="{FF2B5EF4-FFF2-40B4-BE49-F238E27FC236}">
                  <a16:creationId xmlns:a16="http://schemas.microsoft.com/office/drawing/2014/main" id="{B9CB084E-E521-D11D-D53E-804E692FA4FC}"/>
                </a:ext>
              </a:extLst>
            </p:cNvPr>
            <p:cNvSpPr/>
            <p:nvPr/>
          </p:nvSpPr>
          <p:spPr>
            <a:xfrm rot="10800000">
              <a:off x="0" y="0"/>
              <a:ext cx="1803400" cy="1981200"/>
            </a:xfrm>
            <a:prstGeom prst="triangle">
              <a:avLst/>
            </a:prstGeom>
            <a:solidFill>
              <a:srgbClr val="1A143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D110BC6E-F032-2EB8-CAE0-3E3DE8D26BF7}"/>
                </a:ext>
              </a:extLst>
            </p:cNvPr>
            <p:cNvSpPr/>
            <p:nvPr/>
          </p:nvSpPr>
          <p:spPr>
            <a:xfrm>
              <a:off x="260348" y="1447800"/>
              <a:ext cx="1282701" cy="1257300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924D7BC2-4677-75BB-A34C-6ADD1789876B}"/>
                </a:ext>
              </a:extLst>
            </p:cNvPr>
            <p:cNvSpPr/>
            <p:nvPr/>
          </p:nvSpPr>
          <p:spPr>
            <a:xfrm rot="10800000">
              <a:off x="260348" y="2705100"/>
              <a:ext cx="1282701" cy="1257300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5CC09D91-6D83-919F-0189-332A077C961D}"/>
                </a:ext>
              </a:extLst>
            </p:cNvPr>
            <p:cNvSpPr/>
            <p:nvPr/>
          </p:nvSpPr>
          <p:spPr>
            <a:xfrm>
              <a:off x="628648" y="2679700"/>
              <a:ext cx="1803401" cy="1803400"/>
            </a:xfrm>
            <a:prstGeom prst="triangle">
              <a:avLst/>
            </a:prstGeom>
            <a:solidFill>
              <a:srgbClr val="2F256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DB89FEC7-02D0-3F68-6DE6-9E2A4FE01DBE}"/>
                </a:ext>
              </a:extLst>
            </p:cNvPr>
            <p:cNvSpPr/>
            <p:nvPr/>
          </p:nvSpPr>
          <p:spPr>
            <a:xfrm>
              <a:off x="1142999" y="388939"/>
              <a:ext cx="660401" cy="669924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F4767761-F30B-005D-655A-BA4D0C9D5D14}"/>
                </a:ext>
              </a:extLst>
            </p:cNvPr>
            <p:cNvSpPr/>
            <p:nvPr/>
          </p:nvSpPr>
          <p:spPr>
            <a:xfrm flipV="1">
              <a:off x="1517649" y="265908"/>
              <a:ext cx="317503" cy="246061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88D449F1-CFFE-A438-5F8D-52EAF66D34FD}"/>
              </a:ext>
            </a:extLst>
          </p:cNvPr>
          <p:cNvGrpSpPr/>
          <p:nvPr/>
        </p:nvGrpSpPr>
        <p:grpSpPr>
          <a:xfrm flipH="1" flipV="1">
            <a:off x="10122283" y="-20471"/>
            <a:ext cx="2874110" cy="6858000"/>
            <a:chOff x="0" y="0"/>
            <a:chExt cx="2432049" cy="4483100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272378AF-0317-DA35-EFA0-BBF356198FFF}"/>
                </a:ext>
              </a:extLst>
            </p:cNvPr>
            <p:cNvSpPr/>
            <p:nvPr/>
          </p:nvSpPr>
          <p:spPr>
            <a:xfrm rot="10800000">
              <a:off x="0" y="0"/>
              <a:ext cx="1803400" cy="1981200"/>
            </a:xfrm>
            <a:prstGeom prst="triangle">
              <a:avLst/>
            </a:prstGeom>
            <a:solidFill>
              <a:srgbClr val="1A143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95CE1D95-E445-19CC-804C-22A111DF2600}"/>
                </a:ext>
              </a:extLst>
            </p:cNvPr>
            <p:cNvSpPr/>
            <p:nvPr/>
          </p:nvSpPr>
          <p:spPr>
            <a:xfrm>
              <a:off x="260348" y="1447800"/>
              <a:ext cx="1282701" cy="1257300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75909DDF-9DC2-5585-4920-7942A9A53002}"/>
                </a:ext>
              </a:extLst>
            </p:cNvPr>
            <p:cNvSpPr/>
            <p:nvPr/>
          </p:nvSpPr>
          <p:spPr>
            <a:xfrm rot="10800000">
              <a:off x="260348" y="2705100"/>
              <a:ext cx="1282701" cy="1257300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0D44D947-8344-6355-4B71-D85FA2F632FC}"/>
                </a:ext>
              </a:extLst>
            </p:cNvPr>
            <p:cNvSpPr/>
            <p:nvPr/>
          </p:nvSpPr>
          <p:spPr>
            <a:xfrm>
              <a:off x="628648" y="2679700"/>
              <a:ext cx="1803401" cy="1803400"/>
            </a:xfrm>
            <a:prstGeom prst="triangle">
              <a:avLst/>
            </a:prstGeom>
            <a:solidFill>
              <a:srgbClr val="2F256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F0E34580-1D5D-C067-06B4-5BC8185E1B48}"/>
                </a:ext>
              </a:extLst>
            </p:cNvPr>
            <p:cNvSpPr/>
            <p:nvPr/>
          </p:nvSpPr>
          <p:spPr>
            <a:xfrm>
              <a:off x="1142999" y="388939"/>
              <a:ext cx="660401" cy="669924"/>
            </a:xfrm>
            <a:prstGeom prst="triangle">
              <a:avLst/>
            </a:prstGeom>
            <a:solidFill>
              <a:srgbClr val="3242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331E9A6A-612D-03B2-588F-E73AC77A66AC}"/>
                </a:ext>
              </a:extLst>
            </p:cNvPr>
            <p:cNvSpPr/>
            <p:nvPr/>
          </p:nvSpPr>
          <p:spPr>
            <a:xfrm flipV="1">
              <a:off x="1517649" y="265908"/>
              <a:ext cx="317503" cy="246061"/>
            </a:xfrm>
            <a:prstGeom prst="triangle">
              <a:avLst/>
            </a:prstGeom>
            <a:solidFill>
              <a:srgbClr val="5C4C8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16" name="TextBox 30">
            <a:extLst>
              <a:ext uri="{FF2B5EF4-FFF2-40B4-BE49-F238E27FC236}">
                <a16:creationId xmlns:a16="http://schemas.microsoft.com/office/drawing/2014/main" id="{94342379-CE7E-54C0-0F95-E1C72BE0E2AC}"/>
              </a:ext>
            </a:extLst>
          </p:cNvPr>
          <p:cNvSpPr txBox="1">
            <a:spLocks/>
          </p:cNvSpPr>
          <p:nvPr/>
        </p:nvSpPr>
        <p:spPr>
          <a:xfrm>
            <a:off x="1736162" y="386300"/>
            <a:ext cx="7885172" cy="553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/>
            <a:r>
              <a:rPr lang="he-IL" sz="3600" b="1" spc="-45" dirty="0">
                <a:solidFill>
                  <a:srgbClr val="2F2561"/>
                </a:solidFill>
                <a:latin typeface="Assistant"/>
                <a:cs typeface="Assistant"/>
                <a:rtl/>
              </a:rPr>
              <a:t>שילוב שאלות רבות מלל</a:t>
            </a:r>
          </a:p>
        </p:txBody>
      </p:sp>
    </p:spTree>
    <p:extLst>
      <p:ext uri="{BB962C8B-B14F-4D97-AF65-F5344CB8AC3E}">
        <p14:creationId xmlns:p14="http://schemas.microsoft.com/office/powerpoint/2010/main" val="1639745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1735</TotalTime>
  <Words>259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Assistant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Anat Feldman</dc:creator>
  <cp:lastModifiedBy>Anat Feldman</cp:lastModifiedBy>
  <cp:revision>11</cp:revision>
  <dcterms:created xsi:type="dcterms:W3CDTF">2025-07-06T06:55:42Z</dcterms:created>
  <dcterms:modified xsi:type="dcterms:W3CDTF">2025-07-15T10:33:45Z</dcterms:modified>
</cp:coreProperties>
</file>