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9" r:id="rId3"/>
    <p:sldId id="270" r:id="rId4"/>
    <p:sldId id="271" r:id="rId5"/>
    <p:sldId id="268" r:id="rId6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4C89"/>
    <a:srgbClr val="32427C"/>
    <a:srgbClr val="1A143C"/>
    <a:srgbClr val="2F2561"/>
    <a:srgbClr val="000000"/>
    <a:srgbClr val="F2F2F2"/>
    <a:srgbClr val="69036C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82"/>
  </p:normalViewPr>
  <p:slideViewPr>
    <p:cSldViewPr snapToGrid="0">
      <p:cViewPr varScale="1">
        <p:scale>
          <a:sx n="119" d="100"/>
          <a:sy n="119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A45B7-5BEC-FB4B-91FB-9CFC1F275A15}" type="datetimeFigureOut">
              <a:rPr lang="en-IL" smtClean="0"/>
              <a:t>09/07/2025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FC0BB-25E4-2D47-88C7-70EE437751FC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2672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FC0BB-25E4-2D47-88C7-70EE437751FC}" type="slidenum">
              <a:rPr lang="en-IL" smtClean="0"/>
              <a:t>4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28051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A72D-EDAD-C238-C233-C7FEC348A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C33E3B-6A5B-0D4A-0E99-16CC5B103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4A8E5-4236-4DD9-72C9-90344898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426B7-B7DC-E798-CD6D-F9F169928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9FA59-FEA2-F664-282F-70CE0963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146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32FB-8E97-01E7-C343-D33FC3C0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41D67-2068-66AC-2A72-2105ACD4D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D055-5CAB-DB13-72E8-495F5743C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7D3E2-D4B4-4CBE-350B-4C3A25D77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0E294-79B0-B636-7E45-FB07570D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29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503A28-FBE0-514E-2339-5DFCEC6DB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51E08-B474-09C8-ED5A-F2917F7B0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233C-5C8F-68EF-759C-2BDDABD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6297-6541-3F72-0B88-EE515DE3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596B8-332F-784D-4B73-E36C17B90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481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5A126-B848-4559-ED3A-08EDD1B8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DF9C6-4E9A-67B4-8A73-ADD501238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73EF0-7BEE-8C50-4903-11D1DF01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A6956-FA81-593C-3196-F24D0643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940EB-FA18-E689-54FA-E997CD7F4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141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EF423-B6B5-9900-0E39-4FA5B615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8EB73-D05F-76D1-ADB4-63E6BB0CE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C6E79-4701-4430-9528-8F5FC6CF8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DC59A-FFA3-2E4E-5FAD-0C4865F0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C4C00-DE77-5F74-B4C0-0C38B694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929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1C18-2E90-5247-314F-15C5481E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B9AC-D078-A4D5-C14A-3A7B84F3C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C5C5B-DA8F-4871-19EC-C712542C5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79921-D08F-6741-943A-F2F70F7C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51BC3-7051-5545-014B-5D15F48B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641A0-E40C-E941-5C78-9BD80CE2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483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DFB1-949A-356D-2C2A-E1DB7772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46480-14ED-5385-46F3-50998668C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203E7-85A9-B3EF-B362-AF9E4A448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887B02-25A0-BED0-B903-7D403EE2C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0A39F-229A-6B01-7BD7-06B07F937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81A82-7112-9DC0-0271-8BB2F7CB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2638A-EEE3-0E48-5F7E-4DC7CBA4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CFE6DE-E270-BDE7-E410-36757017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603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13065-12D6-DBA6-0D67-1FC5A500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628C4-E30B-F48D-8DD2-F7D38DFA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E228B7-8446-84F6-ECE6-71739623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C0BE1-E7CF-54C8-1644-E0C89E55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50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237EC7-34A1-E98E-D324-71CD3A12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9E62C-2C68-6621-233B-8F88B6B1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68DB0-5C8F-BF2D-79EA-9165E0179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822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DF2D-EFC9-776D-D6D8-15D03EBC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E7AF2-4880-FEA7-3EE9-2A219E711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8340E-4AB8-9EFB-DC37-27935998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1C9A0-13F5-D17D-0A1C-1E347DABC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0969B-849A-18C5-F912-0AEEB5DD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6A342-A705-78A2-3A07-9A2F7781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46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1D88-092A-B858-9B0A-6ECA72B0A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E543E-CC34-B462-DF74-A890860AD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D115E-189C-690A-4867-92419C47B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D52BE-22D5-4695-E646-868394C8B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329E9-1F8C-CB16-33E1-1EA4D102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EC283-6F8D-06DF-6D42-9BF2A408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347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87C726-FD8D-97C7-5C8C-B1718F70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F9AF5-0FA5-E10D-2ABC-62D7CA21E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29A14-72B0-5031-F829-F2E01C181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DD6453-C303-4347-AC7D-85557F0506C0}" type="datetimeFigureOut">
              <a:rPr lang="he-IL" smtClean="0"/>
              <a:t>י"ב.תמוז.תשפ"ה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FE034-9823-87F0-2C89-9CAFF619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58E9-1DEC-D225-D32E-7C12B7214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111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A7973-FBB3-4EB8-E766-5DFE2F7CA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49D71DA-99EC-6F32-9A34-C0C5D3DDB665}"/>
              </a:ext>
            </a:extLst>
          </p:cNvPr>
          <p:cNvSpPr>
            <a:spLocks/>
          </p:cNvSpPr>
          <p:nvPr/>
        </p:nvSpPr>
        <p:spPr>
          <a:xfrm>
            <a:off x="-2" y="5935619"/>
            <a:ext cx="12192001" cy="922381"/>
          </a:xfrm>
          <a:prstGeom prst="rect">
            <a:avLst/>
          </a:prstGeom>
          <a:gradFill flip="none" rotWithShape="1">
            <a:gsLst>
              <a:gs pos="0">
                <a:srgbClr val="342B61">
                  <a:shade val="30000"/>
                  <a:satMod val="115000"/>
                </a:srgbClr>
              </a:gs>
              <a:gs pos="50000">
                <a:srgbClr val="342B61">
                  <a:shade val="67500"/>
                  <a:satMod val="115000"/>
                </a:srgbClr>
              </a:gs>
              <a:gs pos="100000">
                <a:srgbClr val="342B61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304" dirty="0"/>
          </a:p>
        </p:txBody>
      </p:sp>
      <p:sp>
        <p:nvSpPr>
          <p:cNvPr id="8" name="TextBox 30">
            <a:extLst>
              <a:ext uri="{FF2B5EF4-FFF2-40B4-BE49-F238E27FC236}">
                <a16:creationId xmlns:a16="http://schemas.microsoft.com/office/drawing/2014/main" id="{53DB1932-0C09-3211-A40F-DDF00541D5A9}"/>
              </a:ext>
            </a:extLst>
          </p:cNvPr>
          <p:cNvSpPr txBox="1">
            <a:spLocks/>
          </p:cNvSpPr>
          <p:nvPr/>
        </p:nvSpPr>
        <p:spPr>
          <a:xfrm>
            <a:off x="312528" y="6015000"/>
            <a:ext cx="11566945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  <a:rtl/>
              </a:rPr>
              <a:t>הכנס השנתי ה-</a:t>
            </a:r>
            <a:r>
              <a:rPr lang="en-US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</a:rPr>
              <a:t>23</a:t>
            </a:r>
            <a:r>
              <a:rPr lang="he-IL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  <a:rtl/>
              </a:rPr>
              <a:t> של מיט”ל</a:t>
            </a:r>
          </a:p>
        </p:txBody>
      </p:sp>
      <p:sp>
        <p:nvSpPr>
          <p:cNvPr id="11" name="TextBox 30">
            <a:extLst>
              <a:ext uri="{FF2B5EF4-FFF2-40B4-BE49-F238E27FC236}">
                <a16:creationId xmlns:a16="http://schemas.microsoft.com/office/drawing/2014/main" id="{1027E5A4-0D23-4F1C-436B-F3245F38A765}"/>
              </a:ext>
            </a:extLst>
          </p:cNvPr>
          <p:cNvSpPr txBox="1">
            <a:spLocks/>
          </p:cNvSpPr>
          <p:nvPr/>
        </p:nvSpPr>
        <p:spPr>
          <a:xfrm>
            <a:off x="1438273" y="4222014"/>
            <a:ext cx="9315450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2400" b="1" dirty="0"/>
              <a:t>עידית גת – הטכניון, מכון טכנולוגי לישראל</a:t>
            </a:r>
            <a:br>
              <a:rPr lang="en-IL" sz="2400" dirty="0"/>
            </a:br>
            <a:r>
              <a:rPr lang="he-IL" sz="2000" dirty="0"/>
              <a:t>ד״ר מאיה אושר – הטכניון, מכון טכנולוגי לישראל</a:t>
            </a:r>
            <a:r>
              <a:rPr lang="en-IL" sz="2000" dirty="0"/>
              <a:t>, HIT – </a:t>
            </a:r>
            <a:r>
              <a:rPr lang="he-IL" sz="2000" dirty="0"/>
              <a:t>מכון טכנולוגי חולון</a:t>
            </a:r>
            <a:br>
              <a:rPr lang="en-IL" sz="2000" dirty="0"/>
            </a:br>
            <a:r>
              <a:rPr lang="he-IL" sz="2000" dirty="0"/>
              <a:t>פרופ׳ מירי ברק – הטכניון, מכון טכנולוגי לישראל</a:t>
            </a:r>
            <a:endParaRPr lang="he-IL" sz="2000" b="1" spc="-45" dirty="0">
              <a:solidFill>
                <a:srgbClr val="2F2561"/>
              </a:solidFill>
              <a:latin typeface="Assistant" pitchFamily="2" charset="-79"/>
              <a:cs typeface="Assistant" pitchFamily="2" charset="-79"/>
              <a:sym typeface="Assistant"/>
              <a:rtl/>
            </a:endParaRPr>
          </a:p>
          <a:p>
            <a:pPr algn="ctr" rtl="1"/>
            <a:endParaRPr lang="he-IL" sz="2400" spc="-45" dirty="0">
              <a:solidFill>
                <a:srgbClr val="2F2561"/>
              </a:solidFill>
              <a:highlight>
                <a:srgbClr val="FFFF00"/>
              </a:highlight>
              <a:latin typeface="Assistant" pitchFamily="2" charset="-79"/>
              <a:cs typeface="Assistant" pitchFamily="2" charset="-79"/>
              <a:rtl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383A29-6DFB-E768-452F-98EC7EA42B15}"/>
              </a:ext>
            </a:extLst>
          </p:cNvPr>
          <p:cNvGrpSpPr/>
          <p:nvPr/>
        </p:nvGrpSpPr>
        <p:grpSpPr>
          <a:xfrm flipH="1">
            <a:off x="312527" y="236834"/>
            <a:ext cx="2229671" cy="1408416"/>
            <a:chOff x="28073399" y="14166485"/>
            <a:chExt cx="7959003" cy="5074219"/>
          </a:xfrm>
        </p:grpSpPr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76AE1B82-2589-2DD7-6841-9A0646A89828}"/>
                </a:ext>
              </a:extLst>
            </p:cNvPr>
            <p:cNvSpPr/>
            <p:nvPr/>
          </p:nvSpPr>
          <p:spPr>
            <a:xfrm flipH="1">
              <a:off x="32092350" y="14906691"/>
              <a:ext cx="3940052" cy="2839408"/>
            </a:xfrm>
            <a:custGeom>
              <a:avLst/>
              <a:gdLst/>
              <a:ahLst/>
              <a:cxnLst/>
              <a:rect l="l" t="t" r="r" b="b"/>
              <a:pathLst>
                <a:path w="2153105" h="1463827">
                  <a:moveTo>
                    <a:pt x="0" y="0"/>
                  </a:moveTo>
                  <a:lnTo>
                    <a:pt x="2153105" y="0"/>
                  </a:lnTo>
                  <a:lnTo>
                    <a:pt x="2153105" y="1463827"/>
                  </a:lnTo>
                  <a:lnTo>
                    <a:pt x="0" y="1463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he-IL" sz="315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EC8428A8-41DB-28BC-98BA-C7997A63D2B7}"/>
                </a:ext>
              </a:extLst>
            </p:cNvPr>
            <p:cNvSpPr/>
            <p:nvPr/>
          </p:nvSpPr>
          <p:spPr>
            <a:xfrm flipH="1">
              <a:off x="28073399" y="14166485"/>
              <a:ext cx="3199559" cy="5074219"/>
            </a:xfrm>
            <a:custGeom>
              <a:avLst/>
              <a:gdLst/>
              <a:ahLst/>
              <a:cxnLst/>
              <a:rect l="l" t="t" r="r" b="b"/>
              <a:pathLst>
                <a:path w="2395573" h="3538475">
                  <a:moveTo>
                    <a:pt x="0" y="0"/>
                  </a:moveTo>
                  <a:lnTo>
                    <a:pt x="2395573" y="0"/>
                  </a:lnTo>
                  <a:lnTo>
                    <a:pt x="2395573" y="3538474"/>
                  </a:lnTo>
                  <a:lnTo>
                    <a:pt x="0" y="35384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he-IL" sz="315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2A8679-856C-D3DB-DE63-D9682D1CE4B7}"/>
              </a:ext>
            </a:extLst>
          </p:cNvPr>
          <p:cNvGrpSpPr/>
          <p:nvPr/>
        </p:nvGrpSpPr>
        <p:grpSpPr>
          <a:xfrm flipH="1">
            <a:off x="0" y="0"/>
            <a:ext cx="12192000" cy="2298701"/>
            <a:chOff x="3478201" y="664761"/>
            <a:chExt cx="6652505" cy="2298701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5E4F626-52C2-02D3-CFF5-9847C4CFFEFA}"/>
                </a:ext>
              </a:extLst>
            </p:cNvPr>
            <p:cNvSpPr/>
            <p:nvPr/>
          </p:nvSpPr>
          <p:spPr>
            <a:xfrm>
              <a:off x="3478201" y="664762"/>
              <a:ext cx="6652505" cy="2298700"/>
            </a:xfrm>
            <a:custGeom>
              <a:avLst/>
              <a:gdLst>
                <a:gd name="connsiteX0" fmla="*/ 0 w 6652505"/>
                <a:gd name="connsiteY0" fmla="*/ 2938378 h 2938377"/>
                <a:gd name="connsiteX1" fmla="*/ 6652506 w 6652505"/>
                <a:gd name="connsiteY1" fmla="*/ 247257 h 2938377"/>
                <a:gd name="connsiteX2" fmla="*/ 6652506 w 6652505"/>
                <a:gd name="connsiteY2" fmla="*/ 0 h 2938377"/>
                <a:gd name="connsiteX3" fmla="*/ 0 w 6652505"/>
                <a:gd name="connsiteY3" fmla="*/ 0 h 2938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2505" h="2938377">
                  <a:moveTo>
                    <a:pt x="0" y="2938378"/>
                  </a:moveTo>
                  <a:cubicBezTo>
                    <a:pt x="914863" y="1681784"/>
                    <a:pt x="3959971" y="279317"/>
                    <a:pt x="6652506" y="247257"/>
                  </a:cubicBezTo>
                  <a:lnTo>
                    <a:pt x="66525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2427C"/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30CC9F7-7B1E-B9FF-FB19-DE53772B62C2}"/>
                </a:ext>
              </a:extLst>
            </p:cNvPr>
            <p:cNvSpPr/>
            <p:nvPr/>
          </p:nvSpPr>
          <p:spPr>
            <a:xfrm>
              <a:off x="3478201" y="664761"/>
              <a:ext cx="6652505" cy="1400203"/>
            </a:xfrm>
            <a:custGeom>
              <a:avLst/>
              <a:gdLst>
                <a:gd name="connsiteX0" fmla="*/ 0 w 6652505"/>
                <a:gd name="connsiteY0" fmla="*/ 1749029 h 1749029"/>
                <a:gd name="connsiteX1" fmla="*/ 6652506 w 6652505"/>
                <a:gd name="connsiteY1" fmla="*/ 213976 h 1749029"/>
                <a:gd name="connsiteX2" fmla="*/ 6652506 w 6652505"/>
                <a:gd name="connsiteY2" fmla="*/ 0 h 1749029"/>
                <a:gd name="connsiteX3" fmla="*/ 0 w 6652505"/>
                <a:gd name="connsiteY3" fmla="*/ 0 h 1749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2505" h="1749029">
                  <a:moveTo>
                    <a:pt x="0" y="1749029"/>
                  </a:moveTo>
                  <a:cubicBezTo>
                    <a:pt x="1366175" y="747064"/>
                    <a:pt x="3968022" y="-42596"/>
                    <a:pt x="6652506" y="213976"/>
                  </a:cubicBezTo>
                  <a:lnTo>
                    <a:pt x="66525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2561"/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EA13BF0-1A12-9EE2-E984-4BABD3D667F5}"/>
                </a:ext>
              </a:extLst>
            </p:cNvPr>
            <p:cNvSpPr/>
            <p:nvPr/>
          </p:nvSpPr>
          <p:spPr>
            <a:xfrm>
              <a:off x="3478201" y="664762"/>
              <a:ext cx="6652505" cy="458026"/>
            </a:xfrm>
            <a:custGeom>
              <a:avLst/>
              <a:gdLst>
                <a:gd name="connsiteX0" fmla="*/ 0 w 6652505"/>
                <a:gd name="connsiteY0" fmla="*/ 0 h 1493811"/>
                <a:gd name="connsiteX1" fmla="*/ 6652506 w 6652505"/>
                <a:gd name="connsiteY1" fmla="*/ 1493812 h 1493811"/>
                <a:gd name="connsiteX2" fmla="*/ 6652506 w 6652505"/>
                <a:gd name="connsiteY2" fmla="*/ 0 h 149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52505" h="1493811">
                  <a:moveTo>
                    <a:pt x="0" y="0"/>
                  </a:moveTo>
                  <a:cubicBezTo>
                    <a:pt x="2405745" y="82073"/>
                    <a:pt x="4533874" y="332993"/>
                    <a:pt x="6652506" y="1493812"/>
                  </a:cubicBezTo>
                  <a:lnTo>
                    <a:pt x="6652506" y="0"/>
                  </a:lnTo>
                  <a:close/>
                </a:path>
              </a:pathLst>
            </a:custGeom>
            <a:solidFill>
              <a:srgbClr val="5C4C89">
                <a:alpha val="70000"/>
              </a:srgbClr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</p:grpSp>
      <p:sp>
        <p:nvSpPr>
          <p:cNvPr id="22" name="TextBox 30">
            <a:extLst>
              <a:ext uri="{FF2B5EF4-FFF2-40B4-BE49-F238E27FC236}">
                <a16:creationId xmlns:a16="http://schemas.microsoft.com/office/drawing/2014/main" id="{163982D1-A126-6C4D-CA4E-0EB598B3D430}"/>
              </a:ext>
            </a:extLst>
          </p:cNvPr>
          <p:cNvSpPr txBox="1">
            <a:spLocks/>
          </p:cNvSpPr>
          <p:nvPr/>
        </p:nvSpPr>
        <p:spPr>
          <a:xfrm>
            <a:off x="1626895" y="2583249"/>
            <a:ext cx="8938210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4400" b="1" dirty="0"/>
              <a:t>הערכת תוצרי בינה מלאכותית יוצרת בהוראת מדעים</a:t>
            </a:r>
            <a:endParaRPr lang="en-IL" sz="4400" dirty="0"/>
          </a:p>
        </p:txBody>
      </p:sp>
      <p:sp>
        <p:nvSpPr>
          <p:cNvPr id="3" name="TextBox 30">
            <a:extLst>
              <a:ext uri="{FF2B5EF4-FFF2-40B4-BE49-F238E27FC236}">
                <a16:creationId xmlns:a16="http://schemas.microsoft.com/office/drawing/2014/main" id="{728853D7-FC9A-1942-C07D-4095A1163E52}"/>
              </a:ext>
            </a:extLst>
          </p:cNvPr>
          <p:cNvSpPr txBox="1">
            <a:spLocks/>
          </p:cNvSpPr>
          <p:nvPr/>
        </p:nvSpPr>
        <p:spPr>
          <a:xfrm>
            <a:off x="0" y="1818780"/>
            <a:ext cx="11441491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2800" b="1" spc="-45" dirty="0">
                <a:solidFill>
                  <a:srgbClr val="2F256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rtl/>
              </a:rPr>
              <a:t>שילוב במ"י באקדמיה – קבוצת מומחים דיסציפלינריים</a:t>
            </a:r>
          </a:p>
        </p:txBody>
      </p:sp>
    </p:spTree>
    <p:extLst>
      <p:ext uri="{BB962C8B-B14F-4D97-AF65-F5344CB8AC3E}">
        <p14:creationId xmlns:p14="http://schemas.microsoft.com/office/powerpoint/2010/main" val="272361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C9F77-CFFB-230C-4DC3-2F43050C8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extBox 30">
            <a:extLst>
              <a:ext uri="{FF2B5EF4-FFF2-40B4-BE49-F238E27FC236}">
                <a16:creationId xmlns:a16="http://schemas.microsoft.com/office/drawing/2014/main" id="{1860BFC8-731D-59DF-7B71-9E9CDE056B88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dirty="0"/>
              <a:t>הערכת תוצרי בינה מלאכותית יוצרת בהוראת מדעים</a:t>
            </a:r>
            <a:endParaRPr lang="en-IL" sz="3600" dirty="0"/>
          </a:p>
        </p:txBody>
      </p:sp>
      <p:sp>
        <p:nvSpPr>
          <p:cNvPr id="429" name="TextBox 30">
            <a:extLst>
              <a:ext uri="{FF2B5EF4-FFF2-40B4-BE49-F238E27FC236}">
                <a16:creationId xmlns:a16="http://schemas.microsoft.com/office/drawing/2014/main" id="{3971F131-9DD5-F824-427F-D0FB64FDF713}"/>
              </a:ext>
            </a:extLst>
          </p:cNvPr>
          <p:cNvSpPr txBox="1">
            <a:spLocks/>
          </p:cNvSpPr>
          <p:nvPr/>
        </p:nvSpPr>
        <p:spPr>
          <a:xfrm>
            <a:off x="6028345" y="1737741"/>
            <a:ext cx="382140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למי זה רלוונטי?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D304B4-436B-76B6-B3AF-07A569A29D32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4283E8FC-A46D-EBA3-05BB-1E9DB9F3636E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288C49CA-5C94-BF94-BA08-58FF0297F55C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4355E978-722D-8898-ABE6-16F0D445C3AF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5AECC91F-9C74-85DE-851F-363BFE976A81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45879134-9DFC-F2A6-42DF-A9AC5DD8E214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EA7CBA35-1C34-6D76-674E-0022926C878B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197A31A-80C1-1EE0-26B2-6BA267C327CC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29AFFB2E-84AC-C9C8-1D32-45FA49B10D05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5AE00A83-295C-3C41-B8AA-53310B81DDE4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CE525026-10F0-72E4-D06C-9A30ADAAF1FC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F9C8BBA2-7BB8-4383-0F43-A8F0BC3A1CA7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B0D022D-C9E6-414D-2FD1-0A0A0BAEC54B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F38FD7E-6E0E-B9BA-233C-1381A5D8AC07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31F6CB2-0541-756E-BC7F-2AE2203FA310}"/>
              </a:ext>
            </a:extLst>
          </p:cNvPr>
          <p:cNvSpPr txBox="1"/>
          <p:nvPr/>
        </p:nvSpPr>
        <p:spPr>
          <a:xfrm>
            <a:off x="2040926" y="2454706"/>
            <a:ext cx="8110147" cy="3924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15000"/>
              </a:lnSpc>
              <a:spcAft>
                <a:spcPts val="2250"/>
              </a:spcAft>
              <a:buFont typeface="Wingdings" pitchFamily="2" charset="2"/>
              <a:buChar char="ü"/>
            </a:pPr>
            <a:r>
              <a:rPr lang="he-IL" sz="28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ssistant" pitchFamily="2" charset="-79"/>
              </a:rPr>
              <a:t>למורים למדעים,  מורים חדשים ובפרט מורים בתהליך הסבה להוראה</a:t>
            </a:r>
          </a:p>
          <a:p>
            <a:pPr marL="285750" indent="-285750" algn="r" rtl="1">
              <a:lnSpc>
                <a:spcPct val="115000"/>
              </a:lnSpc>
              <a:spcAft>
                <a:spcPts val="2250"/>
              </a:spcAft>
              <a:buFont typeface="Wingdings" pitchFamily="2" charset="2"/>
              <a:buChar char="ü"/>
            </a:pPr>
            <a:r>
              <a:rPr lang="he-IL" sz="28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ssistant" pitchFamily="2" charset="-79"/>
              </a:rPr>
              <a:t>למוסדות אקדמיים העוסקים בהכשרת מורים</a:t>
            </a:r>
          </a:p>
          <a:p>
            <a:pPr marL="285750" indent="-285750" algn="r" rtl="1">
              <a:lnSpc>
                <a:spcPct val="115000"/>
              </a:lnSpc>
              <a:spcAft>
                <a:spcPts val="2250"/>
              </a:spcAft>
              <a:buFont typeface="Wingdings" pitchFamily="2" charset="2"/>
              <a:buChar char="ü"/>
            </a:pPr>
            <a:r>
              <a:rPr lang="he-IL" sz="28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ssistant" pitchFamily="2" charset="-79"/>
              </a:rPr>
              <a:t> לקובעי מדיניות המבקשים לשלב חדשנות באופן מושכל ואחראי בתוכניות הלימודים</a:t>
            </a:r>
            <a:endParaRPr lang="he-IL" sz="2800" b="1" kern="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Assistant" pitchFamily="2" charset="-79"/>
            </a:endParaRPr>
          </a:p>
          <a:p>
            <a:pPr marL="285750" indent="-285750" algn="r" rtl="1">
              <a:lnSpc>
                <a:spcPct val="115000"/>
              </a:lnSpc>
              <a:spcAft>
                <a:spcPts val="2250"/>
              </a:spcAft>
              <a:buFont typeface="Wingdings" pitchFamily="2" charset="2"/>
              <a:buChar char="ü"/>
            </a:pPr>
            <a:r>
              <a:rPr lang="he-IL" sz="28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ssistant" pitchFamily="2" charset="-79"/>
              </a:rPr>
              <a:t>לקהילות מורים מקצועיות</a:t>
            </a:r>
            <a:endParaRPr lang="en-IL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74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26FEE-2BE8-DBD7-2415-18113B731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Box 30">
            <a:extLst>
              <a:ext uri="{FF2B5EF4-FFF2-40B4-BE49-F238E27FC236}">
                <a16:creationId xmlns:a16="http://schemas.microsoft.com/office/drawing/2014/main" id="{C870D42C-D7C2-4AC0-3630-870F389A151B}"/>
              </a:ext>
            </a:extLst>
          </p:cNvPr>
          <p:cNvSpPr txBox="1">
            <a:spLocks/>
          </p:cNvSpPr>
          <p:nvPr/>
        </p:nvSpPr>
        <p:spPr>
          <a:xfrm>
            <a:off x="5047748" y="1917295"/>
            <a:ext cx="4983957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אילו אתגרים דרשו מענה?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994525F6-6867-1044-B320-4C7D2A54068A}"/>
              </a:ext>
            </a:extLst>
          </p:cNvPr>
          <p:cNvSpPr txBox="1">
            <a:spLocks/>
          </p:cNvSpPr>
          <p:nvPr/>
        </p:nvSpPr>
        <p:spPr>
          <a:xfrm>
            <a:off x="1945762" y="2600234"/>
            <a:ext cx="8085943" cy="32932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3200" b="1" dirty="0"/>
              <a:t>אמינות מדומה של תוצרי בינה מלאכותית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3200" b="1" dirty="0"/>
              <a:t>פערי גישה בין מורים בעלי ניסיון וותק מגוונים</a:t>
            </a:r>
            <a:endParaRPr lang="en-IL" sz="3200" dirty="0"/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3200" b="1" dirty="0"/>
              <a:t>מחסור בידע להערכה מובנית</a:t>
            </a:r>
            <a:br>
              <a:rPr lang="en-IL" sz="2800" dirty="0"/>
            </a:br>
            <a:endParaRPr lang="en-IL" sz="2800" dirty="0"/>
          </a:p>
          <a:p>
            <a:pPr algn="r" rtl="1"/>
            <a:endParaRPr lang="he-IL" sz="2800" b="1" spc="-45" dirty="0">
              <a:latin typeface="Assistant"/>
              <a:cs typeface="Assistant"/>
              <a:rtl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B2E8A8B-DFB7-25E3-F132-7A993A373AE1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A8E1E371-F3BB-0AFB-4B46-BE1FD7D322EB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D1DFB182-F1ED-DBA4-6D03-24A432A0D29A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9186236-D2D2-9985-19DC-BCE452C2C943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C6371EE1-1D82-E17B-442B-D01CF7D95CD6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DF5F0BCB-124D-9450-CC7F-4C0C43E4C809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85F6D4C1-FD14-B905-4527-D32E661C50FE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FD59518-59BE-B625-49EC-4F5EAADDF699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58AEF321-6A1F-E865-4751-A25F5A72DB66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28E3E207-76ED-57DD-4354-BF41FAA51B04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F3AB06BC-9533-F125-3B0B-7380EE292E0C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B672CE6E-6900-FEC8-8DE9-83C4368A3770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CDC44927-116E-33E2-007C-4BC3B8A22BA5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CAD7968-63CC-CD8B-7A04-DD8A9CAB87D2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TextBox 30">
            <a:extLst>
              <a:ext uri="{FF2B5EF4-FFF2-40B4-BE49-F238E27FC236}">
                <a16:creationId xmlns:a16="http://schemas.microsoft.com/office/drawing/2014/main" id="{E3F4E36F-91E5-E332-2131-04D9A446C240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dirty="0"/>
              <a:t>הערכת תוצרי בינה מלאכותית יוצרת בהוראת מדעים</a:t>
            </a:r>
            <a:endParaRPr lang="en-IL" sz="3600" dirty="0"/>
          </a:p>
        </p:txBody>
      </p:sp>
    </p:spTree>
    <p:extLst>
      <p:ext uri="{BB962C8B-B14F-4D97-AF65-F5344CB8AC3E}">
        <p14:creationId xmlns:p14="http://schemas.microsoft.com/office/powerpoint/2010/main" val="173231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45CF-50D5-5C71-420D-13A7FB007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Box 30">
            <a:extLst>
              <a:ext uri="{FF2B5EF4-FFF2-40B4-BE49-F238E27FC236}">
                <a16:creationId xmlns:a16="http://schemas.microsoft.com/office/drawing/2014/main" id="{5DCC0550-1FAF-5748-2CF0-6B23A4A5B3FE}"/>
              </a:ext>
            </a:extLst>
          </p:cNvPr>
          <p:cNvSpPr txBox="1">
            <a:spLocks/>
          </p:cNvSpPr>
          <p:nvPr/>
        </p:nvSpPr>
        <p:spPr>
          <a:xfrm>
            <a:off x="5799929" y="998337"/>
            <a:ext cx="382140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הפתרון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2F221240-7B89-14AE-C6B8-AE2C5C70566F}"/>
              </a:ext>
            </a:extLst>
          </p:cNvPr>
          <p:cNvSpPr txBox="1">
            <a:spLocks/>
          </p:cNvSpPr>
          <p:nvPr/>
        </p:nvSpPr>
        <p:spPr>
          <a:xfrm>
            <a:off x="-339770" y="1787960"/>
            <a:ext cx="10359614" cy="5090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00" indent="-457200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he-IL" sz="2800" b="1" dirty="0"/>
              <a:t>שלב 1 </a:t>
            </a:r>
            <a:r>
              <a:rPr lang="he-IL" sz="2800" dirty="0"/>
              <a:t>היערכות מוקדמת של המנחה-טכנולוגית ופדגוגית</a:t>
            </a:r>
            <a:endParaRPr lang="en-IL" sz="2800" dirty="0"/>
          </a:p>
          <a:p>
            <a:pPr marL="432000" indent="-457200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he-IL" sz="2800" b="1" dirty="0"/>
              <a:t>שלב 2 </a:t>
            </a:r>
            <a:r>
              <a:rPr lang="he-IL" sz="2800" dirty="0"/>
              <a:t>עיצוב טופס הערכה מונחה ומובנה בהתאם לקהל היעד</a:t>
            </a:r>
          </a:p>
          <a:p>
            <a:pPr marL="432000" indent="-457200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he-IL" sz="2800" b="1" dirty="0"/>
              <a:t>שלב 3 </a:t>
            </a:r>
            <a:r>
              <a:rPr lang="he-IL" sz="2800" dirty="0"/>
              <a:t>ביצוע הסדנה</a:t>
            </a:r>
            <a:br>
              <a:rPr lang="en-IL" sz="2800" dirty="0"/>
            </a:br>
            <a:r>
              <a:rPr lang="he-IL" sz="2800" dirty="0"/>
              <a:t>    </a:t>
            </a:r>
            <a:r>
              <a:rPr lang="he-IL" sz="2800" b="1" dirty="0"/>
              <a:t>א</a:t>
            </a:r>
            <a:r>
              <a:rPr lang="en-IL" sz="2800" b="1" dirty="0"/>
              <a:t>.</a:t>
            </a:r>
            <a:r>
              <a:rPr lang="en-IL" sz="2800" dirty="0"/>
              <a:t> </a:t>
            </a:r>
            <a:r>
              <a:rPr lang="he-IL" sz="2800" dirty="0"/>
              <a:t> הרצאת מבוא קצרה </a:t>
            </a:r>
          </a:p>
          <a:p>
            <a:pPr marL="432000" algn="r" rtl="1">
              <a:lnSpc>
                <a:spcPct val="150000"/>
              </a:lnSpc>
            </a:pPr>
            <a:r>
              <a:rPr lang="he-IL" sz="2800" b="1" dirty="0"/>
              <a:t>    ב</a:t>
            </a:r>
            <a:r>
              <a:rPr lang="en-IL" sz="2800" b="1" dirty="0"/>
              <a:t>.</a:t>
            </a:r>
            <a:r>
              <a:rPr lang="en-IL" sz="2800" dirty="0"/>
              <a:t> </a:t>
            </a:r>
            <a:r>
              <a:rPr lang="he-IL" sz="2800" dirty="0"/>
              <a:t> התנסות יישומית בקבוצות </a:t>
            </a:r>
          </a:p>
          <a:p>
            <a:pPr marL="432000" algn="r" rtl="1">
              <a:lnSpc>
                <a:spcPct val="150000"/>
              </a:lnSpc>
            </a:pPr>
            <a:r>
              <a:rPr lang="he-IL" sz="2800" b="1" dirty="0"/>
              <a:t>    ג</a:t>
            </a:r>
            <a:r>
              <a:rPr lang="en-IL" sz="2800" b="1" dirty="0"/>
              <a:t>.</a:t>
            </a:r>
            <a:r>
              <a:rPr lang="en-IL" sz="2800" dirty="0"/>
              <a:t> </a:t>
            </a:r>
            <a:r>
              <a:rPr lang="he-IL" sz="2800" dirty="0"/>
              <a:t> דיון כיתתי מסכם בדגש על היבטים אתיים</a:t>
            </a:r>
          </a:p>
          <a:p>
            <a:pPr marL="432000" indent="-457200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he-IL" sz="2800" b="1" dirty="0"/>
              <a:t>שלב 4 </a:t>
            </a:r>
            <a:r>
              <a:rPr lang="he-IL" sz="2800" dirty="0"/>
              <a:t>הערכה איכותנית וכמותנית הבוחנת את תרומת הפרקטיקה</a:t>
            </a:r>
            <a:endParaRPr lang="en-IL" sz="2800" dirty="0"/>
          </a:p>
          <a:p>
            <a:pPr marL="432000" algn="r" rtl="1">
              <a:lnSpc>
                <a:spcPct val="150000"/>
              </a:lnSpc>
            </a:pPr>
            <a:endParaRPr lang="he-IL" sz="2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DCB4D3-4A76-5FAF-BAC9-625BD8E8CC7F}"/>
              </a:ext>
            </a:extLst>
          </p:cNvPr>
          <p:cNvGrpSpPr/>
          <p:nvPr/>
        </p:nvGrpSpPr>
        <p:grpSpPr>
          <a:xfrm>
            <a:off x="-1715129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DC3897F8-9F1D-B1E7-7F6C-744B91E53953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BA56E536-82A8-88C0-4CE9-51B72FCC7EE0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B05A23E-BEB2-91BB-99CC-BED202D83AFF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DBC6FFF6-6158-323C-B247-8D53232B08B1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86C78A2D-7FB3-1B0E-730B-59E9E805C4DD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34D112B6-1AE5-C392-9BD2-DCD2CB175BAD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A5CBAE-3E9C-54F1-1B5A-53E4A1EBE1DB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1B3A0214-647E-1C00-AA06-1C3E71BD9017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007AFE1B-03EF-B390-4B6A-86C15929E0CC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08B6DD1D-5EEB-0405-A888-FC1C53D32391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ECD947FF-7C42-0B87-FC49-8E3076460553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72EB5065-F10E-5DBD-9913-009D2A66B682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287E02E-0961-F64B-0F25-15C52A45CFC0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TextBox 30">
            <a:extLst>
              <a:ext uri="{FF2B5EF4-FFF2-40B4-BE49-F238E27FC236}">
                <a16:creationId xmlns:a16="http://schemas.microsoft.com/office/drawing/2014/main" id="{679053A3-9816-7E1E-FEFE-AA9D37B63700}"/>
              </a:ext>
            </a:extLst>
          </p:cNvPr>
          <p:cNvSpPr txBox="1">
            <a:spLocks/>
          </p:cNvSpPr>
          <p:nvPr/>
        </p:nvSpPr>
        <p:spPr>
          <a:xfrm>
            <a:off x="1736162" y="109089"/>
            <a:ext cx="788517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dirty="0"/>
              <a:t>הערכת תוצרי בינה מלאכותית יוצרת בהוראת מדעים</a:t>
            </a:r>
            <a:endParaRPr lang="en-IL" sz="3600" dirty="0"/>
          </a:p>
        </p:txBody>
      </p:sp>
    </p:spTree>
    <p:extLst>
      <p:ext uri="{BB962C8B-B14F-4D97-AF65-F5344CB8AC3E}">
        <p14:creationId xmlns:p14="http://schemas.microsoft.com/office/powerpoint/2010/main" val="315392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27348-4E17-3D0F-3BD4-5286BEEC5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7855EEB-FCEC-EDCC-3A7C-B1D8045EC05F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CD2C3E2F-245A-A779-1FC7-7E00B43FAA90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DF3BA77A-29F3-32E5-BD90-8B5DAD26CF8C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C582CBA0-E139-A265-4316-52A8C80D4F21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68473DEA-8C00-BD2D-46F2-686BB06356CE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D506B8AF-3B84-FC66-346B-BD1D49F43AF6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9359F70-922A-5434-1D28-0C997456A911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B102CBA-E35D-592A-A85D-C85036F73362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F1823DA0-DA82-6581-C1DA-B73E16F6698E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46B0FF4E-033A-8232-4BBB-4081A5F4D797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0850A970-7665-B6EC-0B3F-5389318823D7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6EC32D25-B38A-B917-BEC7-74BA490AAAC4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76E25358-AAC2-9F5B-ACFD-AA7136AAFF5C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6768D2EC-0016-8547-A20C-2E8C05B034F9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1218582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192</Words>
  <Application>Microsoft Macintosh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Assistant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 Feldman</dc:creator>
  <cp:lastModifiedBy>Idit Gat</cp:lastModifiedBy>
  <cp:revision>7</cp:revision>
  <dcterms:created xsi:type="dcterms:W3CDTF">2025-07-06T06:55:42Z</dcterms:created>
  <dcterms:modified xsi:type="dcterms:W3CDTF">2025-07-09T12:39:18Z</dcterms:modified>
</cp:coreProperties>
</file>