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7"/>
  </p:notesMasterIdLst>
  <p:sldIdLst>
    <p:sldId id="256" r:id="rId2"/>
    <p:sldId id="257" r:id="rId3"/>
    <p:sldId id="280" r:id="rId4"/>
    <p:sldId id="259" r:id="rId5"/>
    <p:sldId id="258" r:id="rId6"/>
    <p:sldId id="260" r:id="rId7"/>
    <p:sldId id="269" r:id="rId8"/>
    <p:sldId id="270" r:id="rId9"/>
    <p:sldId id="268" r:id="rId10"/>
    <p:sldId id="273" r:id="rId11"/>
    <p:sldId id="274" r:id="rId12"/>
    <p:sldId id="275" r:id="rId13"/>
    <p:sldId id="276" r:id="rId14"/>
    <p:sldId id="277" r:id="rId15"/>
    <p:sldId id="278" r:id="rId16"/>
    <p:sldId id="279" r:id="rId17"/>
    <p:sldId id="295" r:id="rId18"/>
    <p:sldId id="272" r:id="rId19"/>
    <p:sldId id="281" r:id="rId20"/>
    <p:sldId id="282" r:id="rId21"/>
    <p:sldId id="283" r:id="rId22"/>
    <p:sldId id="284" r:id="rId23"/>
    <p:sldId id="285" r:id="rId24"/>
    <p:sldId id="286" r:id="rId25"/>
    <p:sldId id="287" r:id="rId26"/>
    <p:sldId id="288" r:id="rId27"/>
    <p:sldId id="261" r:id="rId28"/>
    <p:sldId id="289" r:id="rId29"/>
    <p:sldId id="296" r:id="rId30"/>
    <p:sldId id="263" r:id="rId31"/>
    <p:sldId id="290" r:id="rId32"/>
    <p:sldId id="267" r:id="rId33"/>
    <p:sldId id="291" r:id="rId34"/>
    <p:sldId id="292" r:id="rId35"/>
    <p:sldId id="293" r:id="rId36"/>
  </p:sldIdLst>
  <p:sldSz cx="18288000" cy="10287000"/>
  <p:notesSz cx="6858000" cy="9144000"/>
  <p:embeddedFontLst>
    <p:embeddedFont>
      <p:font typeface="Angsana New" panose="02020603050405020304" pitchFamily="18" charset="-34"/>
      <p:regular r:id="rId38"/>
      <p:bold r:id="rId39"/>
      <p:italic r:id="rId40"/>
      <p:boldItalic r:id="rId41"/>
    </p:embeddedFont>
    <p:embeddedFont>
      <p:font typeface="NARKISBLOCKMF-CONDENSEDTHIN" panose="01000503000000020003" charset="-79"/>
      <p:regular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B4217"/>
    <a:srgbClr val="CA4F18"/>
    <a:srgbClr val="CC6416"/>
    <a:srgbClr val="4081D0"/>
    <a:srgbClr val="D98009"/>
    <a:srgbClr val="EE9F12"/>
    <a:srgbClr val="7994A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84964" autoAdjust="0"/>
  </p:normalViewPr>
  <p:slideViewPr>
    <p:cSldViewPr>
      <p:cViewPr varScale="1">
        <p:scale>
          <a:sx n="42" d="100"/>
          <a:sy n="42" d="100"/>
        </p:scale>
        <p:origin x="780" y="72"/>
      </p:cViewPr>
      <p:guideLst>
        <p:guide orient="horz" pos="2160"/>
        <p:guide pos="2880"/>
      </p:guideLst>
    </p:cSldViewPr>
  </p:slideViewPr>
  <p:outlineViewPr>
    <p:cViewPr>
      <p:scale>
        <a:sx n="33" d="100"/>
        <a:sy n="33" d="100"/>
      </p:scale>
      <p:origin x="0" y="0"/>
    </p:cViewPr>
  </p:outlin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4.fntdata"/></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4202763-64BA-4D3A-8207-F4F45A2EDE88}"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A2545557-31AE-45FC-9C92-E9FF8AF84028}">
      <dgm:prSet custT="1"/>
      <dgm:spPr/>
      <dgm:t>
        <a:bodyPr/>
        <a:lstStyle/>
        <a:p>
          <a:r>
            <a:rPr lang="he-IL" sz="2200" dirty="0"/>
            <a:t>"</a:t>
          </a:r>
          <a:r>
            <a:rPr lang="he-IL" sz="2200" dirty="0" err="1"/>
            <a:t>The</a:t>
          </a:r>
          <a:r>
            <a:rPr lang="he-IL" sz="2200" dirty="0"/>
            <a:t> system </a:t>
          </a:r>
          <a:r>
            <a:rPr lang="he-IL" sz="2200" dirty="0" err="1"/>
            <a:t>has</a:t>
          </a:r>
          <a:r>
            <a:rPr lang="he-IL" sz="2200" dirty="0"/>
            <a:t> </a:t>
          </a:r>
          <a:r>
            <a:rPr lang="he-IL" sz="2200" dirty="0" err="1"/>
            <a:t>great</a:t>
          </a:r>
          <a:r>
            <a:rPr lang="he-IL" sz="2200" dirty="0"/>
            <a:t> </a:t>
          </a:r>
          <a:r>
            <a:rPr lang="he-IL" sz="2200" dirty="0" err="1"/>
            <a:t>potential</a:t>
          </a:r>
          <a:r>
            <a:rPr lang="he-IL" sz="2200" dirty="0"/>
            <a:t>, </a:t>
          </a:r>
          <a:r>
            <a:rPr lang="he-IL" sz="2200" dirty="0" err="1"/>
            <a:t>but</a:t>
          </a:r>
          <a:r>
            <a:rPr lang="he-IL" sz="2200" dirty="0"/>
            <a:t> </a:t>
          </a:r>
          <a:r>
            <a:rPr lang="he-IL" sz="2200" dirty="0" err="1"/>
            <a:t>right</a:t>
          </a:r>
          <a:r>
            <a:rPr lang="he-IL" sz="2200" dirty="0"/>
            <a:t> </a:t>
          </a:r>
          <a:r>
            <a:rPr lang="he-IL" sz="2200" dirty="0" err="1"/>
            <a:t>now</a:t>
          </a:r>
          <a:r>
            <a:rPr lang="he-IL" sz="2200" dirty="0"/>
            <a:t> </a:t>
          </a:r>
          <a:r>
            <a:rPr lang="he-IL" sz="2200" dirty="0" err="1"/>
            <a:t>the</a:t>
          </a:r>
          <a:r>
            <a:rPr lang="he-IL" sz="2200" dirty="0"/>
            <a:t> system </a:t>
          </a:r>
          <a:r>
            <a:rPr lang="he-IL" sz="2200" dirty="0" err="1"/>
            <a:t>is</a:t>
          </a:r>
          <a:r>
            <a:rPr lang="he-IL" sz="2200" dirty="0"/>
            <a:t> </a:t>
          </a:r>
          <a:r>
            <a:rPr lang="he-IL" sz="2200" dirty="0" err="1"/>
            <a:t>not</a:t>
          </a:r>
          <a:r>
            <a:rPr lang="he-IL" sz="2200" dirty="0"/>
            <a:t> </a:t>
          </a:r>
          <a:r>
            <a:rPr lang="he-IL" sz="2200" dirty="0" err="1"/>
            <a:t>fully</a:t>
          </a:r>
          <a:r>
            <a:rPr lang="he-IL" sz="2200" dirty="0"/>
            <a:t> </a:t>
          </a:r>
          <a:r>
            <a:rPr lang="he-IL" sz="2200" dirty="0" err="1"/>
            <a:t>ready</a:t>
          </a:r>
          <a:r>
            <a:rPr lang="he-IL" sz="2200" dirty="0"/>
            <a:t> </a:t>
          </a:r>
          <a:r>
            <a:rPr lang="he-IL" sz="2200" dirty="0" err="1"/>
            <a:t>and</a:t>
          </a:r>
          <a:r>
            <a:rPr lang="he-IL" sz="2200" dirty="0"/>
            <a:t> </a:t>
          </a:r>
          <a:r>
            <a:rPr lang="he-IL" sz="2200" dirty="0" err="1"/>
            <a:t>it</a:t>
          </a:r>
          <a:r>
            <a:rPr lang="he-IL" sz="2200" dirty="0"/>
            <a:t> </a:t>
          </a:r>
          <a:r>
            <a:rPr lang="he-IL" sz="2200" dirty="0" err="1"/>
            <a:t>is</a:t>
          </a:r>
          <a:r>
            <a:rPr lang="he-IL" sz="2200" dirty="0"/>
            <a:t> </a:t>
          </a:r>
          <a:r>
            <a:rPr lang="he-IL" sz="2200" dirty="0" err="1"/>
            <a:t>better</a:t>
          </a:r>
          <a:r>
            <a:rPr lang="he-IL" sz="2200" dirty="0"/>
            <a:t> </a:t>
          </a:r>
          <a:r>
            <a:rPr lang="he-IL" sz="2200" dirty="0" err="1"/>
            <a:t>not</a:t>
          </a:r>
          <a:r>
            <a:rPr lang="he-IL" sz="2200" dirty="0"/>
            <a:t> </a:t>
          </a:r>
          <a:r>
            <a:rPr lang="he-IL" sz="2200" dirty="0" err="1"/>
            <a:t>to</a:t>
          </a:r>
          <a:r>
            <a:rPr lang="he-IL" sz="2200" dirty="0"/>
            <a:t> </a:t>
          </a:r>
          <a:r>
            <a:rPr lang="he-IL" sz="2200" dirty="0" err="1"/>
            <a:t>use</a:t>
          </a:r>
          <a:r>
            <a:rPr lang="he-IL" sz="2200" dirty="0"/>
            <a:t> </a:t>
          </a:r>
          <a:r>
            <a:rPr lang="he-IL" sz="2200" dirty="0" err="1"/>
            <a:t>it</a:t>
          </a:r>
          <a:r>
            <a:rPr lang="he-IL" sz="2200" dirty="0"/>
            <a:t>"</a:t>
          </a:r>
          <a:endParaRPr lang="en-US" sz="2200" dirty="0"/>
        </a:p>
      </dgm:t>
    </dgm:pt>
    <dgm:pt modelId="{06460C30-327C-461A-B49C-7BCD8FBEB644}" type="parTrans" cxnId="{6AD18C3D-84C4-440C-A7D8-BD89109548EA}">
      <dgm:prSet/>
      <dgm:spPr/>
      <dgm:t>
        <a:bodyPr/>
        <a:lstStyle/>
        <a:p>
          <a:endParaRPr lang="en-US"/>
        </a:p>
      </dgm:t>
    </dgm:pt>
    <dgm:pt modelId="{F3E9480B-F2AE-487C-9A05-E9F9B36123EC}" type="sibTrans" cxnId="{6AD18C3D-84C4-440C-A7D8-BD89109548EA}">
      <dgm:prSet/>
      <dgm:spPr/>
      <dgm:t>
        <a:bodyPr/>
        <a:lstStyle/>
        <a:p>
          <a:endParaRPr lang="en-US"/>
        </a:p>
      </dgm:t>
    </dgm:pt>
    <dgm:pt modelId="{ADF96023-AA24-4AED-AF4A-787D35982B84}">
      <dgm:prSet custT="1"/>
      <dgm:spPr/>
      <dgm:t>
        <a:bodyPr/>
        <a:lstStyle/>
        <a:p>
          <a:r>
            <a:rPr lang="he-IL" sz="2200" dirty="0"/>
            <a:t>"I would </a:t>
          </a:r>
          <a:r>
            <a:rPr lang="he-IL" sz="2200" dirty="0" err="1"/>
            <a:t>prefer</a:t>
          </a:r>
          <a:r>
            <a:rPr lang="he-IL" sz="2200" dirty="0"/>
            <a:t> </a:t>
          </a:r>
          <a:r>
            <a:rPr lang="he-IL" sz="2200" dirty="0" err="1"/>
            <a:t>to</a:t>
          </a:r>
          <a:r>
            <a:rPr lang="he-IL" sz="2200" dirty="0"/>
            <a:t> </a:t>
          </a:r>
          <a:r>
            <a:rPr lang="he-IL" sz="2200" dirty="0" err="1"/>
            <a:t>learn</a:t>
          </a:r>
          <a:r>
            <a:rPr lang="he-IL" sz="2200" dirty="0"/>
            <a:t> </a:t>
          </a:r>
          <a:r>
            <a:rPr lang="he-IL" sz="2200" dirty="0" err="1"/>
            <a:t>my</a:t>
          </a:r>
          <a:r>
            <a:rPr lang="he-IL" sz="2200" dirty="0"/>
            <a:t> </a:t>
          </a:r>
          <a:r>
            <a:rPr lang="he-IL" sz="2200" dirty="0" err="1"/>
            <a:t>own</a:t>
          </a:r>
          <a:r>
            <a:rPr lang="he-IL" sz="2200" dirty="0"/>
            <a:t> </a:t>
          </a:r>
          <a:r>
            <a:rPr lang="he-IL" sz="2200" dirty="0" err="1"/>
            <a:t>way</a:t>
          </a:r>
          <a:r>
            <a:rPr lang="he-IL" sz="2200" dirty="0"/>
            <a:t>, </a:t>
          </a:r>
          <a:r>
            <a:rPr lang="he-IL" sz="2200" dirty="0" err="1"/>
            <a:t>maybe</a:t>
          </a:r>
          <a:r>
            <a:rPr lang="he-IL" sz="2200" dirty="0"/>
            <a:t> </a:t>
          </a:r>
          <a:r>
            <a:rPr lang="he-IL" sz="2200" dirty="0" err="1"/>
            <a:t>with</a:t>
          </a:r>
          <a:r>
            <a:rPr lang="he-IL" sz="2200" dirty="0"/>
            <a:t> </a:t>
          </a:r>
          <a:r>
            <a:rPr lang="he-IL" sz="2200" dirty="0" err="1"/>
            <a:t>some</a:t>
          </a:r>
          <a:r>
            <a:rPr lang="he-IL" sz="2200" dirty="0"/>
            <a:t> </a:t>
          </a:r>
          <a:r>
            <a:rPr lang="he-IL" sz="2200" dirty="0" err="1"/>
            <a:t>videos</a:t>
          </a:r>
          <a:r>
            <a:rPr lang="he-IL" sz="2200" dirty="0"/>
            <a:t> </a:t>
          </a:r>
          <a:r>
            <a:rPr lang="he-IL" sz="2200" dirty="0" err="1"/>
            <a:t>and</a:t>
          </a:r>
          <a:r>
            <a:rPr lang="he-IL" sz="2200" dirty="0"/>
            <a:t> </a:t>
          </a:r>
          <a:r>
            <a:rPr lang="he-IL" sz="2200" dirty="0" err="1"/>
            <a:t>demonstrations</a:t>
          </a:r>
          <a:r>
            <a:rPr lang="he-IL" sz="2200" dirty="0"/>
            <a:t>, </a:t>
          </a:r>
          <a:r>
            <a:rPr lang="he-IL" sz="2200" dirty="0" err="1"/>
            <a:t>but</a:t>
          </a:r>
          <a:r>
            <a:rPr lang="he-IL" sz="2200" dirty="0"/>
            <a:t> </a:t>
          </a:r>
          <a:r>
            <a:rPr lang="he-IL" sz="2200" dirty="0" err="1"/>
            <a:t>it</a:t>
          </a:r>
          <a:r>
            <a:rPr lang="he-IL" sz="2200" dirty="0"/>
            <a:t> would </a:t>
          </a:r>
          <a:r>
            <a:rPr lang="he-IL" sz="2200" dirty="0" err="1"/>
            <a:t>not</a:t>
          </a:r>
          <a:r>
            <a:rPr lang="he-IL" sz="2200" dirty="0"/>
            <a:t> </a:t>
          </a:r>
          <a:r>
            <a:rPr lang="he-IL" sz="2200" dirty="0" err="1"/>
            <a:t>be</a:t>
          </a:r>
          <a:r>
            <a:rPr lang="he-IL" sz="2200" dirty="0"/>
            <a:t> </a:t>
          </a:r>
          <a:r>
            <a:rPr lang="he-IL" sz="2200" dirty="0" err="1"/>
            <a:t>mandatory</a:t>
          </a:r>
          <a:r>
            <a:rPr lang="he-IL" sz="2200" dirty="0"/>
            <a:t> </a:t>
          </a:r>
          <a:r>
            <a:rPr lang="he-IL" sz="2200" dirty="0" err="1"/>
            <a:t>to</a:t>
          </a:r>
          <a:r>
            <a:rPr lang="he-IL" sz="2200" dirty="0"/>
            <a:t> </a:t>
          </a:r>
          <a:r>
            <a:rPr lang="he-IL" sz="2200" dirty="0" err="1"/>
            <a:t>answer</a:t>
          </a:r>
          <a:r>
            <a:rPr lang="he-IL" sz="2200" dirty="0"/>
            <a:t> </a:t>
          </a:r>
          <a:r>
            <a:rPr lang="he-IL" sz="2200" dirty="0" err="1"/>
            <a:t>the</a:t>
          </a:r>
          <a:r>
            <a:rPr lang="he-IL" sz="2200" dirty="0"/>
            <a:t> </a:t>
          </a:r>
          <a:r>
            <a:rPr lang="he-IL" sz="2200" dirty="0" err="1"/>
            <a:t>questions</a:t>
          </a:r>
          <a:r>
            <a:rPr lang="he-IL" sz="2200" dirty="0"/>
            <a:t> </a:t>
          </a:r>
          <a:r>
            <a:rPr lang="he-IL" sz="2200" dirty="0" err="1"/>
            <a:t>but</a:t>
          </a:r>
          <a:r>
            <a:rPr lang="he-IL" sz="2200" dirty="0"/>
            <a:t> </a:t>
          </a:r>
          <a:r>
            <a:rPr lang="he-IL" sz="2200" dirty="0" err="1"/>
            <a:t>rather</a:t>
          </a:r>
          <a:r>
            <a:rPr lang="he-IL" sz="2200" dirty="0"/>
            <a:t> a </a:t>
          </a:r>
          <a:r>
            <a:rPr lang="he-IL" sz="2200" dirty="0" err="1"/>
            <a:t>learning</a:t>
          </a:r>
          <a:r>
            <a:rPr lang="he-IL" sz="2200" dirty="0"/>
            <a:t> </a:t>
          </a:r>
          <a:r>
            <a:rPr lang="he-IL" sz="2200" dirty="0" err="1"/>
            <a:t>aid</a:t>
          </a:r>
          <a:r>
            <a:rPr lang="he-IL" sz="2200" dirty="0"/>
            <a:t>"</a:t>
          </a:r>
          <a:endParaRPr lang="en-US" sz="2200" dirty="0"/>
        </a:p>
      </dgm:t>
    </dgm:pt>
    <dgm:pt modelId="{FEA5A227-00FD-49B4-A28F-34684CBCFFE3}" type="parTrans" cxnId="{A1D34289-65A8-465B-831C-569E6F263D19}">
      <dgm:prSet/>
      <dgm:spPr/>
      <dgm:t>
        <a:bodyPr/>
        <a:lstStyle/>
        <a:p>
          <a:endParaRPr lang="en-US"/>
        </a:p>
      </dgm:t>
    </dgm:pt>
    <dgm:pt modelId="{9E3D7D24-81B6-47B0-ABCA-B7AD1D521992}" type="sibTrans" cxnId="{A1D34289-65A8-465B-831C-569E6F263D19}">
      <dgm:prSet/>
      <dgm:spPr/>
      <dgm:t>
        <a:bodyPr/>
        <a:lstStyle/>
        <a:p>
          <a:endParaRPr lang="en-US"/>
        </a:p>
      </dgm:t>
    </dgm:pt>
    <dgm:pt modelId="{1AF2222C-8D2F-495D-81FA-CE2C79779136}">
      <dgm:prSet custT="1"/>
      <dgm:spPr/>
      <dgm:t>
        <a:bodyPr/>
        <a:lstStyle/>
        <a:p>
          <a:r>
            <a:rPr lang="he-IL" sz="2200" dirty="0">
              <a:solidFill>
                <a:srgbClr val="FF0000"/>
              </a:solidFill>
            </a:rPr>
            <a:t>"</a:t>
          </a:r>
          <a:r>
            <a:rPr lang="he-IL" sz="2200" b="1" dirty="0" err="1">
              <a:solidFill>
                <a:srgbClr val="FF0000"/>
              </a:solidFill>
            </a:rPr>
            <a:t>It</a:t>
          </a:r>
          <a:r>
            <a:rPr lang="he-IL" sz="2200" b="1" dirty="0">
              <a:solidFill>
                <a:srgbClr val="FF0000"/>
              </a:solidFill>
            </a:rPr>
            <a:t> </a:t>
          </a:r>
          <a:r>
            <a:rPr lang="he-IL" sz="2200" b="1" dirty="0" err="1">
              <a:solidFill>
                <a:srgbClr val="FF0000"/>
              </a:solidFill>
            </a:rPr>
            <a:t>takes</a:t>
          </a:r>
          <a:r>
            <a:rPr lang="he-IL" sz="2200" b="1" dirty="0">
              <a:solidFill>
                <a:srgbClr val="FF0000"/>
              </a:solidFill>
            </a:rPr>
            <a:t> a </a:t>
          </a:r>
          <a:r>
            <a:rPr lang="he-IL" sz="2200" b="1" dirty="0" err="1">
              <a:solidFill>
                <a:srgbClr val="FF0000"/>
              </a:solidFill>
            </a:rPr>
            <a:t>long</a:t>
          </a:r>
          <a:r>
            <a:rPr lang="he-IL" sz="2200" b="1" dirty="0">
              <a:solidFill>
                <a:srgbClr val="FF0000"/>
              </a:solidFill>
            </a:rPr>
            <a:t> </a:t>
          </a:r>
          <a:r>
            <a:rPr lang="he-IL" sz="2200" b="1" dirty="0" err="1">
              <a:solidFill>
                <a:srgbClr val="FF0000"/>
              </a:solidFill>
            </a:rPr>
            <a:t>time</a:t>
          </a:r>
          <a:r>
            <a:rPr lang="he-IL" sz="2200" b="1" dirty="0">
              <a:solidFill>
                <a:srgbClr val="FF0000"/>
              </a:solidFill>
            </a:rPr>
            <a:t> </a:t>
          </a:r>
          <a:r>
            <a:rPr lang="he-IL" sz="2200" b="1" dirty="0" err="1">
              <a:solidFill>
                <a:srgbClr val="FF0000"/>
              </a:solidFill>
            </a:rPr>
            <a:t>to</a:t>
          </a:r>
          <a:r>
            <a:rPr lang="he-IL" sz="2200" b="1" dirty="0">
              <a:solidFill>
                <a:srgbClr val="FF0000"/>
              </a:solidFill>
            </a:rPr>
            <a:t> </a:t>
          </a:r>
          <a:r>
            <a:rPr lang="he-IL" sz="2200" b="1" dirty="0" err="1">
              <a:solidFill>
                <a:srgbClr val="FF0000"/>
              </a:solidFill>
            </a:rPr>
            <a:t>get</a:t>
          </a:r>
          <a:r>
            <a:rPr lang="he-IL" sz="2200" b="1" dirty="0">
              <a:solidFill>
                <a:srgbClr val="FF0000"/>
              </a:solidFill>
            </a:rPr>
            <a:t> </a:t>
          </a:r>
          <a:r>
            <a:rPr lang="he-IL" sz="2200" b="1" dirty="0" err="1">
              <a:solidFill>
                <a:srgbClr val="FF0000"/>
              </a:solidFill>
            </a:rPr>
            <a:t>used</a:t>
          </a:r>
          <a:r>
            <a:rPr lang="he-IL" sz="2200" b="1" dirty="0">
              <a:solidFill>
                <a:srgbClr val="FF0000"/>
              </a:solidFill>
            </a:rPr>
            <a:t> </a:t>
          </a:r>
          <a:r>
            <a:rPr lang="he-IL" sz="2200" b="1" dirty="0" err="1">
              <a:solidFill>
                <a:srgbClr val="FF0000"/>
              </a:solidFill>
            </a:rPr>
            <a:t>to</a:t>
          </a:r>
          <a:r>
            <a:rPr lang="he-IL" sz="2200" b="1" dirty="0">
              <a:solidFill>
                <a:srgbClr val="FF0000"/>
              </a:solidFill>
            </a:rPr>
            <a:t> </a:t>
          </a:r>
          <a:r>
            <a:rPr lang="he-IL" sz="2200" b="1" dirty="0" err="1">
              <a:solidFill>
                <a:srgbClr val="FF0000"/>
              </a:solidFill>
            </a:rPr>
            <a:t>the</a:t>
          </a:r>
          <a:r>
            <a:rPr lang="he-IL" sz="2200" b="1" dirty="0">
              <a:solidFill>
                <a:srgbClr val="FF0000"/>
              </a:solidFill>
            </a:rPr>
            <a:t> system</a:t>
          </a:r>
          <a:r>
            <a:rPr lang="he-IL" sz="2200" dirty="0">
              <a:solidFill>
                <a:srgbClr val="FF0000"/>
              </a:solidFill>
            </a:rPr>
            <a:t>"</a:t>
          </a:r>
          <a:endParaRPr lang="en-US" sz="2200" dirty="0">
            <a:solidFill>
              <a:srgbClr val="FF0000"/>
            </a:solidFill>
          </a:endParaRPr>
        </a:p>
      </dgm:t>
    </dgm:pt>
    <dgm:pt modelId="{BE7B80CB-FD62-486A-8BEB-00B88567E82D}" type="parTrans" cxnId="{3E1CEF59-0CC0-4D2B-93E4-7CC727B74D5A}">
      <dgm:prSet/>
      <dgm:spPr/>
      <dgm:t>
        <a:bodyPr/>
        <a:lstStyle/>
        <a:p>
          <a:endParaRPr lang="en-US"/>
        </a:p>
      </dgm:t>
    </dgm:pt>
    <dgm:pt modelId="{6C5D23F6-7C8F-4E3C-BBB7-9B297EC45973}" type="sibTrans" cxnId="{3E1CEF59-0CC0-4D2B-93E4-7CC727B74D5A}">
      <dgm:prSet/>
      <dgm:spPr/>
      <dgm:t>
        <a:bodyPr/>
        <a:lstStyle/>
        <a:p>
          <a:endParaRPr lang="en-US"/>
        </a:p>
      </dgm:t>
    </dgm:pt>
    <dgm:pt modelId="{604D607F-B6C6-4D93-A1C9-CD7865A288DA}">
      <dgm:prSet custT="1"/>
      <dgm:spPr/>
      <dgm:t>
        <a:bodyPr/>
        <a:lstStyle/>
        <a:p>
          <a:r>
            <a:rPr lang="he-IL" sz="2200" dirty="0"/>
            <a:t>"</a:t>
          </a:r>
          <a:r>
            <a:rPr lang="he-IL" sz="2200" dirty="0" err="1"/>
            <a:t>Looks</a:t>
          </a:r>
          <a:r>
            <a:rPr lang="he-IL" sz="2200" dirty="0"/>
            <a:t> </a:t>
          </a:r>
          <a:r>
            <a:rPr lang="he-IL" sz="2200" dirty="0" err="1"/>
            <a:t>and</a:t>
          </a:r>
          <a:r>
            <a:rPr lang="he-IL" sz="2200" dirty="0"/>
            <a:t> </a:t>
          </a:r>
          <a:r>
            <a:rPr lang="he-IL" sz="2200" dirty="0" err="1"/>
            <a:t>feels</a:t>
          </a:r>
          <a:r>
            <a:rPr lang="he-IL" sz="2200" dirty="0"/>
            <a:t> </a:t>
          </a:r>
          <a:r>
            <a:rPr lang="he-IL" sz="2200" dirty="0" err="1"/>
            <a:t>like</a:t>
          </a:r>
          <a:r>
            <a:rPr lang="he-IL" sz="2200" dirty="0"/>
            <a:t> </a:t>
          </a:r>
          <a:r>
            <a:rPr lang="he-IL" sz="2200" dirty="0" err="1"/>
            <a:t>something</a:t>
          </a:r>
          <a:r>
            <a:rPr lang="he-IL" sz="2200" dirty="0"/>
            <a:t> </a:t>
          </a:r>
          <a:r>
            <a:rPr lang="he-IL" sz="2200" dirty="0" err="1"/>
            <a:t>from</a:t>
          </a:r>
          <a:r>
            <a:rPr lang="he-IL" sz="2200" dirty="0"/>
            <a:t> 2004</a:t>
          </a:r>
          <a:r>
            <a:rPr lang="en-US" sz="2200" dirty="0"/>
            <a:t>, n</a:t>
          </a:r>
          <a:r>
            <a:rPr lang="he-IL" sz="2200" dirty="0" err="1"/>
            <a:t>ot</a:t>
          </a:r>
          <a:r>
            <a:rPr lang="he-IL" sz="2200" dirty="0"/>
            <a:t> </a:t>
          </a:r>
          <a:r>
            <a:rPr lang="en-US" sz="2200" dirty="0"/>
            <a:t>2024</a:t>
          </a:r>
          <a:r>
            <a:rPr lang="he-IL" sz="2200" dirty="0"/>
            <a:t>"</a:t>
          </a:r>
          <a:endParaRPr lang="en-US" sz="2200" dirty="0"/>
        </a:p>
      </dgm:t>
    </dgm:pt>
    <dgm:pt modelId="{E3742F4F-AB04-4E00-AA73-1B74378528B8}" type="parTrans" cxnId="{1CA8FCF4-3E11-4B3A-9278-677215F5463C}">
      <dgm:prSet/>
      <dgm:spPr/>
      <dgm:t>
        <a:bodyPr/>
        <a:lstStyle/>
        <a:p>
          <a:endParaRPr lang="en-US"/>
        </a:p>
      </dgm:t>
    </dgm:pt>
    <dgm:pt modelId="{54AC356F-C634-4385-B1BA-CC24BCA97B74}" type="sibTrans" cxnId="{1CA8FCF4-3E11-4B3A-9278-677215F5463C}">
      <dgm:prSet/>
      <dgm:spPr/>
      <dgm:t>
        <a:bodyPr/>
        <a:lstStyle/>
        <a:p>
          <a:endParaRPr lang="en-US"/>
        </a:p>
      </dgm:t>
    </dgm:pt>
    <dgm:pt modelId="{AB58E806-7CCF-4CDA-B603-3961C8C7C384}">
      <dgm:prSet custT="1"/>
      <dgm:spPr/>
      <dgm:t>
        <a:bodyPr/>
        <a:lstStyle/>
        <a:p>
          <a:r>
            <a:rPr lang="he-IL" sz="2200" dirty="0"/>
            <a:t>"</a:t>
          </a:r>
          <a:r>
            <a:rPr lang="he-IL" sz="2200" dirty="0" err="1"/>
            <a:t>Reversing</a:t>
          </a:r>
          <a:r>
            <a:rPr lang="he-IL" sz="2200" dirty="0"/>
            <a:t> </a:t>
          </a:r>
          <a:r>
            <a:rPr lang="he-IL" sz="2200" dirty="0" err="1"/>
            <a:t>text</a:t>
          </a:r>
          <a:r>
            <a:rPr lang="he-IL" sz="2200" dirty="0"/>
            <a:t> </a:t>
          </a:r>
          <a:r>
            <a:rPr lang="he-IL" sz="2200" dirty="0" err="1"/>
            <a:t>in</a:t>
          </a:r>
          <a:r>
            <a:rPr lang="he-IL" sz="2200" dirty="0"/>
            <a:t> a </a:t>
          </a:r>
          <a:r>
            <a:rPr lang="he-IL" sz="2200" dirty="0" err="1"/>
            <a:t>sentence</a:t>
          </a:r>
          <a:r>
            <a:rPr lang="he-IL" sz="2200" dirty="0"/>
            <a:t> </a:t>
          </a:r>
          <a:r>
            <a:rPr lang="he-IL" sz="2200" dirty="0" err="1"/>
            <a:t>that</a:t>
          </a:r>
          <a:r>
            <a:rPr lang="he-IL" sz="2200" dirty="0"/>
            <a:t> </a:t>
          </a:r>
          <a:r>
            <a:rPr lang="he-IL" sz="2200" dirty="0" err="1"/>
            <a:t>mixes</a:t>
          </a:r>
          <a:r>
            <a:rPr lang="he-IL" sz="2200" dirty="0"/>
            <a:t> </a:t>
          </a:r>
          <a:r>
            <a:rPr lang="he-IL" sz="2200" dirty="0" err="1"/>
            <a:t>English</a:t>
          </a:r>
          <a:r>
            <a:rPr lang="he-IL" sz="2200" dirty="0"/>
            <a:t> </a:t>
          </a:r>
          <a:r>
            <a:rPr lang="he-IL" sz="2200" dirty="0" err="1"/>
            <a:t>and</a:t>
          </a:r>
          <a:r>
            <a:rPr lang="he-IL" sz="2200" dirty="0"/>
            <a:t> </a:t>
          </a:r>
          <a:r>
            <a:rPr lang="he-IL" sz="2200" dirty="0" err="1"/>
            <a:t>Hebrew</a:t>
          </a:r>
          <a:r>
            <a:rPr lang="he-IL" sz="2200" dirty="0"/>
            <a:t>"</a:t>
          </a:r>
          <a:endParaRPr lang="en-US" sz="2200" dirty="0"/>
        </a:p>
      </dgm:t>
    </dgm:pt>
    <dgm:pt modelId="{CFB7D57D-B64C-4D28-AC89-74764ADAC1E0}" type="parTrans" cxnId="{FE98314E-6970-4504-85D2-2AE097DD2AAA}">
      <dgm:prSet/>
      <dgm:spPr/>
      <dgm:t>
        <a:bodyPr/>
        <a:lstStyle/>
        <a:p>
          <a:endParaRPr lang="en-US"/>
        </a:p>
      </dgm:t>
    </dgm:pt>
    <dgm:pt modelId="{EBB55425-6A45-4D6A-894A-283D23E6DB67}" type="sibTrans" cxnId="{FE98314E-6970-4504-85D2-2AE097DD2AAA}">
      <dgm:prSet/>
      <dgm:spPr/>
      <dgm:t>
        <a:bodyPr/>
        <a:lstStyle/>
        <a:p>
          <a:endParaRPr lang="en-US"/>
        </a:p>
      </dgm:t>
    </dgm:pt>
    <dgm:pt modelId="{21B8A67B-50A6-4F94-8482-C1859B197055}">
      <dgm:prSet custT="1"/>
      <dgm:spPr/>
      <dgm:t>
        <a:bodyPr/>
        <a:lstStyle/>
        <a:p>
          <a:r>
            <a:rPr lang="he-IL" sz="2200" dirty="0"/>
            <a:t>"</a:t>
          </a:r>
          <a:r>
            <a:rPr lang="he-IL" sz="2200" dirty="0" err="1"/>
            <a:t>The</a:t>
          </a:r>
          <a:r>
            <a:rPr lang="he-IL" sz="2200" dirty="0"/>
            <a:t> </a:t>
          </a:r>
          <a:r>
            <a:rPr lang="he-IL" sz="2200" dirty="0" err="1"/>
            <a:t>user</a:t>
          </a:r>
          <a:r>
            <a:rPr lang="he-IL" sz="2200" dirty="0"/>
            <a:t> </a:t>
          </a:r>
          <a:r>
            <a:rPr lang="he-IL" sz="2200" dirty="0" err="1"/>
            <a:t>interface</a:t>
          </a:r>
          <a:r>
            <a:rPr lang="he-IL" sz="2200" dirty="0"/>
            <a:t> </a:t>
          </a:r>
          <a:r>
            <a:rPr lang="he-IL" sz="2200" dirty="0" err="1"/>
            <a:t>is</a:t>
          </a:r>
          <a:r>
            <a:rPr lang="he-IL" sz="2200" dirty="0"/>
            <a:t> </a:t>
          </a:r>
          <a:r>
            <a:rPr lang="he-IL" sz="2200" dirty="0" err="1"/>
            <a:t>inconvenient</a:t>
          </a:r>
          <a:r>
            <a:rPr lang="he-IL" sz="2200" dirty="0"/>
            <a:t> </a:t>
          </a:r>
          <a:r>
            <a:rPr lang="he-IL" sz="2200" dirty="0" err="1"/>
            <a:t>and</a:t>
          </a:r>
          <a:r>
            <a:rPr lang="he-IL" sz="2200" dirty="0"/>
            <a:t> a </a:t>
          </a:r>
          <a:r>
            <a:rPr lang="he-IL" sz="2200" dirty="0" err="1"/>
            <a:t>bit</a:t>
          </a:r>
          <a:r>
            <a:rPr lang="he-IL" sz="2200" dirty="0"/>
            <a:t> </a:t>
          </a:r>
          <a:r>
            <a:rPr lang="he-IL" sz="2200" dirty="0" err="1"/>
            <a:t>cumbersome</a:t>
          </a:r>
          <a:r>
            <a:rPr lang="he-IL" sz="2200" dirty="0"/>
            <a:t>"</a:t>
          </a:r>
          <a:endParaRPr lang="en-US" sz="2200" dirty="0"/>
        </a:p>
      </dgm:t>
    </dgm:pt>
    <dgm:pt modelId="{539B9BBE-4BD3-4D0B-87C1-674E89D69C91}" type="parTrans" cxnId="{C55BB06F-C7A2-4368-8E3F-FC86883445EC}">
      <dgm:prSet/>
      <dgm:spPr/>
      <dgm:t>
        <a:bodyPr/>
        <a:lstStyle/>
        <a:p>
          <a:endParaRPr lang="en-US"/>
        </a:p>
      </dgm:t>
    </dgm:pt>
    <dgm:pt modelId="{00A1BA64-E02A-4CE7-BC1F-941EDD2AAB37}" type="sibTrans" cxnId="{C55BB06F-C7A2-4368-8E3F-FC86883445EC}">
      <dgm:prSet/>
      <dgm:spPr/>
      <dgm:t>
        <a:bodyPr/>
        <a:lstStyle/>
        <a:p>
          <a:endParaRPr lang="en-US"/>
        </a:p>
      </dgm:t>
    </dgm:pt>
    <dgm:pt modelId="{C2ED71B8-9B1C-498D-8FC3-24BCF7A303A7}">
      <dgm:prSet custT="1"/>
      <dgm:spPr/>
      <dgm:t>
        <a:bodyPr/>
        <a:lstStyle/>
        <a:p>
          <a:r>
            <a:rPr lang="he-IL" sz="2200" dirty="0"/>
            <a:t>"</a:t>
          </a:r>
          <a:r>
            <a:rPr lang="en-US" sz="2200" dirty="0"/>
            <a:t>It would be preferable to c</a:t>
          </a:r>
          <a:r>
            <a:rPr lang="he-IL" sz="2200" dirty="0" err="1"/>
            <a:t>oncentrat</a:t>
          </a:r>
          <a:r>
            <a:rPr lang="en-US" sz="2200" dirty="0"/>
            <a:t>e</a:t>
          </a:r>
          <a:r>
            <a:rPr lang="he-IL" sz="2200" dirty="0"/>
            <a:t> </a:t>
          </a:r>
          <a:r>
            <a:rPr lang="he-IL" sz="2200" dirty="0" err="1"/>
            <a:t>all</a:t>
          </a:r>
          <a:r>
            <a:rPr lang="he-IL" sz="2200" dirty="0"/>
            <a:t> </a:t>
          </a:r>
          <a:r>
            <a:rPr lang="he-IL" sz="2200" dirty="0" err="1"/>
            <a:t>the</a:t>
          </a:r>
          <a:r>
            <a:rPr lang="he-IL" sz="2200" dirty="0"/>
            <a:t> </a:t>
          </a:r>
          <a:r>
            <a:rPr lang="he-IL" sz="2200" dirty="0" err="1"/>
            <a:t>content</a:t>
          </a:r>
          <a:r>
            <a:rPr lang="he-IL" sz="2200" dirty="0"/>
            <a:t> </a:t>
          </a:r>
          <a:r>
            <a:rPr lang="he-IL" sz="2200" dirty="0" err="1"/>
            <a:t>on</a:t>
          </a:r>
          <a:r>
            <a:rPr lang="he-IL" sz="2200" dirty="0"/>
            <a:t> </a:t>
          </a:r>
          <a:r>
            <a:rPr lang="he-IL" sz="2200" dirty="0" err="1"/>
            <a:t>the</a:t>
          </a:r>
          <a:r>
            <a:rPr lang="he-IL" sz="2200" dirty="0"/>
            <a:t> </a:t>
          </a:r>
          <a:r>
            <a:rPr lang="he-IL" sz="2200" dirty="0" err="1"/>
            <a:t>site</a:t>
          </a:r>
          <a:r>
            <a:rPr lang="he-IL" sz="2200" dirty="0"/>
            <a:t> </a:t>
          </a:r>
          <a:r>
            <a:rPr lang="he-IL" sz="2200" dirty="0" err="1"/>
            <a:t>in</a:t>
          </a:r>
          <a:r>
            <a:rPr lang="he-IL" sz="2200" dirty="0"/>
            <a:t> </a:t>
          </a:r>
          <a:r>
            <a:rPr lang="en-US" sz="2200" dirty="0"/>
            <a:t>one</a:t>
          </a:r>
          <a:r>
            <a:rPr lang="he-IL" sz="2200" dirty="0"/>
            <a:t> </a:t>
          </a:r>
          <a:r>
            <a:rPr lang="he-IL" sz="2200" dirty="0" err="1"/>
            <a:t>certain</a:t>
          </a:r>
          <a:r>
            <a:rPr lang="he-IL" sz="2200" dirty="0"/>
            <a:t> </a:t>
          </a:r>
          <a:r>
            <a:rPr lang="he-IL" sz="2200" dirty="0" err="1"/>
            <a:t>place</a:t>
          </a:r>
          <a:r>
            <a:rPr lang="he-IL" sz="2200" dirty="0"/>
            <a:t>"</a:t>
          </a:r>
          <a:endParaRPr lang="en-US" sz="2200" dirty="0"/>
        </a:p>
      </dgm:t>
    </dgm:pt>
    <dgm:pt modelId="{E6B4EF8F-F61B-456F-BFC7-A73D2ACC93A5}" type="parTrans" cxnId="{492AE6D0-6C2A-4461-BEDA-21C3680CB574}">
      <dgm:prSet/>
      <dgm:spPr/>
      <dgm:t>
        <a:bodyPr/>
        <a:lstStyle/>
        <a:p>
          <a:endParaRPr lang="en-US"/>
        </a:p>
      </dgm:t>
    </dgm:pt>
    <dgm:pt modelId="{4D267839-02D1-4F63-822D-D012A54902DC}" type="sibTrans" cxnId="{492AE6D0-6C2A-4461-BEDA-21C3680CB574}">
      <dgm:prSet/>
      <dgm:spPr/>
      <dgm:t>
        <a:bodyPr/>
        <a:lstStyle/>
        <a:p>
          <a:endParaRPr lang="en-US"/>
        </a:p>
      </dgm:t>
    </dgm:pt>
    <dgm:pt modelId="{2F06D40C-A8E2-4360-905E-7F88E8EE73C6}">
      <dgm:prSet custT="1"/>
      <dgm:spPr/>
      <dgm:t>
        <a:bodyPr/>
        <a:lstStyle/>
        <a:p>
          <a:r>
            <a:rPr lang="he-IL" sz="2200" dirty="0"/>
            <a:t>"</a:t>
          </a:r>
          <a:r>
            <a:rPr lang="he-IL" sz="2200" dirty="0" err="1"/>
            <a:t>The</a:t>
          </a:r>
          <a:r>
            <a:rPr lang="he-IL" sz="2200" dirty="0"/>
            <a:t> </a:t>
          </a:r>
          <a:r>
            <a:rPr lang="he-IL" sz="2200" dirty="0" err="1"/>
            <a:t>specific</a:t>
          </a:r>
          <a:r>
            <a:rPr lang="he-IL" sz="2200" dirty="0"/>
            <a:t> system </a:t>
          </a:r>
          <a:r>
            <a:rPr lang="he-IL" sz="2200" dirty="0" err="1"/>
            <a:t>is</a:t>
          </a:r>
          <a:r>
            <a:rPr lang="he-IL" sz="2200" dirty="0"/>
            <a:t> </a:t>
          </a:r>
          <a:r>
            <a:rPr lang="he-IL" sz="2200" dirty="0" err="1"/>
            <a:t>not</a:t>
          </a:r>
          <a:r>
            <a:rPr lang="he-IL" sz="2200" dirty="0"/>
            <a:t> </a:t>
          </a:r>
          <a:r>
            <a:rPr lang="he-IL" sz="2200" dirty="0" err="1"/>
            <a:t>smart</a:t>
          </a:r>
          <a:r>
            <a:rPr lang="he-IL" sz="2200" dirty="0"/>
            <a:t>, </a:t>
          </a:r>
          <a:r>
            <a:rPr lang="he-IL" sz="2200" dirty="0" err="1"/>
            <a:t>it</a:t>
          </a:r>
          <a:r>
            <a:rPr lang="he-IL" sz="2200" dirty="0"/>
            <a:t> </a:t>
          </a:r>
          <a:r>
            <a:rPr lang="he-IL" sz="2200" dirty="0" err="1"/>
            <a:t>complicates</a:t>
          </a:r>
          <a:r>
            <a:rPr lang="he-IL" sz="2200" dirty="0"/>
            <a:t> </a:t>
          </a:r>
          <a:r>
            <a:rPr lang="he-IL" sz="2200" dirty="0" err="1"/>
            <a:t>learning</a:t>
          </a:r>
          <a:r>
            <a:rPr lang="he-IL" sz="2200" dirty="0"/>
            <a:t> </a:t>
          </a:r>
          <a:r>
            <a:rPr lang="he-IL" sz="2200" dirty="0" err="1"/>
            <a:t>instead</a:t>
          </a:r>
          <a:r>
            <a:rPr lang="he-IL" sz="2200" dirty="0"/>
            <a:t> of </a:t>
          </a:r>
          <a:r>
            <a:rPr lang="he-IL" sz="2200" dirty="0" err="1"/>
            <a:t>perfecting</a:t>
          </a:r>
          <a:r>
            <a:rPr lang="he-IL" sz="2200" dirty="0"/>
            <a:t> </a:t>
          </a:r>
          <a:r>
            <a:rPr lang="he-IL" sz="2200" dirty="0" err="1"/>
            <a:t>it</a:t>
          </a:r>
          <a:r>
            <a:rPr lang="he-IL" sz="2200" dirty="0"/>
            <a:t>"</a:t>
          </a:r>
          <a:endParaRPr lang="en-US" sz="2200" dirty="0"/>
        </a:p>
      </dgm:t>
    </dgm:pt>
    <dgm:pt modelId="{D4E5D656-45B3-4DB5-AEB2-62D6701DE2F1}" type="parTrans" cxnId="{0374DED6-6C01-4399-8F35-0673C6B99EB6}">
      <dgm:prSet/>
      <dgm:spPr/>
      <dgm:t>
        <a:bodyPr/>
        <a:lstStyle/>
        <a:p>
          <a:endParaRPr lang="en-US"/>
        </a:p>
      </dgm:t>
    </dgm:pt>
    <dgm:pt modelId="{07BD5CF3-823C-4D12-8EA6-23E1D300D1CB}" type="sibTrans" cxnId="{0374DED6-6C01-4399-8F35-0673C6B99EB6}">
      <dgm:prSet/>
      <dgm:spPr/>
      <dgm:t>
        <a:bodyPr/>
        <a:lstStyle/>
        <a:p>
          <a:endParaRPr lang="en-US"/>
        </a:p>
      </dgm:t>
    </dgm:pt>
    <dgm:pt modelId="{9A7A0723-8196-4609-B360-23F3B52D4E9C}">
      <dgm:prSet custT="1"/>
      <dgm:spPr/>
      <dgm:t>
        <a:bodyPr/>
        <a:lstStyle/>
        <a:p>
          <a:r>
            <a:rPr lang="he-IL" sz="2200" dirty="0">
              <a:solidFill>
                <a:srgbClr val="FF0000"/>
              </a:solidFill>
            </a:rPr>
            <a:t>"</a:t>
          </a:r>
          <a:r>
            <a:rPr lang="he-IL" sz="2200" b="1" dirty="0" err="1">
              <a:solidFill>
                <a:srgbClr val="FF0000"/>
              </a:solidFill>
            </a:rPr>
            <a:t>The</a:t>
          </a:r>
          <a:r>
            <a:rPr lang="he-IL" sz="2200" b="1" dirty="0">
              <a:solidFill>
                <a:srgbClr val="FF0000"/>
              </a:solidFill>
            </a:rPr>
            <a:t> </a:t>
          </a:r>
          <a:r>
            <a:rPr lang="he-IL" sz="2200" b="1" dirty="0" err="1">
              <a:solidFill>
                <a:srgbClr val="FF0000"/>
              </a:solidFill>
            </a:rPr>
            <a:t>distribution</a:t>
          </a:r>
          <a:r>
            <a:rPr lang="he-IL" sz="2200" b="1" dirty="0">
              <a:solidFill>
                <a:srgbClr val="FF0000"/>
              </a:solidFill>
            </a:rPr>
            <a:t> of </a:t>
          </a:r>
          <a:r>
            <a:rPr lang="he-IL" sz="2200" b="1" dirty="0" err="1">
              <a:solidFill>
                <a:srgbClr val="FF0000"/>
              </a:solidFill>
            </a:rPr>
            <a:t>the</a:t>
          </a:r>
          <a:r>
            <a:rPr lang="he-IL" sz="2200" b="1" dirty="0">
              <a:solidFill>
                <a:srgbClr val="FF0000"/>
              </a:solidFill>
            </a:rPr>
            <a:t> </a:t>
          </a:r>
          <a:r>
            <a:rPr lang="he-IL" sz="2200" b="1" dirty="0" err="1">
              <a:solidFill>
                <a:srgbClr val="FF0000"/>
              </a:solidFill>
            </a:rPr>
            <a:t>material</a:t>
          </a:r>
          <a:r>
            <a:rPr lang="he-IL" sz="2200" b="1" dirty="0">
              <a:solidFill>
                <a:srgbClr val="FF0000"/>
              </a:solidFill>
            </a:rPr>
            <a:t> </a:t>
          </a:r>
          <a:r>
            <a:rPr lang="he-IL" sz="2200" b="1" dirty="0" err="1">
              <a:solidFill>
                <a:srgbClr val="FF0000"/>
              </a:solidFill>
            </a:rPr>
            <a:t>is</a:t>
          </a:r>
          <a:r>
            <a:rPr lang="he-IL" sz="2200" b="1" dirty="0">
              <a:solidFill>
                <a:srgbClr val="FF0000"/>
              </a:solidFill>
            </a:rPr>
            <a:t> </a:t>
          </a:r>
          <a:r>
            <a:rPr lang="he-IL" sz="2200" b="1" dirty="0" err="1">
              <a:solidFill>
                <a:srgbClr val="FF0000"/>
              </a:solidFill>
            </a:rPr>
            <a:t>confusing</a:t>
          </a:r>
          <a:r>
            <a:rPr lang="he-IL" sz="2200" b="1" dirty="0">
              <a:solidFill>
                <a:srgbClr val="FF0000"/>
              </a:solidFill>
            </a:rPr>
            <a:t> </a:t>
          </a:r>
          <a:r>
            <a:rPr lang="en-US" sz="2200" b="1" dirty="0">
              <a:solidFill>
                <a:srgbClr val="FF0000"/>
              </a:solidFill>
            </a:rPr>
            <a:t>(certain parts of the experiment use </a:t>
          </a:r>
          <a:r>
            <a:rPr lang="en-US" sz="2200" b="1" dirty="0" err="1">
              <a:solidFill>
                <a:srgbClr val="FF0000"/>
              </a:solidFill>
            </a:rPr>
            <a:t>LabBuddy</a:t>
          </a:r>
          <a:r>
            <a:rPr lang="en-US" sz="2200" b="1" dirty="0">
              <a:solidFill>
                <a:srgbClr val="FF0000"/>
              </a:solidFill>
            </a:rPr>
            <a:t> while others don’t)</a:t>
          </a:r>
          <a:r>
            <a:rPr lang="he-IL" sz="2200" dirty="0">
              <a:solidFill>
                <a:srgbClr val="FF0000"/>
              </a:solidFill>
            </a:rPr>
            <a:t>"</a:t>
          </a:r>
          <a:r>
            <a:rPr lang="en-US" sz="2200" b="1" dirty="0">
              <a:solidFill>
                <a:srgbClr val="FF0000"/>
              </a:solidFill>
            </a:rPr>
            <a:t> </a:t>
          </a:r>
          <a:endParaRPr lang="en-US" sz="2200" dirty="0">
            <a:solidFill>
              <a:srgbClr val="FF0000"/>
            </a:solidFill>
          </a:endParaRPr>
        </a:p>
      </dgm:t>
    </dgm:pt>
    <dgm:pt modelId="{89613079-157B-4083-8730-FC1CFA0908CE}" type="parTrans" cxnId="{AD2878B4-2DF3-46C1-B880-E024993C7F71}">
      <dgm:prSet/>
      <dgm:spPr/>
      <dgm:t>
        <a:bodyPr/>
        <a:lstStyle/>
        <a:p>
          <a:endParaRPr lang="en-US"/>
        </a:p>
      </dgm:t>
    </dgm:pt>
    <dgm:pt modelId="{950363B1-58D0-4F84-BFE8-9417BF7C590E}" type="sibTrans" cxnId="{AD2878B4-2DF3-46C1-B880-E024993C7F71}">
      <dgm:prSet/>
      <dgm:spPr/>
      <dgm:t>
        <a:bodyPr/>
        <a:lstStyle/>
        <a:p>
          <a:endParaRPr lang="en-US"/>
        </a:p>
      </dgm:t>
    </dgm:pt>
    <dgm:pt modelId="{E249DF67-63D2-49D6-A96A-0483DA11068E}">
      <dgm:prSet custT="1"/>
      <dgm:spPr/>
      <dgm:t>
        <a:bodyPr/>
        <a:lstStyle/>
        <a:p>
          <a:r>
            <a:rPr lang="he-IL" sz="2200" dirty="0"/>
            <a:t>"</a:t>
          </a:r>
          <a:r>
            <a:rPr lang="he-IL" sz="2200" dirty="0" err="1"/>
            <a:t>It</a:t>
          </a:r>
          <a:r>
            <a:rPr lang="he-IL" sz="2200" dirty="0"/>
            <a:t> </a:t>
          </a:r>
          <a:r>
            <a:rPr lang="he-IL" sz="2200" dirty="0" err="1"/>
            <a:t>is</a:t>
          </a:r>
          <a:r>
            <a:rPr lang="he-IL" sz="2200" dirty="0"/>
            <a:t> </a:t>
          </a:r>
          <a:r>
            <a:rPr lang="he-IL" sz="2200" dirty="0" err="1"/>
            <a:t>difficult</a:t>
          </a:r>
          <a:r>
            <a:rPr lang="he-IL" sz="2200" dirty="0"/>
            <a:t> </a:t>
          </a:r>
          <a:r>
            <a:rPr lang="he-IL" sz="2200" dirty="0" err="1"/>
            <a:t>to</a:t>
          </a:r>
          <a:r>
            <a:rPr lang="he-IL" sz="2200" dirty="0"/>
            <a:t> </a:t>
          </a:r>
          <a:r>
            <a:rPr lang="he-IL" sz="2200" dirty="0" err="1"/>
            <a:t>answer</a:t>
          </a:r>
          <a:r>
            <a:rPr lang="he-IL" sz="2200" dirty="0"/>
            <a:t> </a:t>
          </a:r>
          <a:r>
            <a:rPr lang="he-IL" sz="2200" dirty="0" err="1"/>
            <a:t>some</a:t>
          </a:r>
          <a:r>
            <a:rPr lang="he-IL" sz="2200" dirty="0"/>
            <a:t> of </a:t>
          </a:r>
          <a:r>
            <a:rPr lang="he-IL" sz="2200" dirty="0" err="1"/>
            <a:t>the</a:t>
          </a:r>
          <a:r>
            <a:rPr lang="he-IL" sz="2200" dirty="0"/>
            <a:t> </a:t>
          </a:r>
          <a:r>
            <a:rPr lang="he-IL" sz="2200" dirty="0" err="1"/>
            <a:t>questions</a:t>
          </a:r>
          <a:r>
            <a:rPr lang="he-IL" sz="2200" dirty="0"/>
            <a:t>, </a:t>
          </a:r>
          <a:r>
            <a:rPr lang="he-IL" sz="2200" dirty="0" err="1"/>
            <a:t>there</a:t>
          </a:r>
          <a:r>
            <a:rPr lang="he-IL" sz="2200" dirty="0"/>
            <a:t> </a:t>
          </a:r>
          <a:r>
            <a:rPr lang="he-IL" sz="2200" dirty="0" err="1"/>
            <a:t>are</a:t>
          </a:r>
          <a:r>
            <a:rPr lang="he-IL" sz="2200" dirty="0"/>
            <a:t> </a:t>
          </a:r>
          <a:r>
            <a:rPr lang="he-IL" sz="2200" dirty="0" err="1"/>
            <a:t>things</a:t>
          </a:r>
          <a:r>
            <a:rPr lang="he-IL" sz="2200" dirty="0"/>
            <a:t> </a:t>
          </a:r>
          <a:r>
            <a:rPr lang="he-IL" sz="2200" dirty="0" err="1"/>
            <a:t>that</a:t>
          </a:r>
          <a:r>
            <a:rPr lang="he-IL" sz="2200" dirty="0"/>
            <a:t> </a:t>
          </a:r>
          <a:r>
            <a:rPr lang="he-IL" sz="2200" dirty="0" err="1"/>
            <a:t>are</a:t>
          </a:r>
          <a:r>
            <a:rPr lang="he-IL" sz="2200" dirty="0"/>
            <a:t> </a:t>
          </a:r>
          <a:r>
            <a:rPr lang="he-IL" sz="2200" dirty="0" err="1"/>
            <a:t>only</a:t>
          </a:r>
          <a:r>
            <a:rPr lang="he-IL" sz="2200" dirty="0"/>
            <a:t> </a:t>
          </a:r>
          <a:r>
            <a:rPr lang="he-IL" sz="2200" dirty="0" err="1"/>
            <a:t>understood</a:t>
          </a:r>
          <a:r>
            <a:rPr lang="he-IL" sz="2200" dirty="0"/>
            <a:t> </a:t>
          </a:r>
          <a:r>
            <a:rPr lang="he-IL" sz="2200" dirty="0" err="1"/>
            <a:t>after</a:t>
          </a:r>
          <a:r>
            <a:rPr lang="he-IL" sz="2200" dirty="0"/>
            <a:t> </a:t>
          </a:r>
          <a:r>
            <a:rPr lang="he-IL" sz="2200" dirty="0" err="1"/>
            <a:t>reading</a:t>
          </a:r>
          <a:r>
            <a:rPr lang="he-IL" sz="2200" dirty="0"/>
            <a:t> </a:t>
          </a:r>
          <a:r>
            <a:rPr lang="he-IL" sz="2200" dirty="0" err="1"/>
            <a:t>the</a:t>
          </a:r>
          <a:r>
            <a:rPr lang="he-IL" sz="2200" dirty="0"/>
            <a:t> </a:t>
          </a:r>
          <a:r>
            <a:rPr lang="he-IL" sz="2200" dirty="0" err="1"/>
            <a:t>course</a:t>
          </a:r>
          <a:r>
            <a:rPr lang="he-IL" sz="2200" dirty="0"/>
            <a:t> of </a:t>
          </a:r>
          <a:r>
            <a:rPr lang="he-IL" sz="2200" dirty="0" err="1"/>
            <a:t>the</a:t>
          </a:r>
          <a:r>
            <a:rPr lang="he-IL" sz="2200" dirty="0"/>
            <a:t> </a:t>
          </a:r>
          <a:r>
            <a:rPr lang="he-IL" sz="2200" dirty="0" err="1"/>
            <a:t>experiment</a:t>
          </a:r>
          <a:r>
            <a:rPr lang="he-IL" sz="2200" dirty="0"/>
            <a:t>"</a:t>
          </a:r>
          <a:endParaRPr lang="en-US" sz="2200" dirty="0"/>
        </a:p>
      </dgm:t>
    </dgm:pt>
    <dgm:pt modelId="{24AE043E-76C7-441D-BD9B-8B0AA3482F3F}" type="parTrans" cxnId="{178FBBF1-1629-4770-BE41-AD0AF524680F}">
      <dgm:prSet/>
      <dgm:spPr/>
      <dgm:t>
        <a:bodyPr/>
        <a:lstStyle/>
        <a:p>
          <a:endParaRPr lang="en-US"/>
        </a:p>
      </dgm:t>
    </dgm:pt>
    <dgm:pt modelId="{0EF77367-8457-443D-A510-A7ACD002CBA7}" type="sibTrans" cxnId="{178FBBF1-1629-4770-BE41-AD0AF524680F}">
      <dgm:prSet/>
      <dgm:spPr/>
      <dgm:t>
        <a:bodyPr/>
        <a:lstStyle/>
        <a:p>
          <a:endParaRPr lang="en-US"/>
        </a:p>
      </dgm:t>
    </dgm:pt>
    <dgm:pt modelId="{66512B18-A32C-43D7-A313-566D5ACD5C23}">
      <dgm:prSet custT="1"/>
      <dgm:spPr/>
      <dgm:t>
        <a:bodyPr/>
        <a:lstStyle/>
        <a:p>
          <a:r>
            <a:rPr lang="he-IL" sz="2200" dirty="0"/>
            <a:t>"I </a:t>
          </a:r>
          <a:r>
            <a:rPr lang="he-IL" sz="2200" dirty="0" err="1"/>
            <a:t>prefer</a:t>
          </a:r>
          <a:r>
            <a:rPr lang="he-IL" sz="2200" dirty="0"/>
            <a:t> </a:t>
          </a:r>
          <a:r>
            <a:rPr lang="he-IL" sz="2200" dirty="0" err="1"/>
            <a:t>to</a:t>
          </a:r>
          <a:r>
            <a:rPr lang="he-IL" sz="2200" dirty="0"/>
            <a:t> </a:t>
          </a:r>
          <a:r>
            <a:rPr lang="he-IL" sz="2200" dirty="0" err="1"/>
            <a:t>first</a:t>
          </a:r>
          <a:r>
            <a:rPr lang="he-IL" sz="2200" dirty="0"/>
            <a:t> </a:t>
          </a:r>
          <a:r>
            <a:rPr lang="he-IL" sz="2200" dirty="0" err="1"/>
            <a:t>read</a:t>
          </a:r>
          <a:r>
            <a:rPr lang="he-IL" sz="2200" dirty="0"/>
            <a:t> </a:t>
          </a:r>
          <a:r>
            <a:rPr lang="he-IL" sz="2200" dirty="0" err="1"/>
            <a:t>the</a:t>
          </a:r>
          <a:r>
            <a:rPr lang="he-IL" sz="2200" dirty="0"/>
            <a:t> </a:t>
          </a:r>
          <a:r>
            <a:rPr lang="he-IL" sz="2200" dirty="0" err="1"/>
            <a:t>entire</a:t>
          </a:r>
          <a:r>
            <a:rPr lang="he-IL" sz="2200" dirty="0"/>
            <a:t> </a:t>
          </a:r>
          <a:r>
            <a:rPr lang="he-IL" sz="2200" dirty="0" err="1"/>
            <a:t>experimental</a:t>
          </a:r>
          <a:r>
            <a:rPr lang="he-IL" sz="2200" dirty="0"/>
            <a:t> </a:t>
          </a:r>
          <a:r>
            <a:rPr lang="he-IL" sz="2200" dirty="0" err="1"/>
            <a:t>protocol</a:t>
          </a:r>
          <a:r>
            <a:rPr lang="he-IL" sz="2200" dirty="0"/>
            <a:t>, </a:t>
          </a:r>
          <a:r>
            <a:rPr lang="he-IL" sz="2200" dirty="0" err="1"/>
            <a:t>and</a:t>
          </a:r>
          <a:r>
            <a:rPr lang="he-IL" sz="2200" dirty="0"/>
            <a:t> </a:t>
          </a:r>
          <a:r>
            <a:rPr lang="he-IL" sz="2200" dirty="0" err="1"/>
            <a:t>then</a:t>
          </a:r>
          <a:r>
            <a:rPr lang="he-IL" sz="2200" dirty="0"/>
            <a:t> </a:t>
          </a:r>
          <a:r>
            <a:rPr lang="he-IL" sz="2200" dirty="0" err="1"/>
            <a:t>understand</a:t>
          </a:r>
          <a:r>
            <a:rPr lang="he-IL" sz="2200" dirty="0"/>
            <a:t> </a:t>
          </a:r>
          <a:r>
            <a:rPr lang="he-IL" sz="2200" dirty="0" err="1"/>
            <a:t>what</a:t>
          </a:r>
          <a:r>
            <a:rPr lang="he-IL" sz="2200" dirty="0"/>
            <a:t> </a:t>
          </a:r>
          <a:r>
            <a:rPr lang="he-IL" sz="2200" dirty="0" err="1"/>
            <a:t>is</a:t>
          </a:r>
          <a:r>
            <a:rPr lang="he-IL" sz="2200" dirty="0"/>
            <a:t> </a:t>
          </a:r>
          <a:r>
            <a:rPr lang="he-IL" sz="2200" dirty="0" err="1"/>
            <a:t>happening</a:t>
          </a:r>
          <a:r>
            <a:rPr lang="he-IL" sz="2200" dirty="0"/>
            <a:t> </a:t>
          </a:r>
          <a:r>
            <a:rPr lang="he-IL" sz="2200" dirty="0" err="1"/>
            <a:t>at</a:t>
          </a:r>
          <a:r>
            <a:rPr lang="he-IL" sz="2200" dirty="0"/>
            <a:t> </a:t>
          </a:r>
          <a:r>
            <a:rPr lang="he-IL" sz="2200" dirty="0" err="1"/>
            <a:t>each</a:t>
          </a:r>
          <a:r>
            <a:rPr lang="he-IL" sz="2200" dirty="0"/>
            <a:t> </a:t>
          </a:r>
          <a:r>
            <a:rPr lang="he-IL" sz="2200" dirty="0" err="1"/>
            <a:t>stage</a:t>
          </a:r>
          <a:r>
            <a:rPr lang="he-IL" sz="2200" dirty="0"/>
            <a:t>"</a:t>
          </a:r>
          <a:endParaRPr lang="en-US" sz="2200" dirty="0"/>
        </a:p>
      </dgm:t>
    </dgm:pt>
    <dgm:pt modelId="{98393281-75EF-4B5B-A3DE-A46390A9B41C}" type="parTrans" cxnId="{59AA4FF4-755D-416A-ACC4-483BB193F354}">
      <dgm:prSet/>
      <dgm:spPr/>
      <dgm:t>
        <a:bodyPr/>
        <a:lstStyle/>
        <a:p>
          <a:endParaRPr lang="en-US"/>
        </a:p>
      </dgm:t>
    </dgm:pt>
    <dgm:pt modelId="{CCE387F8-5481-4D1F-A901-652076DC9AD9}" type="sibTrans" cxnId="{59AA4FF4-755D-416A-ACC4-483BB193F354}">
      <dgm:prSet/>
      <dgm:spPr/>
      <dgm:t>
        <a:bodyPr/>
        <a:lstStyle/>
        <a:p>
          <a:endParaRPr lang="en-US"/>
        </a:p>
      </dgm:t>
    </dgm:pt>
    <dgm:pt modelId="{9D418345-5534-4A0F-A323-4BFE2BC6B41F}" type="pres">
      <dgm:prSet presAssocID="{34202763-64BA-4D3A-8207-F4F45A2EDE88}" presName="vert0" presStyleCnt="0">
        <dgm:presLayoutVars>
          <dgm:dir/>
          <dgm:animOne val="branch"/>
          <dgm:animLvl val="lvl"/>
        </dgm:presLayoutVars>
      </dgm:prSet>
      <dgm:spPr/>
    </dgm:pt>
    <dgm:pt modelId="{E10189A3-1A53-43FD-B0D1-6D0EE66705FA}" type="pres">
      <dgm:prSet presAssocID="{A2545557-31AE-45FC-9C92-E9FF8AF84028}" presName="thickLine" presStyleLbl="alignNode1" presStyleIdx="0" presStyleCnt="11"/>
      <dgm:spPr/>
    </dgm:pt>
    <dgm:pt modelId="{9BF8A86B-C7F1-4502-9576-B38CBC7241CF}" type="pres">
      <dgm:prSet presAssocID="{A2545557-31AE-45FC-9C92-E9FF8AF84028}" presName="horz1" presStyleCnt="0"/>
      <dgm:spPr/>
    </dgm:pt>
    <dgm:pt modelId="{DE6D4E4C-350A-43FB-8E43-EEDD3488E9B5}" type="pres">
      <dgm:prSet presAssocID="{A2545557-31AE-45FC-9C92-E9FF8AF84028}" presName="tx1" presStyleLbl="revTx" presStyleIdx="0" presStyleCnt="11"/>
      <dgm:spPr/>
    </dgm:pt>
    <dgm:pt modelId="{2CFAD368-6769-4321-A894-E1275CABD9DE}" type="pres">
      <dgm:prSet presAssocID="{A2545557-31AE-45FC-9C92-E9FF8AF84028}" presName="vert1" presStyleCnt="0"/>
      <dgm:spPr/>
    </dgm:pt>
    <dgm:pt modelId="{32CF0578-EC84-424B-B85C-8EB3CCF3622D}" type="pres">
      <dgm:prSet presAssocID="{ADF96023-AA24-4AED-AF4A-787D35982B84}" presName="thickLine" presStyleLbl="alignNode1" presStyleIdx="1" presStyleCnt="11"/>
      <dgm:spPr/>
    </dgm:pt>
    <dgm:pt modelId="{E8F474DB-EA16-40BE-AEE9-3CB0D67B8F57}" type="pres">
      <dgm:prSet presAssocID="{ADF96023-AA24-4AED-AF4A-787D35982B84}" presName="horz1" presStyleCnt="0"/>
      <dgm:spPr/>
    </dgm:pt>
    <dgm:pt modelId="{314439EC-EF5A-4703-A486-E6CAB00B1595}" type="pres">
      <dgm:prSet presAssocID="{ADF96023-AA24-4AED-AF4A-787D35982B84}" presName="tx1" presStyleLbl="revTx" presStyleIdx="1" presStyleCnt="11"/>
      <dgm:spPr/>
    </dgm:pt>
    <dgm:pt modelId="{E41BA4C3-CDCC-4DE8-A7FA-5A619CC35215}" type="pres">
      <dgm:prSet presAssocID="{ADF96023-AA24-4AED-AF4A-787D35982B84}" presName="vert1" presStyleCnt="0"/>
      <dgm:spPr/>
    </dgm:pt>
    <dgm:pt modelId="{250E2459-7F26-4A10-8EA8-04A988EA9CB2}" type="pres">
      <dgm:prSet presAssocID="{1AF2222C-8D2F-495D-81FA-CE2C79779136}" presName="thickLine" presStyleLbl="alignNode1" presStyleIdx="2" presStyleCnt="11"/>
      <dgm:spPr/>
    </dgm:pt>
    <dgm:pt modelId="{8695FB00-7F32-4110-A946-766BAC5F4F5A}" type="pres">
      <dgm:prSet presAssocID="{1AF2222C-8D2F-495D-81FA-CE2C79779136}" presName="horz1" presStyleCnt="0"/>
      <dgm:spPr/>
    </dgm:pt>
    <dgm:pt modelId="{F11E9387-1F6A-4D67-BF8F-7A6F513AD94C}" type="pres">
      <dgm:prSet presAssocID="{1AF2222C-8D2F-495D-81FA-CE2C79779136}" presName="tx1" presStyleLbl="revTx" presStyleIdx="2" presStyleCnt="11"/>
      <dgm:spPr/>
    </dgm:pt>
    <dgm:pt modelId="{F0F83BCB-9D27-4ED6-9EA9-C0906D3D4AB9}" type="pres">
      <dgm:prSet presAssocID="{1AF2222C-8D2F-495D-81FA-CE2C79779136}" presName="vert1" presStyleCnt="0"/>
      <dgm:spPr/>
    </dgm:pt>
    <dgm:pt modelId="{B7F60D7E-F60E-4F70-BF76-50CE60045154}" type="pres">
      <dgm:prSet presAssocID="{604D607F-B6C6-4D93-A1C9-CD7865A288DA}" presName="thickLine" presStyleLbl="alignNode1" presStyleIdx="3" presStyleCnt="11"/>
      <dgm:spPr/>
    </dgm:pt>
    <dgm:pt modelId="{EB9E524E-27A1-4B5F-9F30-D5D3A159481A}" type="pres">
      <dgm:prSet presAssocID="{604D607F-B6C6-4D93-A1C9-CD7865A288DA}" presName="horz1" presStyleCnt="0"/>
      <dgm:spPr/>
    </dgm:pt>
    <dgm:pt modelId="{83159E3E-2AE1-4EAA-B1AB-12659F63FF25}" type="pres">
      <dgm:prSet presAssocID="{604D607F-B6C6-4D93-A1C9-CD7865A288DA}" presName="tx1" presStyleLbl="revTx" presStyleIdx="3" presStyleCnt="11"/>
      <dgm:spPr/>
    </dgm:pt>
    <dgm:pt modelId="{BBF0DA95-09E3-48D2-B964-3CC975739858}" type="pres">
      <dgm:prSet presAssocID="{604D607F-B6C6-4D93-A1C9-CD7865A288DA}" presName="vert1" presStyleCnt="0"/>
      <dgm:spPr/>
    </dgm:pt>
    <dgm:pt modelId="{0C1F3EC3-9744-4FFE-B52C-AF0B556BB696}" type="pres">
      <dgm:prSet presAssocID="{AB58E806-7CCF-4CDA-B603-3961C8C7C384}" presName="thickLine" presStyleLbl="alignNode1" presStyleIdx="4" presStyleCnt="11"/>
      <dgm:spPr/>
    </dgm:pt>
    <dgm:pt modelId="{C94340AF-6FBB-499D-865A-DBD91E9D13B3}" type="pres">
      <dgm:prSet presAssocID="{AB58E806-7CCF-4CDA-B603-3961C8C7C384}" presName="horz1" presStyleCnt="0"/>
      <dgm:spPr/>
    </dgm:pt>
    <dgm:pt modelId="{EC17B5D7-A08C-414D-A504-DA81C2E8BE4F}" type="pres">
      <dgm:prSet presAssocID="{AB58E806-7CCF-4CDA-B603-3961C8C7C384}" presName="tx1" presStyleLbl="revTx" presStyleIdx="4" presStyleCnt="11"/>
      <dgm:spPr/>
    </dgm:pt>
    <dgm:pt modelId="{6E629AEB-5139-48C9-AD09-0D90F94FF852}" type="pres">
      <dgm:prSet presAssocID="{AB58E806-7CCF-4CDA-B603-3961C8C7C384}" presName="vert1" presStyleCnt="0"/>
      <dgm:spPr/>
    </dgm:pt>
    <dgm:pt modelId="{35455341-EFED-4B6B-BA99-6A67892C3988}" type="pres">
      <dgm:prSet presAssocID="{21B8A67B-50A6-4F94-8482-C1859B197055}" presName="thickLine" presStyleLbl="alignNode1" presStyleIdx="5" presStyleCnt="11"/>
      <dgm:spPr/>
    </dgm:pt>
    <dgm:pt modelId="{36430ECF-F6FC-4699-87C6-6D396E46126D}" type="pres">
      <dgm:prSet presAssocID="{21B8A67B-50A6-4F94-8482-C1859B197055}" presName="horz1" presStyleCnt="0"/>
      <dgm:spPr/>
    </dgm:pt>
    <dgm:pt modelId="{222F12B2-3951-4D21-99D2-FE8056AF2855}" type="pres">
      <dgm:prSet presAssocID="{21B8A67B-50A6-4F94-8482-C1859B197055}" presName="tx1" presStyleLbl="revTx" presStyleIdx="5" presStyleCnt="11"/>
      <dgm:spPr/>
    </dgm:pt>
    <dgm:pt modelId="{DF9FC76E-CE7B-45DE-A5FC-5C8D87DB883E}" type="pres">
      <dgm:prSet presAssocID="{21B8A67B-50A6-4F94-8482-C1859B197055}" presName="vert1" presStyleCnt="0"/>
      <dgm:spPr/>
    </dgm:pt>
    <dgm:pt modelId="{897101C3-6D1F-46AB-8767-582B6C253C97}" type="pres">
      <dgm:prSet presAssocID="{C2ED71B8-9B1C-498D-8FC3-24BCF7A303A7}" presName="thickLine" presStyleLbl="alignNode1" presStyleIdx="6" presStyleCnt="11"/>
      <dgm:spPr/>
    </dgm:pt>
    <dgm:pt modelId="{A01C5FE9-7492-4D59-9F11-EE536699C6AF}" type="pres">
      <dgm:prSet presAssocID="{C2ED71B8-9B1C-498D-8FC3-24BCF7A303A7}" presName="horz1" presStyleCnt="0"/>
      <dgm:spPr/>
    </dgm:pt>
    <dgm:pt modelId="{4105618B-0FA2-4830-A1D8-A971BAEBA63B}" type="pres">
      <dgm:prSet presAssocID="{C2ED71B8-9B1C-498D-8FC3-24BCF7A303A7}" presName="tx1" presStyleLbl="revTx" presStyleIdx="6" presStyleCnt="11"/>
      <dgm:spPr/>
    </dgm:pt>
    <dgm:pt modelId="{759DFC0C-A9AF-42DD-962A-4FA8E33D5129}" type="pres">
      <dgm:prSet presAssocID="{C2ED71B8-9B1C-498D-8FC3-24BCF7A303A7}" presName="vert1" presStyleCnt="0"/>
      <dgm:spPr/>
    </dgm:pt>
    <dgm:pt modelId="{18311DCE-9C98-4E24-90C0-47AD4F29B559}" type="pres">
      <dgm:prSet presAssocID="{2F06D40C-A8E2-4360-905E-7F88E8EE73C6}" presName="thickLine" presStyleLbl="alignNode1" presStyleIdx="7" presStyleCnt="11"/>
      <dgm:spPr/>
    </dgm:pt>
    <dgm:pt modelId="{A3A9A6F9-3B65-4551-ADC5-57FB942BC4AF}" type="pres">
      <dgm:prSet presAssocID="{2F06D40C-A8E2-4360-905E-7F88E8EE73C6}" presName="horz1" presStyleCnt="0"/>
      <dgm:spPr/>
    </dgm:pt>
    <dgm:pt modelId="{8A92CA01-02BB-4AE8-8417-E7C21D3C0A25}" type="pres">
      <dgm:prSet presAssocID="{2F06D40C-A8E2-4360-905E-7F88E8EE73C6}" presName="tx1" presStyleLbl="revTx" presStyleIdx="7" presStyleCnt="11"/>
      <dgm:spPr/>
    </dgm:pt>
    <dgm:pt modelId="{F5F76E46-76FC-4D91-B31D-847BAE36E2F6}" type="pres">
      <dgm:prSet presAssocID="{2F06D40C-A8E2-4360-905E-7F88E8EE73C6}" presName="vert1" presStyleCnt="0"/>
      <dgm:spPr/>
    </dgm:pt>
    <dgm:pt modelId="{F849B060-7724-40B1-89B3-1FB922368D18}" type="pres">
      <dgm:prSet presAssocID="{9A7A0723-8196-4609-B360-23F3B52D4E9C}" presName="thickLine" presStyleLbl="alignNode1" presStyleIdx="8" presStyleCnt="11"/>
      <dgm:spPr/>
    </dgm:pt>
    <dgm:pt modelId="{9659485E-3D7F-4433-B496-005D475A061A}" type="pres">
      <dgm:prSet presAssocID="{9A7A0723-8196-4609-B360-23F3B52D4E9C}" presName="horz1" presStyleCnt="0"/>
      <dgm:spPr/>
    </dgm:pt>
    <dgm:pt modelId="{0DD8760B-E93A-47D0-98FA-9CEB715A6484}" type="pres">
      <dgm:prSet presAssocID="{9A7A0723-8196-4609-B360-23F3B52D4E9C}" presName="tx1" presStyleLbl="revTx" presStyleIdx="8" presStyleCnt="11"/>
      <dgm:spPr/>
    </dgm:pt>
    <dgm:pt modelId="{182E32BA-72DD-4C89-BCB8-86BFE6A60E13}" type="pres">
      <dgm:prSet presAssocID="{9A7A0723-8196-4609-B360-23F3B52D4E9C}" presName="vert1" presStyleCnt="0"/>
      <dgm:spPr/>
    </dgm:pt>
    <dgm:pt modelId="{8DA40745-A6E5-473C-8ACF-006306F9331B}" type="pres">
      <dgm:prSet presAssocID="{E249DF67-63D2-49D6-A96A-0483DA11068E}" presName="thickLine" presStyleLbl="alignNode1" presStyleIdx="9" presStyleCnt="11"/>
      <dgm:spPr/>
    </dgm:pt>
    <dgm:pt modelId="{536A1EAF-6711-41CF-9C2C-248AFB7B45D4}" type="pres">
      <dgm:prSet presAssocID="{E249DF67-63D2-49D6-A96A-0483DA11068E}" presName="horz1" presStyleCnt="0"/>
      <dgm:spPr/>
    </dgm:pt>
    <dgm:pt modelId="{C392D108-2B40-4706-9CA0-571649C51657}" type="pres">
      <dgm:prSet presAssocID="{E249DF67-63D2-49D6-A96A-0483DA11068E}" presName="tx1" presStyleLbl="revTx" presStyleIdx="9" presStyleCnt="11"/>
      <dgm:spPr/>
    </dgm:pt>
    <dgm:pt modelId="{E2B6D9B6-32A9-46DD-A615-2B8334F07730}" type="pres">
      <dgm:prSet presAssocID="{E249DF67-63D2-49D6-A96A-0483DA11068E}" presName="vert1" presStyleCnt="0"/>
      <dgm:spPr/>
    </dgm:pt>
    <dgm:pt modelId="{05E8780A-C01B-42C1-8A44-056DC4B147DE}" type="pres">
      <dgm:prSet presAssocID="{66512B18-A32C-43D7-A313-566D5ACD5C23}" presName="thickLine" presStyleLbl="alignNode1" presStyleIdx="10" presStyleCnt="11"/>
      <dgm:spPr/>
    </dgm:pt>
    <dgm:pt modelId="{7BE0C3C5-66A8-4AB4-B624-28EAC904CE89}" type="pres">
      <dgm:prSet presAssocID="{66512B18-A32C-43D7-A313-566D5ACD5C23}" presName="horz1" presStyleCnt="0"/>
      <dgm:spPr/>
    </dgm:pt>
    <dgm:pt modelId="{D117BB16-9B8F-4A2A-96F5-FC8066D37477}" type="pres">
      <dgm:prSet presAssocID="{66512B18-A32C-43D7-A313-566D5ACD5C23}" presName="tx1" presStyleLbl="revTx" presStyleIdx="10" presStyleCnt="11"/>
      <dgm:spPr/>
    </dgm:pt>
    <dgm:pt modelId="{C983DE58-58DE-47FA-9F88-E483369767E2}" type="pres">
      <dgm:prSet presAssocID="{66512B18-A32C-43D7-A313-566D5ACD5C23}" presName="vert1" presStyleCnt="0"/>
      <dgm:spPr/>
    </dgm:pt>
  </dgm:ptLst>
  <dgm:cxnLst>
    <dgm:cxn modelId="{4E509C1C-3809-4F1E-934B-965714841C75}" type="presOf" srcId="{A2545557-31AE-45FC-9C92-E9FF8AF84028}" destId="{DE6D4E4C-350A-43FB-8E43-EEDD3488E9B5}" srcOrd="0" destOrd="0" presId="urn:microsoft.com/office/officeart/2008/layout/LinedList"/>
    <dgm:cxn modelId="{637FA734-5427-40C8-AC3E-C1CD2F8780A3}" type="presOf" srcId="{9A7A0723-8196-4609-B360-23F3B52D4E9C}" destId="{0DD8760B-E93A-47D0-98FA-9CEB715A6484}" srcOrd="0" destOrd="0" presId="urn:microsoft.com/office/officeart/2008/layout/LinedList"/>
    <dgm:cxn modelId="{6AD18C3D-84C4-440C-A7D8-BD89109548EA}" srcId="{34202763-64BA-4D3A-8207-F4F45A2EDE88}" destId="{A2545557-31AE-45FC-9C92-E9FF8AF84028}" srcOrd="0" destOrd="0" parTransId="{06460C30-327C-461A-B49C-7BCD8FBEB644}" sibTransId="{F3E9480B-F2AE-487C-9A05-E9F9B36123EC}"/>
    <dgm:cxn modelId="{85DDB33D-1452-41C5-8ABF-8111DA43D7C2}" type="presOf" srcId="{21B8A67B-50A6-4F94-8482-C1859B197055}" destId="{222F12B2-3951-4D21-99D2-FE8056AF2855}" srcOrd="0" destOrd="0" presId="urn:microsoft.com/office/officeart/2008/layout/LinedList"/>
    <dgm:cxn modelId="{4C84D06C-8605-4BBA-87E0-0247072F5839}" type="presOf" srcId="{2F06D40C-A8E2-4360-905E-7F88E8EE73C6}" destId="{8A92CA01-02BB-4AE8-8417-E7C21D3C0A25}" srcOrd="0" destOrd="0" presId="urn:microsoft.com/office/officeart/2008/layout/LinedList"/>
    <dgm:cxn modelId="{6F695D4D-C358-4E89-B5E2-4EF32B19312F}" type="presOf" srcId="{604D607F-B6C6-4D93-A1C9-CD7865A288DA}" destId="{83159E3E-2AE1-4EAA-B1AB-12659F63FF25}" srcOrd="0" destOrd="0" presId="urn:microsoft.com/office/officeart/2008/layout/LinedList"/>
    <dgm:cxn modelId="{00791D4E-18E2-45CB-A287-56B928344AAF}" type="presOf" srcId="{AB58E806-7CCF-4CDA-B603-3961C8C7C384}" destId="{EC17B5D7-A08C-414D-A504-DA81C2E8BE4F}" srcOrd="0" destOrd="0" presId="urn:microsoft.com/office/officeart/2008/layout/LinedList"/>
    <dgm:cxn modelId="{FE98314E-6970-4504-85D2-2AE097DD2AAA}" srcId="{34202763-64BA-4D3A-8207-F4F45A2EDE88}" destId="{AB58E806-7CCF-4CDA-B603-3961C8C7C384}" srcOrd="4" destOrd="0" parTransId="{CFB7D57D-B64C-4D28-AC89-74764ADAC1E0}" sibTransId="{EBB55425-6A45-4D6A-894A-283D23E6DB67}"/>
    <dgm:cxn modelId="{C55BB06F-C7A2-4368-8E3F-FC86883445EC}" srcId="{34202763-64BA-4D3A-8207-F4F45A2EDE88}" destId="{21B8A67B-50A6-4F94-8482-C1859B197055}" srcOrd="5" destOrd="0" parTransId="{539B9BBE-4BD3-4D0B-87C1-674E89D69C91}" sibTransId="{00A1BA64-E02A-4CE7-BC1F-941EDD2AAB37}"/>
    <dgm:cxn modelId="{C1250178-6F01-4EC3-862F-D7323423D582}" type="presOf" srcId="{ADF96023-AA24-4AED-AF4A-787D35982B84}" destId="{314439EC-EF5A-4703-A486-E6CAB00B1595}" srcOrd="0" destOrd="0" presId="urn:microsoft.com/office/officeart/2008/layout/LinedList"/>
    <dgm:cxn modelId="{3E1CEF59-0CC0-4D2B-93E4-7CC727B74D5A}" srcId="{34202763-64BA-4D3A-8207-F4F45A2EDE88}" destId="{1AF2222C-8D2F-495D-81FA-CE2C79779136}" srcOrd="2" destOrd="0" parTransId="{BE7B80CB-FD62-486A-8BEB-00B88567E82D}" sibTransId="{6C5D23F6-7C8F-4E3C-BBB7-9B297EC45973}"/>
    <dgm:cxn modelId="{A1D34289-65A8-465B-831C-569E6F263D19}" srcId="{34202763-64BA-4D3A-8207-F4F45A2EDE88}" destId="{ADF96023-AA24-4AED-AF4A-787D35982B84}" srcOrd="1" destOrd="0" parTransId="{FEA5A227-00FD-49B4-A28F-34684CBCFFE3}" sibTransId="{9E3D7D24-81B6-47B0-ABCA-B7AD1D521992}"/>
    <dgm:cxn modelId="{E8B3F68A-B7D2-4F20-A8E4-442CE4CA69BA}" type="presOf" srcId="{34202763-64BA-4D3A-8207-F4F45A2EDE88}" destId="{9D418345-5534-4A0F-A323-4BFE2BC6B41F}" srcOrd="0" destOrd="0" presId="urn:microsoft.com/office/officeart/2008/layout/LinedList"/>
    <dgm:cxn modelId="{0B253F94-28EE-4286-804F-B0D4BDD3EB87}" type="presOf" srcId="{C2ED71B8-9B1C-498D-8FC3-24BCF7A303A7}" destId="{4105618B-0FA2-4830-A1D8-A971BAEBA63B}" srcOrd="0" destOrd="0" presId="urn:microsoft.com/office/officeart/2008/layout/LinedList"/>
    <dgm:cxn modelId="{3CB71CA0-833F-46F8-A6E9-197C2CADC050}" type="presOf" srcId="{E249DF67-63D2-49D6-A96A-0483DA11068E}" destId="{C392D108-2B40-4706-9CA0-571649C51657}" srcOrd="0" destOrd="0" presId="urn:microsoft.com/office/officeart/2008/layout/LinedList"/>
    <dgm:cxn modelId="{AD2878B4-2DF3-46C1-B880-E024993C7F71}" srcId="{34202763-64BA-4D3A-8207-F4F45A2EDE88}" destId="{9A7A0723-8196-4609-B360-23F3B52D4E9C}" srcOrd="8" destOrd="0" parTransId="{89613079-157B-4083-8730-FC1CFA0908CE}" sibTransId="{950363B1-58D0-4F84-BFE8-9417BF7C590E}"/>
    <dgm:cxn modelId="{492AE6D0-6C2A-4461-BEDA-21C3680CB574}" srcId="{34202763-64BA-4D3A-8207-F4F45A2EDE88}" destId="{C2ED71B8-9B1C-498D-8FC3-24BCF7A303A7}" srcOrd="6" destOrd="0" parTransId="{E6B4EF8F-F61B-456F-BFC7-A73D2ACC93A5}" sibTransId="{4D267839-02D1-4F63-822D-D012A54902DC}"/>
    <dgm:cxn modelId="{0374DED6-6C01-4399-8F35-0673C6B99EB6}" srcId="{34202763-64BA-4D3A-8207-F4F45A2EDE88}" destId="{2F06D40C-A8E2-4360-905E-7F88E8EE73C6}" srcOrd="7" destOrd="0" parTransId="{D4E5D656-45B3-4DB5-AEB2-62D6701DE2F1}" sibTransId="{07BD5CF3-823C-4D12-8EA6-23E1D300D1CB}"/>
    <dgm:cxn modelId="{178FBBF1-1629-4770-BE41-AD0AF524680F}" srcId="{34202763-64BA-4D3A-8207-F4F45A2EDE88}" destId="{E249DF67-63D2-49D6-A96A-0483DA11068E}" srcOrd="9" destOrd="0" parTransId="{24AE043E-76C7-441D-BD9B-8B0AA3482F3F}" sibTransId="{0EF77367-8457-443D-A510-A7ACD002CBA7}"/>
    <dgm:cxn modelId="{59AA4FF4-755D-416A-ACC4-483BB193F354}" srcId="{34202763-64BA-4D3A-8207-F4F45A2EDE88}" destId="{66512B18-A32C-43D7-A313-566D5ACD5C23}" srcOrd="10" destOrd="0" parTransId="{98393281-75EF-4B5B-A3DE-A46390A9B41C}" sibTransId="{CCE387F8-5481-4D1F-A901-652076DC9AD9}"/>
    <dgm:cxn modelId="{1CA8FCF4-3E11-4B3A-9278-677215F5463C}" srcId="{34202763-64BA-4D3A-8207-F4F45A2EDE88}" destId="{604D607F-B6C6-4D93-A1C9-CD7865A288DA}" srcOrd="3" destOrd="0" parTransId="{E3742F4F-AB04-4E00-AA73-1B74378528B8}" sibTransId="{54AC356F-C634-4385-B1BA-CC24BCA97B74}"/>
    <dgm:cxn modelId="{4458E6F5-F5D7-4EBB-BA11-59B3FE18EC37}" type="presOf" srcId="{66512B18-A32C-43D7-A313-566D5ACD5C23}" destId="{D117BB16-9B8F-4A2A-96F5-FC8066D37477}" srcOrd="0" destOrd="0" presId="urn:microsoft.com/office/officeart/2008/layout/LinedList"/>
    <dgm:cxn modelId="{8DE5BEFC-E8BA-46FA-A178-AD5F669B5EC4}" type="presOf" srcId="{1AF2222C-8D2F-495D-81FA-CE2C79779136}" destId="{F11E9387-1F6A-4D67-BF8F-7A6F513AD94C}" srcOrd="0" destOrd="0" presId="urn:microsoft.com/office/officeart/2008/layout/LinedList"/>
    <dgm:cxn modelId="{720D57CA-5982-4BAE-BA00-DBD03BF74B2C}" type="presParOf" srcId="{9D418345-5534-4A0F-A323-4BFE2BC6B41F}" destId="{E10189A3-1A53-43FD-B0D1-6D0EE66705FA}" srcOrd="0" destOrd="0" presId="urn:microsoft.com/office/officeart/2008/layout/LinedList"/>
    <dgm:cxn modelId="{58EF2AAF-F3CA-4B94-BD49-C2329E1DB7C0}" type="presParOf" srcId="{9D418345-5534-4A0F-A323-4BFE2BC6B41F}" destId="{9BF8A86B-C7F1-4502-9576-B38CBC7241CF}" srcOrd="1" destOrd="0" presId="urn:microsoft.com/office/officeart/2008/layout/LinedList"/>
    <dgm:cxn modelId="{25917A64-947D-4D9B-8DB8-8E361D347B49}" type="presParOf" srcId="{9BF8A86B-C7F1-4502-9576-B38CBC7241CF}" destId="{DE6D4E4C-350A-43FB-8E43-EEDD3488E9B5}" srcOrd="0" destOrd="0" presId="urn:microsoft.com/office/officeart/2008/layout/LinedList"/>
    <dgm:cxn modelId="{BD3C33A8-BFBE-46D7-972C-51664A968755}" type="presParOf" srcId="{9BF8A86B-C7F1-4502-9576-B38CBC7241CF}" destId="{2CFAD368-6769-4321-A894-E1275CABD9DE}" srcOrd="1" destOrd="0" presId="urn:microsoft.com/office/officeart/2008/layout/LinedList"/>
    <dgm:cxn modelId="{D2A7BA3F-5E2D-4937-88BB-4070B5F7B804}" type="presParOf" srcId="{9D418345-5534-4A0F-A323-4BFE2BC6B41F}" destId="{32CF0578-EC84-424B-B85C-8EB3CCF3622D}" srcOrd="2" destOrd="0" presId="urn:microsoft.com/office/officeart/2008/layout/LinedList"/>
    <dgm:cxn modelId="{C9478DD4-519D-4828-B1EE-ED2B213C7E70}" type="presParOf" srcId="{9D418345-5534-4A0F-A323-4BFE2BC6B41F}" destId="{E8F474DB-EA16-40BE-AEE9-3CB0D67B8F57}" srcOrd="3" destOrd="0" presId="urn:microsoft.com/office/officeart/2008/layout/LinedList"/>
    <dgm:cxn modelId="{86CAC424-7967-423E-A7A7-5C5A5CABA227}" type="presParOf" srcId="{E8F474DB-EA16-40BE-AEE9-3CB0D67B8F57}" destId="{314439EC-EF5A-4703-A486-E6CAB00B1595}" srcOrd="0" destOrd="0" presId="urn:microsoft.com/office/officeart/2008/layout/LinedList"/>
    <dgm:cxn modelId="{0FB26B11-DBBA-40EC-A7D1-DAF9DF311245}" type="presParOf" srcId="{E8F474DB-EA16-40BE-AEE9-3CB0D67B8F57}" destId="{E41BA4C3-CDCC-4DE8-A7FA-5A619CC35215}" srcOrd="1" destOrd="0" presId="urn:microsoft.com/office/officeart/2008/layout/LinedList"/>
    <dgm:cxn modelId="{359CE6D7-816C-4F81-95CE-95B7D3754FD0}" type="presParOf" srcId="{9D418345-5534-4A0F-A323-4BFE2BC6B41F}" destId="{250E2459-7F26-4A10-8EA8-04A988EA9CB2}" srcOrd="4" destOrd="0" presId="urn:microsoft.com/office/officeart/2008/layout/LinedList"/>
    <dgm:cxn modelId="{933C0D7A-F356-471D-A4E6-65FCEC17A070}" type="presParOf" srcId="{9D418345-5534-4A0F-A323-4BFE2BC6B41F}" destId="{8695FB00-7F32-4110-A946-766BAC5F4F5A}" srcOrd="5" destOrd="0" presId="urn:microsoft.com/office/officeart/2008/layout/LinedList"/>
    <dgm:cxn modelId="{623599A7-2AA6-43F4-948B-84FC5DCDC49C}" type="presParOf" srcId="{8695FB00-7F32-4110-A946-766BAC5F4F5A}" destId="{F11E9387-1F6A-4D67-BF8F-7A6F513AD94C}" srcOrd="0" destOrd="0" presId="urn:microsoft.com/office/officeart/2008/layout/LinedList"/>
    <dgm:cxn modelId="{699123AE-1699-4B70-BF06-AF6EA7DC88A3}" type="presParOf" srcId="{8695FB00-7F32-4110-A946-766BAC5F4F5A}" destId="{F0F83BCB-9D27-4ED6-9EA9-C0906D3D4AB9}" srcOrd="1" destOrd="0" presId="urn:microsoft.com/office/officeart/2008/layout/LinedList"/>
    <dgm:cxn modelId="{90384607-3D29-47B3-B91D-BCAC89AF4D84}" type="presParOf" srcId="{9D418345-5534-4A0F-A323-4BFE2BC6B41F}" destId="{B7F60D7E-F60E-4F70-BF76-50CE60045154}" srcOrd="6" destOrd="0" presId="urn:microsoft.com/office/officeart/2008/layout/LinedList"/>
    <dgm:cxn modelId="{2FF60DBD-4849-4897-AADA-E41B43CBDC2D}" type="presParOf" srcId="{9D418345-5534-4A0F-A323-4BFE2BC6B41F}" destId="{EB9E524E-27A1-4B5F-9F30-D5D3A159481A}" srcOrd="7" destOrd="0" presId="urn:microsoft.com/office/officeart/2008/layout/LinedList"/>
    <dgm:cxn modelId="{BF1BB7A4-9589-452B-B53E-1CBD54E559B7}" type="presParOf" srcId="{EB9E524E-27A1-4B5F-9F30-D5D3A159481A}" destId="{83159E3E-2AE1-4EAA-B1AB-12659F63FF25}" srcOrd="0" destOrd="0" presId="urn:microsoft.com/office/officeart/2008/layout/LinedList"/>
    <dgm:cxn modelId="{FD0893D2-CBB3-4642-8B15-8B6BE8A1B904}" type="presParOf" srcId="{EB9E524E-27A1-4B5F-9F30-D5D3A159481A}" destId="{BBF0DA95-09E3-48D2-B964-3CC975739858}" srcOrd="1" destOrd="0" presId="urn:microsoft.com/office/officeart/2008/layout/LinedList"/>
    <dgm:cxn modelId="{3490A609-A100-4709-9A95-943B8A7B546D}" type="presParOf" srcId="{9D418345-5534-4A0F-A323-4BFE2BC6B41F}" destId="{0C1F3EC3-9744-4FFE-B52C-AF0B556BB696}" srcOrd="8" destOrd="0" presId="urn:microsoft.com/office/officeart/2008/layout/LinedList"/>
    <dgm:cxn modelId="{282B85FD-C070-4433-B583-0A798E8987F1}" type="presParOf" srcId="{9D418345-5534-4A0F-A323-4BFE2BC6B41F}" destId="{C94340AF-6FBB-499D-865A-DBD91E9D13B3}" srcOrd="9" destOrd="0" presId="urn:microsoft.com/office/officeart/2008/layout/LinedList"/>
    <dgm:cxn modelId="{1389B113-B5EA-4CB3-9D42-BA63A11BC6FB}" type="presParOf" srcId="{C94340AF-6FBB-499D-865A-DBD91E9D13B3}" destId="{EC17B5D7-A08C-414D-A504-DA81C2E8BE4F}" srcOrd="0" destOrd="0" presId="urn:microsoft.com/office/officeart/2008/layout/LinedList"/>
    <dgm:cxn modelId="{2931264F-55C1-4CB5-80A0-DFDB51A72CB7}" type="presParOf" srcId="{C94340AF-6FBB-499D-865A-DBD91E9D13B3}" destId="{6E629AEB-5139-48C9-AD09-0D90F94FF852}" srcOrd="1" destOrd="0" presId="urn:microsoft.com/office/officeart/2008/layout/LinedList"/>
    <dgm:cxn modelId="{7E43CF1E-2380-405E-A1E1-1CAA53516536}" type="presParOf" srcId="{9D418345-5534-4A0F-A323-4BFE2BC6B41F}" destId="{35455341-EFED-4B6B-BA99-6A67892C3988}" srcOrd="10" destOrd="0" presId="urn:microsoft.com/office/officeart/2008/layout/LinedList"/>
    <dgm:cxn modelId="{7509C54F-00BC-41E6-9965-E6A4F17BACD4}" type="presParOf" srcId="{9D418345-5534-4A0F-A323-4BFE2BC6B41F}" destId="{36430ECF-F6FC-4699-87C6-6D396E46126D}" srcOrd="11" destOrd="0" presId="urn:microsoft.com/office/officeart/2008/layout/LinedList"/>
    <dgm:cxn modelId="{FD8B497C-C115-445A-AF0F-AC05F14AA8C0}" type="presParOf" srcId="{36430ECF-F6FC-4699-87C6-6D396E46126D}" destId="{222F12B2-3951-4D21-99D2-FE8056AF2855}" srcOrd="0" destOrd="0" presId="urn:microsoft.com/office/officeart/2008/layout/LinedList"/>
    <dgm:cxn modelId="{B11A307C-630B-4AB8-83E4-22C493FD6AA5}" type="presParOf" srcId="{36430ECF-F6FC-4699-87C6-6D396E46126D}" destId="{DF9FC76E-CE7B-45DE-A5FC-5C8D87DB883E}" srcOrd="1" destOrd="0" presId="urn:microsoft.com/office/officeart/2008/layout/LinedList"/>
    <dgm:cxn modelId="{2ACB4948-EDA8-496C-80EF-D2B7180A1DB3}" type="presParOf" srcId="{9D418345-5534-4A0F-A323-4BFE2BC6B41F}" destId="{897101C3-6D1F-46AB-8767-582B6C253C97}" srcOrd="12" destOrd="0" presId="urn:microsoft.com/office/officeart/2008/layout/LinedList"/>
    <dgm:cxn modelId="{41BB91DA-CF36-4D99-87E9-7EA14D8EF509}" type="presParOf" srcId="{9D418345-5534-4A0F-A323-4BFE2BC6B41F}" destId="{A01C5FE9-7492-4D59-9F11-EE536699C6AF}" srcOrd="13" destOrd="0" presId="urn:microsoft.com/office/officeart/2008/layout/LinedList"/>
    <dgm:cxn modelId="{AF2ADA08-B90F-461C-86CB-85CC6BABB3DD}" type="presParOf" srcId="{A01C5FE9-7492-4D59-9F11-EE536699C6AF}" destId="{4105618B-0FA2-4830-A1D8-A971BAEBA63B}" srcOrd="0" destOrd="0" presId="urn:microsoft.com/office/officeart/2008/layout/LinedList"/>
    <dgm:cxn modelId="{50B9F33B-4D2E-4AEC-BADE-FC0FFC718A8F}" type="presParOf" srcId="{A01C5FE9-7492-4D59-9F11-EE536699C6AF}" destId="{759DFC0C-A9AF-42DD-962A-4FA8E33D5129}" srcOrd="1" destOrd="0" presId="urn:microsoft.com/office/officeart/2008/layout/LinedList"/>
    <dgm:cxn modelId="{402B13F2-B6EB-4A26-855B-A578994EA8B4}" type="presParOf" srcId="{9D418345-5534-4A0F-A323-4BFE2BC6B41F}" destId="{18311DCE-9C98-4E24-90C0-47AD4F29B559}" srcOrd="14" destOrd="0" presId="urn:microsoft.com/office/officeart/2008/layout/LinedList"/>
    <dgm:cxn modelId="{826C0ACE-7177-417C-92D4-A8DFD1FAF243}" type="presParOf" srcId="{9D418345-5534-4A0F-A323-4BFE2BC6B41F}" destId="{A3A9A6F9-3B65-4551-ADC5-57FB942BC4AF}" srcOrd="15" destOrd="0" presId="urn:microsoft.com/office/officeart/2008/layout/LinedList"/>
    <dgm:cxn modelId="{88530F9A-2532-49A7-869A-08EB8E8AE493}" type="presParOf" srcId="{A3A9A6F9-3B65-4551-ADC5-57FB942BC4AF}" destId="{8A92CA01-02BB-4AE8-8417-E7C21D3C0A25}" srcOrd="0" destOrd="0" presId="urn:microsoft.com/office/officeart/2008/layout/LinedList"/>
    <dgm:cxn modelId="{0E895B06-2C28-49A0-8C48-20EA6B030FEE}" type="presParOf" srcId="{A3A9A6F9-3B65-4551-ADC5-57FB942BC4AF}" destId="{F5F76E46-76FC-4D91-B31D-847BAE36E2F6}" srcOrd="1" destOrd="0" presId="urn:microsoft.com/office/officeart/2008/layout/LinedList"/>
    <dgm:cxn modelId="{D50EC8AF-1C94-4BAA-81A1-368BE4300616}" type="presParOf" srcId="{9D418345-5534-4A0F-A323-4BFE2BC6B41F}" destId="{F849B060-7724-40B1-89B3-1FB922368D18}" srcOrd="16" destOrd="0" presId="urn:microsoft.com/office/officeart/2008/layout/LinedList"/>
    <dgm:cxn modelId="{EFB656FE-69E0-45E5-8872-0A06ADD40E2B}" type="presParOf" srcId="{9D418345-5534-4A0F-A323-4BFE2BC6B41F}" destId="{9659485E-3D7F-4433-B496-005D475A061A}" srcOrd="17" destOrd="0" presId="urn:microsoft.com/office/officeart/2008/layout/LinedList"/>
    <dgm:cxn modelId="{ED573617-8A01-4378-B1E7-2357A8FE508D}" type="presParOf" srcId="{9659485E-3D7F-4433-B496-005D475A061A}" destId="{0DD8760B-E93A-47D0-98FA-9CEB715A6484}" srcOrd="0" destOrd="0" presId="urn:microsoft.com/office/officeart/2008/layout/LinedList"/>
    <dgm:cxn modelId="{24B7F77B-5239-49AB-BB71-2407D048EFC3}" type="presParOf" srcId="{9659485E-3D7F-4433-B496-005D475A061A}" destId="{182E32BA-72DD-4C89-BCB8-86BFE6A60E13}" srcOrd="1" destOrd="0" presId="urn:microsoft.com/office/officeart/2008/layout/LinedList"/>
    <dgm:cxn modelId="{4BF2BC23-AF1E-425F-916E-53B787A60FBB}" type="presParOf" srcId="{9D418345-5534-4A0F-A323-4BFE2BC6B41F}" destId="{8DA40745-A6E5-473C-8ACF-006306F9331B}" srcOrd="18" destOrd="0" presId="urn:microsoft.com/office/officeart/2008/layout/LinedList"/>
    <dgm:cxn modelId="{8CDC3434-E3A2-48FC-A3AC-DAE139EA2FF5}" type="presParOf" srcId="{9D418345-5534-4A0F-A323-4BFE2BC6B41F}" destId="{536A1EAF-6711-41CF-9C2C-248AFB7B45D4}" srcOrd="19" destOrd="0" presId="urn:microsoft.com/office/officeart/2008/layout/LinedList"/>
    <dgm:cxn modelId="{ED12B2B9-963A-4D94-8080-07AE5AB3311B}" type="presParOf" srcId="{536A1EAF-6711-41CF-9C2C-248AFB7B45D4}" destId="{C392D108-2B40-4706-9CA0-571649C51657}" srcOrd="0" destOrd="0" presId="urn:microsoft.com/office/officeart/2008/layout/LinedList"/>
    <dgm:cxn modelId="{CAF879B6-39A5-4B57-8F77-E63B9ED3DFD4}" type="presParOf" srcId="{536A1EAF-6711-41CF-9C2C-248AFB7B45D4}" destId="{E2B6D9B6-32A9-46DD-A615-2B8334F07730}" srcOrd="1" destOrd="0" presId="urn:microsoft.com/office/officeart/2008/layout/LinedList"/>
    <dgm:cxn modelId="{BD6C7E5A-0B64-4B72-9C84-D7F7F7B76F7D}" type="presParOf" srcId="{9D418345-5534-4A0F-A323-4BFE2BC6B41F}" destId="{05E8780A-C01B-42C1-8A44-056DC4B147DE}" srcOrd="20" destOrd="0" presId="urn:microsoft.com/office/officeart/2008/layout/LinedList"/>
    <dgm:cxn modelId="{480F721E-8C39-457D-9B0A-9C6972B9AD5B}" type="presParOf" srcId="{9D418345-5534-4A0F-A323-4BFE2BC6B41F}" destId="{7BE0C3C5-66A8-4AB4-B624-28EAC904CE89}" srcOrd="21" destOrd="0" presId="urn:microsoft.com/office/officeart/2008/layout/LinedList"/>
    <dgm:cxn modelId="{908B4954-0677-4F2D-8A01-D6433F5353AC}" type="presParOf" srcId="{7BE0C3C5-66A8-4AB4-B624-28EAC904CE89}" destId="{D117BB16-9B8F-4A2A-96F5-FC8066D37477}" srcOrd="0" destOrd="0" presId="urn:microsoft.com/office/officeart/2008/layout/LinedList"/>
    <dgm:cxn modelId="{8E986EED-2607-4897-83D9-598D4C4B1B72}" type="presParOf" srcId="{7BE0C3C5-66A8-4AB4-B624-28EAC904CE89}" destId="{C983DE58-58DE-47FA-9F88-E483369767E2}" srcOrd="1" destOrd="0" presId="urn:microsoft.com/office/officeart/2008/layout/Lined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0189A3-1A53-43FD-B0D1-6D0EE66705FA}">
      <dsp:nvSpPr>
        <dsp:cNvPr id="0" name=""/>
        <dsp:cNvSpPr/>
      </dsp:nvSpPr>
      <dsp:spPr>
        <a:xfrm>
          <a:off x="0" y="3809"/>
          <a:ext cx="13719007"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E6D4E4C-350A-43FB-8E43-EEDD3488E9B5}">
      <dsp:nvSpPr>
        <dsp:cNvPr id="0" name=""/>
        <dsp:cNvSpPr/>
      </dsp:nvSpPr>
      <dsp:spPr>
        <a:xfrm>
          <a:off x="0" y="3809"/>
          <a:ext cx="13719007" cy="7085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he-IL" sz="2200" kern="1200" dirty="0"/>
            <a:t>"</a:t>
          </a:r>
          <a:r>
            <a:rPr lang="he-IL" sz="2200" kern="1200" dirty="0" err="1"/>
            <a:t>The</a:t>
          </a:r>
          <a:r>
            <a:rPr lang="he-IL" sz="2200" kern="1200" dirty="0"/>
            <a:t> system </a:t>
          </a:r>
          <a:r>
            <a:rPr lang="he-IL" sz="2200" kern="1200" dirty="0" err="1"/>
            <a:t>has</a:t>
          </a:r>
          <a:r>
            <a:rPr lang="he-IL" sz="2200" kern="1200" dirty="0"/>
            <a:t> </a:t>
          </a:r>
          <a:r>
            <a:rPr lang="he-IL" sz="2200" kern="1200" dirty="0" err="1"/>
            <a:t>great</a:t>
          </a:r>
          <a:r>
            <a:rPr lang="he-IL" sz="2200" kern="1200" dirty="0"/>
            <a:t> </a:t>
          </a:r>
          <a:r>
            <a:rPr lang="he-IL" sz="2200" kern="1200" dirty="0" err="1"/>
            <a:t>potential</a:t>
          </a:r>
          <a:r>
            <a:rPr lang="he-IL" sz="2200" kern="1200" dirty="0"/>
            <a:t>, </a:t>
          </a:r>
          <a:r>
            <a:rPr lang="he-IL" sz="2200" kern="1200" dirty="0" err="1"/>
            <a:t>but</a:t>
          </a:r>
          <a:r>
            <a:rPr lang="he-IL" sz="2200" kern="1200" dirty="0"/>
            <a:t> </a:t>
          </a:r>
          <a:r>
            <a:rPr lang="he-IL" sz="2200" kern="1200" dirty="0" err="1"/>
            <a:t>right</a:t>
          </a:r>
          <a:r>
            <a:rPr lang="he-IL" sz="2200" kern="1200" dirty="0"/>
            <a:t> </a:t>
          </a:r>
          <a:r>
            <a:rPr lang="he-IL" sz="2200" kern="1200" dirty="0" err="1"/>
            <a:t>now</a:t>
          </a:r>
          <a:r>
            <a:rPr lang="he-IL" sz="2200" kern="1200" dirty="0"/>
            <a:t> </a:t>
          </a:r>
          <a:r>
            <a:rPr lang="he-IL" sz="2200" kern="1200" dirty="0" err="1"/>
            <a:t>the</a:t>
          </a:r>
          <a:r>
            <a:rPr lang="he-IL" sz="2200" kern="1200" dirty="0"/>
            <a:t> system </a:t>
          </a:r>
          <a:r>
            <a:rPr lang="he-IL" sz="2200" kern="1200" dirty="0" err="1"/>
            <a:t>is</a:t>
          </a:r>
          <a:r>
            <a:rPr lang="he-IL" sz="2200" kern="1200" dirty="0"/>
            <a:t> </a:t>
          </a:r>
          <a:r>
            <a:rPr lang="he-IL" sz="2200" kern="1200" dirty="0" err="1"/>
            <a:t>not</a:t>
          </a:r>
          <a:r>
            <a:rPr lang="he-IL" sz="2200" kern="1200" dirty="0"/>
            <a:t> </a:t>
          </a:r>
          <a:r>
            <a:rPr lang="he-IL" sz="2200" kern="1200" dirty="0" err="1"/>
            <a:t>fully</a:t>
          </a:r>
          <a:r>
            <a:rPr lang="he-IL" sz="2200" kern="1200" dirty="0"/>
            <a:t> </a:t>
          </a:r>
          <a:r>
            <a:rPr lang="he-IL" sz="2200" kern="1200" dirty="0" err="1"/>
            <a:t>ready</a:t>
          </a:r>
          <a:r>
            <a:rPr lang="he-IL" sz="2200" kern="1200" dirty="0"/>
            <a:t> </a:t>
          </a:r>
          <a:r>
            <a:rPr lang="he-IL" sz="2200" kern="1200" dirty="0" err="1"/>
            <a:t>and</a:t>
          </a:r>
          <a:r>
            <a:rPr lang="he-IL" sz="2200" kern="1200" dirty="0"/>
            <a:t> </a:t>
          </a:r>
          <a:r>
            <a:rPr lang="he-IL" sz="2200" kern="1200" dirty="0" err="1"/>
            <a:t>it</a:t>
          </a:r>
          <a:r>
            <a:rPr lang="he-IL" sz="2200" kern="1200" dirty="0"/>
            <a:t> </a:t>
          </a:r>
          <a:r>
            <a:rPr lang="he-IL" sz="2200" kern="1200" dirty="0" err="1"/>
            <a:t>is</a:t>
          </a:r>
          <a:r>
            <a:rPr lang="he-IL" sz="2200" kern="1200" dirty="0"/>
            <a:t> </a:t>
          </a:r>
          <a:r>
            <a:rPr lang="he-IL" sz="2200" kern="1200" dirty="0" err="1"/>
            <a:t>better</a:t>
          </a:r>
          <a:r>
            <a:rPr lang="he-IL" sz="2200" kern="1200" dirty="0"/>
            <a:t> </a:t>
          </a:r>
          <a:r>
            <a:rPr lang="he-IL" sz="2200" kern="1200" dirty="0" err="1"/>
            <a:t>not</a:t>
          </a:r>
          <a:r>
            <a:rPr lang="he-IL" sz="2200" kern="1200" dirty="0"/>
            <a:t> </a:t>
          </a:r>
          <a:r>
            <a:rPr lang="he-IL" sz="2200" kern="1200" dirty="0" err="1"/>
            <a:t>to</a:t>
          </a:r>
          <a:r>
            <a:rPr lang="he-IL" sz="2200" kern="1200" dirty="0"/>
            <a:t> </a:t>
          </a:r>
          <a:r>
            <a:rPr lang="he-IL" sz="2200" kern="1200" dirty="0" err="1"/>
            <a:t>use</a:t>
          </a:r>
          <a:r>
            <a:rPr lang="he-IL" sz="2200" kern="1200" dirty="0"/>
            <a:t> </a:t>
          </a:r>
          <a:r>
            <a:rPr lang="he-IL" sz="2200" kern="1200" dirty="0" err="1"/>
            <a:t>it</a:t>
          </a:r>
          <a:r>
            <a:rPr lang="he-IL" sz="2200" kern="1200" dirty="0"/>
            <a:t>"</a:t>
          </a:r>
          <a:endParaRPr lang="en-US" sz="2200" kern="1200" dirty="0"/>
        </a:p>
      </dsp:txBody>
      <dsp:txXfrm>
        <a:off x="0" y="3809"/>
        <a:ext cx="13719007" cy="708592"/>
      </dsp:txXfrm>
    </dsp:sp>
    <dsp:sp modelId="{32CF0578-EC84-424B-B85C-8EB3CCF3622D}">
      <dsp:nvSpPr>
        <dsp:cNvPr id="0" name=""/>
        <dsp:cNvSpPr/>
      </dsp:nvSpPr>
      <dsp:spPr>
        <a:xfrm>
          <a:off x="0" y="712402"/>
          <a:ext cx="13719007"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14439EC-EF5A-4703-A486-E6CAB00B1595}">
      <dsp:nvSpPr>
        <dsp:cNvPr id="0" name=""/>
        <dsp:cNvSpPr/>
      </dsp:nvSpPr>
      <dsp:spPr>
        <a:xfrm>
          <a:off x="0" y="712402"/>
          <a:ext cx="13719007" cy="7085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he-IL" sz="2200" kern="1200" dirty="0"/>
            <a:t>"I would </a:t>
          </a:r>
          <a:r>
            <a:rPr lang="he-IL" sz="2200" kern="1200" dirty="0" err="1"/>
            <a:t>prefer</a:t>
          </a:r>
          <a:r>
            <a:rPr lang="he-IL" sz="2200" kern="1200" dirty="0"/>
            <a:t> </a:t>
          </a:r>
          <a:r>
            <a:rPr lang="he-IL" sz="2200" kern="1200" dirty="0" err="1"/>
            <a:t>to</a:t>
          </a:r>
          <a:r>
            <a:rPr lang="he-IL" sz="2200" kern="1200" dirty="0"/>
            <a:t> </a:t>
          </a:r>
          <a:r>
            <a:rPr lang="he-IL" sz="2200" kern="1200" dirty="0" err="1"/>
            <a:t>learn</a:t>
          </a:r>
          <a:r>
            <a:rPr lang="he-IL" sz="2200" kern="1200" dirty="0"/>
            <a:t> </a:t>
          </a:r>
          <a:r>
            <a:rPr lang="he-IL" sz="2200" kern="1200" dirty="0" err="1"/>
            <a:t>my</a:t>
          </a:r>
          <a:r>
            <a:rPr lang="he-IL" sz="2200" kern="1200" dirty="0"/>
            <a:t> </a:t>
          </a:r>
          <a:r>
            <a:rPr lang="he-IL" sz="2200" kern="1200" dirty="0" err="1"/>
            <a:t>own</a:t>
          </a:r>
          <a:r>
            <a:rPr lang="he-IL" sz="2200" kern="1200" dirty="0"/>
            <a:t> </a:t>
          </a:r>
          <a:r>
            <a:rPr lang="he-IL" sz="2200" kern="1200" dirty="0" err="1"/>
            <a:t>way</a:t>
          </a:r>
          <a:r>
            <a:rPr lang="he-IL" sz="2200" kern="1200" dirty="0"/>
            <a:t>, </a:t>
          </a:r>
          <a:r>
            <a:rPr lang="he-IL" sz="2200" kern="1200" dirty="0" err="1"/>
            <a:t>maybe</a:t>
          </a:r>
          <a:r>
            <a:rPr lang="he-IL" sz="2200" kern="1200" dirty="0"/>
            <a:t> </a:t>
          </a:r>
          <a:r>
            <a:rPr lang="he-IL" sz="2200" kern="1200" dirty="0" err="1"/>
            <a:t>with</a:t>
          </a:r>
          <a:r>
            <a:rPr lang="he-IL" sz="2200" kern="1200" dirty="0"/>
            <a:t> </a:t>
          </a:r>
          <a:r>
            <a:rPr lang="he-IL" sz="2200" kern="1200" dirty="0" err="1"/>
            <a:t>some</a:t>
          </a:r>
          <a:r>
            <a:rPr lang="he-IL" sz="2200" kern="1200" dirty="0"/>
            <a:t> </a:t>
          </a:r>
          <a:r>
            <a:rPr lang="he-IL" sz="2200" kern="1200" dirty="0" err="1"/>
            <a:t>videos</a:t>
          </a:r>
          <a:r>
            <a:rPr lang="he-IL" sz="2200" kern="1200" dirty="0"/>
            <a:t> </a:t>
          </a:r>
          <a:r>
            <a:rPr lang="he-IL" sz="2200" kern="1200" dirty="0" err="1"/>
            <a:t>and</a:t>
          </a:r>
          <a:r>
            <a:rPr lang="he-IL" sz="2200" kern="1200" dirty="0"/>
            <a:t> </a:t>
          </a:r>
          <a:r>
            <a:rPr lang="he-IL" sz="2200" kern="1200" dirty="0" err="1"/>
            <a:t>demonstrations</a:t>
          </a:r>
          <a:r>
            <a:rPr lang="he-IL" sz="2200" kern="1200" dirty="0"/>
            <a:t>, </a:t>
          </a:r>
          <a:r>
            <a:rPr lang="he-IL" sz="2200" kern="1200" dirty="0" err="1"/>
            <a:t>but</a:t>
          </a:r>
          <a:r>
            <a:rPr lang="he-IL" sz="2200" kern="1200" dirty="0"/>
            <a:t> </a:t>
          </a:r>
          <a:r>
            <a:rPr lang="he-IL" sz="2200" kern="1200" dirty="0" err="1"/>
            <a:t>it</a:t>
          </a:r>
          <a:r>
            <a:rPr lang="he-IL" sz="2200" kern="1200" dirty="0"/>
            <a:t> would </a:t>
          </a:r>
          <a:r>
            <a:rPr lang="he-IL" sz="2200" kern="1200" dirty="0" err="1"/>
            <a:t>not</a:t>
          </a:r>
          <a:r>
            <a:rPr lang="he-IL" sz="2200" kern="1200" dirty="0"/>
            <a:t> </a:t>
          </a:r>
          <a:r>
            <a:rPr lang="he-IL" sz="2200" kern="1200" dirty="0" err="1"/>
            <a:t>be</a:t>
          </a:r>
          <a:r>
            <a:rPr lang="he-IL" sz="2200" kern="1200" dirty="0"/>
            <a:t> </a:t>
          </a:r>
          <a:r>
            <a:rPr lang="he-IL" sz="2200" kern="1200" dirty="0" err="1"/>
            <a:t>mandatory</a:t>
          </a:r>
          <a:r>
            <a:rPr lang="he-IL" sz="2200" kern="1200" dirty="0"/>
            <a:t> </a:t>
          </a:r>
          <a:r>
            <a:rPr lang="he-IL" sz="2200" kern="1200" dirty="0" err="1"/>
            <a:t>to</a:t>
          </a:r>
          <a:r>
            <a:rPr lang="he-IL" sz="2200" kern="1200" dirty="0"/>
            <a:t> </a:t>
          </a:r>
          <a:r>
            <a:rPr lang="he-IL" sz="2200" kern="1200" dirty="0" err="1"/>
            <a:t>answer</a:t>
          </a:r>
          <a:r>
            <a:rPr lang="he-IL" sz="2200" kern="1200" dirty="0"/>
            <a:t> </a:t>
          </a:r>
          <a:r>
            <a:rPr lang="he-IL" sz="2200" kern="1200" dirty="0" err="1"/>
            <a:t>the</a:t>
          </a:r>
          <a:r>
            <a:rPr lang="he-IL" sz="2200" kern="1200" dirty="0"/>
            <a:t> </a:t>
          </a:r>
          <a:r>
            <a:rPr lang="he-IL" sz="2200" kern="1200" dirty="0" err="1"/>
            <a:t>questions</a:t>
          </a:r>
          <a:r>
            <a:rPr lang="he-IL" sz="2200" kern="1200" dirty="0"/>
            <a:t> </a:t>
          </a:r>
          <a:r>
            <a:rPr lang="he-IL" sz="2200" kern="1200" dirty="0" err="1"/>
            <a:t>but</a:t>
          </a:r>
          <a:r>
            <a:rPr lang="he-IL" sz="2200" kern="1200" dirty="0"/>
            <a:t> </a:t>
          </a:r>
          <a:r>
            <a:rPr lang="he-IL" sz="2200" kern="1200" dirty="0" err="1"/>
            <a:t>rather</a:t>
          </a:r>
          <a:r>
            <a:rPr lang="he-IL" sz="2200" kern="1200" dirty="0"/>
            <a:t> a </a:t>
          </a:r>
          <a:r>
            <a:rPr lang="he-IL" sz="2200" kern="1200" dirty="0" err="1"/>
            <a:t>learning</a:t>
          </a:r>
          <a:r>
            <a:rPr lang="he-IL" sz="2200" kern="1200" dirty="0"/>
            <a:t> </a:t>
          </a:r>
          <a:r>
            <a:rPr lang="he-IL" sz="2200" kern="1200" dirty="0" err="1"/>
            <a:t>aid</a:t>
          </a:r>
          <a:r>
            <a:rPr lang="he-IL" sz="2200" kern="1200" dirty="0"/>
            <a:t>"</a:t>
          </a:r>
          <a:endParaRPr lang="en-US" sz="2200" kern="1200" dirty="0"/>
        </a:p>
      </dsp:txBody>
      <dsp:txXfrm>
        <a:off x="0" y="712402"/>
        <a:ext cx="13719007" cy="708592"/>
      </dsp:txXfrm>
    </dsp:sp>
    <dsp:sp modelId="{250E2459-7F26-4A10-8EA8-04A988EA9CB2}">
      <dsp:nvSpPr>
        <dsp:cNvPr id="0" name=""/>
        <dsp:cNvSpPr/>
      </dsp:nvSpPr>
      <dsp:spPr>
        <a:xfrm>
          <a:off x="0" y="1420994"/>
          <a:ext cx="13719007"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11E9387-1F6A-4D67-BF8F-7A6F513AD94C}">
      <dsp:nvSpPr>
        <dsp:cNvPr id="0" name=""/>
        <dsp:cNvSpPr/>
      </dsp:nvSpPr>
      <dsp:spPr>
        <a:xfrm>
          <a:off x="0" y="1420994"/>
          <a:ext cx="13719007" cy="7085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he-IL" sz="2200" kern="1200" dirty="0">
              <a:solidFill>
                <a:srgbClr val="FF0000"/>
              </a:solidFill>
            </a:rPr>
            <a:t>"</a:t>
          </a:r>
          <a:r>
            <a:rPr lang="he-IL" sz="2200" b="1" kern="1200" dirty="0" err="1">
              <a:solidFill>
                <a:srgbClr val="FF0000"/>
              </a:solidFill>
            </a:rPr>
            <a:t>It</a:t>
          </a:r>
          <a:r>
            <a:rPr lang="he-IL" sz="2200" b="1" kern="1200" dirty="0">
              <a:solidFill>
                <a:srgbClr val="FF0000"/>
              </a:solidFill>
            </a:rPr>
            <a:t> </a:t>
          </a:r>
          <a:r>
            <a:rPr lang="he-IL" sz="2200" b="1" kern="1200" dirty="0" err="1">
              <a:solidFill>
                <a:srgbClr val="FF0000"/>
              </a:solidFill>
            </a:rPr>
            <a:t>takes</a:t>
          </a:r>
          <a:r>
            <a:rPr lang="he-IL" sz="2200" b="1" kern="1200" dirty="0">
              <a:solidFill>
                <a:srgbClr val="FF0000"/>
              </a:solidFill>
            </a:rPr>
            <a:t> a </a:t>
          </a:r>
          <a:r>
            <a:rPr lang="he-IL" sz="2200" b="1" kern="1200" dirty="0" err="1">
              <a:solidFill>
                <a:srgbClr val="FF0000"/>
              </a:solidFill>
            </a:rPr>
            <a:t>long</a:t>
          </a:r>
          <a:r>
            <a:rPr lang="he-IL" sz="2200" b="1" kern="1200" dirty="0">
              <a:solidFill>
                <a:srgbClr val="FF0000"/>
              </a:solidFill>
            </a:rPr>
            <a:t> </a:t>
          </a:r>
          <a:r>
            <a:rPr lang="he-IL" sz="2200" b="1" kern="1200" dirty="0" err="1">
              <a:solidFill>
                <a:srgbClr val="FF0000"/>
              </a:solidFill>
            </a:rPr>
            <a:t>time</a:t>
          </a:r>
          <a:r>
            <a:rPr lang="he-IL" sz="2200" b="1" kern="1200" dirty="0">
              <a:solidFill>
                <a:srgbClr val="FF0000"/>
              </a:solidFill>
            </a:rPr>
            <a:t> </a:t>
          </a:r>
          <a:r>
            <a:rPr lang="he-IL" sz="2200" b="1" kern="1200" dirty="0" err="1">
              <a:solidFill>
                <a:srgbClr val="FF0000"/>
              </a:solidFill>
            </a:rPr>
            <a:t>to</a:t>
          </a:r>
          <a:r>
            <a:rPr lang="he-IL" sz="2200" b="1" kern="1200" dirty="0">
              <a:solidFill>
                <a:srgbClr val="FF0000"/>
              </a:solidFill>
            </a:rPr>
            <a:t> </a:t>
          </a:r>
          <a:r>
            <a:rPr lang="he-IL" sz="2200" b="1" kern="1200" dirty="0" err="1">
              <a:solidFill>
                <a:srgbClr val="FF0000"/>
              </a:solidFill>
            </a:rPr>
            <a:t>get</a:t>
          </a:r>
          <a:r>
            <a:rPr lang="he-IL" sz="2200" b="1" kern="1200" dirty="0">
              <a:solidFill>
                <a:srgbClr val="FF0000"/>
              </a:solidFill>
            </a:rPr>
            <a:t> </a:t>
          </a:r>
          <a:r>
            <a:rPr lang="he-IL" sz="2200" b="1" kern="1200" dirty="0" err="1">
              <a:solidFill>
                <a:srgbClr val="FF0000"/>
              </a:solidFill>
            </a:rPr>
            <a:t>used</a:t>
          </a:r>
          <a:r>
            <a:rPr lang="he-IL" sz="2200" b="1" kern="1200" dirty="0">
              <a:solidFill>
                <a:srgbClr val="FF0000"/>
              </a:solidFill>
            </a:rPr>
            <a:t> </a:t>
          </a:r>
          <a:r>
            <a:rPr lang="he-IL" sz="2200" b="1" kern="1200" dirty="0" err="1">
              <a:solidFill>
                <a:srgbClr val="FF0000"/>
              </a:solidFill>
            </a:rPr>
            <a:t>to</a:t>
          </a:r>
          <a:r>
            <a:rPr lang="he-IL" sz="2200" b="1" kern="1200" dirty="0">
              <a:solidFill>
                <a:srgbClr val="FF0000"/>
              </a:solidFill>
            </a:rPr>
            <a:t> </a:t>
          </a:r>
          <a:r>
            <a:rPr lang="he-IL" sz="2200" b="1" kern="1200" dirty="0" err="1">
              <a:solidFill>
                <a:srgbClr val="FF0000"/>
              </a:solidFill>
            </a:rPr>
            <a:t>the</a:t>
          </a:r>
          <a:r>
            <a:rPr lang="he-IL" sz="2200" b="1" kern="1200" dirty="0">
              <a:solidFill>
                <a:srgbClr val="FF0000"/>
              </a:solidFill>
            </a:rPr>
            <a:t> system</a:t>
          </a:r>
          <a:r>
            <a:rPr lang="he-IL" sz="2200" kern="1200" dirty="0">
              <a:solidFill>
                <a:srgbClr val="FF0000"/>
              </a:solidFill>
            </a:rPr>
            <a:t>"</a:t>
          </a:r>
          <a:endParaRPr lang="en-US" sz="2200" kern="1200" dirty="0">
            <a:solidFill>
              <a:srgbClr val="FF0000"/>
            </a:solidFill>
          </a:endParaRPr>
        </a:p>
      </dsp:txBody>
      <dsp:txXfrm>
        <a:off x="0" y="1420994"/>
        <a:ext cx="13719007" cy="708592"/>
      </dsp:txXfrm>
    </dsp:sp>
    <dsp:sp modelId="{B7F60D7E-F60E-4F70-BF76-50CE60045154}">
      <dsp:nvSpPr>
        <dsp:cNvPr id="0" name=""/>
        <dsp:cNvSpPr/>
      </dsp:nvSpPr>
      <dsp:spPr>
        <a:xfrm>
          <a:off x="0" y="2129586"/>
          <a:ext cx="13719007"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159E3E-2AE1-4EAA-B1AB-12659F63FF25}">
      <dsp:nvSpPr>
        <dsp:cNvPr id="0" name=""/>
        <dsp:cNvSpPr/>
      </dsp:nvSpPr>
      <dsp:spPr>
        <a:xfrm>
          <a:off x="0" y="2129586"/>
          <a:ext cx="13719007" cy="7085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he-IL" sz="2200" kern="1200" dirty="0"/>
            <a:t>"</a:t>
          </a:r>
          <a:r>
            <a:rPr lang="he-IL" sz="2200" kern="1200" dirty="0" err="1"/>
            <a:t>Looks</a:t>
          </a:r>
          <a:r>
            <a:rPr lang="he-IL" sz="2200" kern="1200" dirty="0"/>
            <a:t> </a:t>
          </a:r>
          <a:r>
            <a:rPr lang="he-IL" sz="2200" kern="1200" dirty="0" err="1"/>
            <a:t>and</a:t>
          </a:r>
          <a:r>
            <a:rPr lang="he-IL" sz="2200" kern="1200" dirty="0"/>
            <a:t> </a:t>
          </a:r>
          <a:r>
            <a:rPr lang="he-IL" sz="2200" kern="1200" dirty="0" err="1"/>
            <a:t>feels</a:t>
          </a:r>
          <a:r>
            <a:rPr lang="he-IL" sz="2200" kern="1200" dirty="0"/>
            <a:t> </a:t>
          </a:r>
          <a:r>
            <a:rPr lang="he-IL" sz="2200" kern="1200" dirty="0" err="1"/>
            <a:t>like</a:t>
          </a:r>
          <a:r>
            <a:rPr lang="he-IL" sz="2200" kern="1200" dirty="0"/>
            <a:t> </a:t>
          </a:r>
          <a:r>
            <a:rPr lang="he-IL" sz="2200" kern="1200" dirty="0" err="1"/>
            <a:t>something</a:t>
          </a:r>
          <a:r>
            <a:rPr lang="he-IL" sz="2200" kern="1200" dirty="0"/>
            <a:t> </a:t>
          </a:r>
          <a:r>
            <a:rPr lang="he-IL" sz="2200" kern="1200" dirty="0" err="1"/>
            <a:t>from</a:t>
          </a:r>
          <a:r>
            <a:rPr lang="he-IL" sz="2200" kern="1200" dirty="0"/>
            <a:t> 2004</a:t>
          </a:r>
          <a:r>
            <a:rPr lang="en-US" sz="2200" kern="1200" dirty="0"/>
            <a:t>, n</a:t>
          </a:r>
          <a:r>
            <a:rPr lang="he-IL" sz="2200" kern="1200" dirty="0" err="1"/>
            <a:t>ot</a:t>
          </a:r>
          <a:r>
            <a:rPr lang="he-IL" sz="2200" kern="1200" dirty="0"/>
            <a:t> </a:t>
          </a:r>
          <a:r>
            <a:rPr lang="en-US" sz="2200" kern="1200" dirty="0"/>
            <a:t>2024</a:t>
          </a:r>
          <a:r>
            <a:rPr lang="he-IL" sz="2200" kern="1200" dirty="0"/>
            <a:t>"</a:t>
          </a:r>
          <a:endParaRPr lang="en-US" sz="2200" kern="1200" dirty="0"/>
        </a:p>
      </dsp:txBody>
      <dsp:txXfrm>
        <a:off x="0" y="2129586"/>
        <a:ext cx="13719007" cy="708592"/>
      </dsp:txXfrm>
    </dsp:sp>
    <dsp:sp modelId="{0C1F3EC3-9744-4FFE-B52C-AF0B556BB696}">
      <dsp:nvSpPr>
        <dsp:cNvPr id="0" name=""/>
        <dsp:cNvSpPr/>
      </dsp:nvSpPr>
      <dsp:spPr>
        <a:xfrm>
          <a:off x="0" y="2838179"/>
          <a:ext cx="13719007"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C17B5D7-A08C-414D-A504-DA81C2E8BE4F}">
      <dsp:nvSpPr>
        <dsp:cNvPr id="0" name=""/>
        <dsp:cNvSpPr/>
      </dsp:nvSpPr>
      <dsp:spPr>
        <a:xfrm>
          <a:off x="0" y="2838179"/>
          <a:ext cx="13719007" cy="7085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he-IL" sz="2200" kern="1200" dirty="0"/>
            <a:t>"</a:t>
          </a:r>
          <a:r>
            <a:rPr lang="he-IL" sz="2200" kern="1200" dirty="0" err="1"/>
            <a:t>Reversing</a:t>
          </a:r>
          <a:r>
            <a:rPr lang="he-IL" sz="2200" kern="1200" dirty="0"/>
            <a:t> </a:t>
          </a:r>
          <a:r>
            <a:rPr lang="he-IL" sz="2200" kern="1200" dirty="0" err="1"/>
            <a:t>text</a:t>
          </a:r>
          <a:r>
            <a:rPr lang="he-IL" sz="2200" kern="1200" dirty="0"/>
            <a:t> </a:t>
          </a:r>
          <a:r>
            <a:rPr lang="he-IL" sz="2200" kern="1200" dirty="0" err="1"/>
            <a:t>in</a:t>
          </a:r>
          <a:r>
            <a:rPr lang="he-IL" sz="2200" kern="1200" dirty="0"/>
            <a:t> a </a:t>
          </a:r>
          <a:r>
            <a:rPr lang="he-IL" sz="2200" kern="1200" dirty="0" err="1"/>
            <a:t>sentence</a:t>
          </a:r>
          <a:r>
            <a:rPr lang="he-IL" sz="2200" kern="1200" dirty="0"/>
            <a:t> </a:t>
          </a:r>
          <a:r>
            <a:rPr lang="he-IL" sz="2200" kern="1200" dirty="0" err="1"/>
            <a:t>that</a:t>
          </a:r>
          <a:r>
            <a:rPr lang="he-IL" sz="2200" kern="1200" dirty="0"/>
            <a:t> </a:t>
          </a:r>
          <a:r>
            <a:rPr lang="he-IL" sz="2200" kern="1200" dirty="0" err="1"/>
            <a:t>mixes</a:t>
          </a:r>
          <a:r>
            <a:rPr lang="he-IL" sz="2200" kern="1200" dirty="0"/>
            <a:t> </a:t>
          </a:r>
          <a:r>
            <a:rPr lang="he-IL" sz="2200" kern="1200" dirty="0" err="1"/>
            <a:t>English</a:t>
          </a:r>
          <a:r>
            <a:rPr lang="he-IL" sz="2200" kern="1200" dirty="0"/>
            <a:t> </a:t>
          </a:r>
          <a:r>
            <a:rPr lang="he-IL" sz="2200" kern="1200" dirty="0" err="1"/>
            <a:t>and</a:t>
          </a:r>
          <a:r>
            <a:rPr lang="he-IL" sz="2200" kern="1200" dirty="0"/>
            <a:t> </a:t>
          </a:r>
          <a:r>
            <a:rPr lang="he-IL" sz="2200" kern="1200" dirty="0" err="1"/>
            <a:t>Hebrew</a:t>
          </a:r>
          <a:r>
            <a:rPr lang="he-IL" sz="2200" kern="1200" dirty="0"/>
            <a:t>"</a:t>
          </a:r>
          <a:endParaRPr lang="en-US" sz="2200" kern="1200" dirty="0"/>
        </a:p>
      </dsp:txBody>
      <dsp:txXfrm>
        <a:off x="0" y="2838179"/>
        <a:ext cx="13719007" cy="708592"/>
      </dsp:txXfrm>
    </dsp:sp>
    <dsp:sp modelId="{35455341-EFED-4B6B-BA99-6A67892C3988}">
      <dsp:nvSpPr>
        <dsp:cNvPr id="0" name=""/>
        <dsp:cNvSpPr/>
      </dsp:nvSpPr>
      <dsp:spPr>
        <a:xfrm>
          <a:off x="0" y="3546771"/>
          <a:ext cx="13719007"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22F12B2-3951-4D21-99D2-FE8056AF2855}">
      <dsp:nvSpPr>
        <dsp:cNvPr id="0" name=""/>
        <dsp:cNvSpPr/>
      </dsp:nvSpPr>
      <dsp:spPr>
        <a:xfrm>
          <a:off x="0" y="3546771"/>
          <a:ext cx="13719007" cy="7085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he-IL" sz="2200" kern="1200" dirty="0"/>
            <a:t>"</a:t>
          </a:r>
          <a:r>
            <a:rPr lang="he-IL" sz="2200" kern="1200" dirty="0" err="1"/>
            <a:t>The</a:t>
          </a:r>
          <a:r>
            <a:rPr lang="he-IL" sz="2200" kern="1200" dirty="0"/>
            <a:t> </a:t>
          </a:r>
          <a:r>
            <a:rPr lang="he-IL" sz="2200" kern="1200" dirty="0" err="1"/>
            <a:t>user</a:t>
          </a:r>
          <a:r>
            <a:rPr lang="he-IL" sz="2200" kern="1200" dirty="0"/>
            <a:t> </a:t>
          </a:r>
          <a:r>
            <a:rPr lang="he-IL" sz="2200" kern="1200" dirty="0" err="1"/>
            <a:t>interface</a:t>
          </a:r>
          <a:r>
            <a:rPr lang="he-IL" sz="2200" kern="1200" dirty="0"/>
            <a:t> </a:t>
          </a:r>
          <a:r>
            <a:rPr lang="he-IL" sz="2200" kern="1200" dirty="0" err="1"/>
            <a:t>is</a:t>
          </a:r>
          <a:r>
            <a:rPr lang="he-IL" sz="2200" kern="1200" dirty="0"/>
            <a:t> </a:t>
          </a:r>
          <a:r>
            <a:rPr lang="he-IL" sz="2200" kern="1200" dirty="0" err="1"/>
            <a:t>inconvenient</a:t>
          </a:r>
          <a:r>
            <a:rPr lang="he-IL" sz="2200" kern="1200" dirty="0"/>
            <a:t> </a:t>
          </a:r>
          <a:r>
            <a:rPr lang="he-IL" sz="2200" kern="1200" dirty="0" err="1"/>
            <a:t>and</a:t>
          </a:r>
          <a:r>
            <a:rPr lang="he-IL" sz="2200" kern="1200" dirty="0"/>
            <a:t> a </a:t>
          </a:r>
          <a:r>
            <a:rPr lang="he-IL" sz="2200" kern="1200" dirty="0" err="1"/>
            <a:t>bit</a:t>
          </a:r>
          <a:r>
            <a:rPr lang="he-IL" sz="2200" kern="1200" dirty="0"/>
            <a:t> </a:t>
          </a:r>
          <a:r>
            <a:rPr lang="he-IL" sz="2200" kern="1200" dirty="0" err="1"/>
            <a:t>cumbersome</a:t>
          </a:r>
          <a:r>
            <a:rPr lang="he-IL" sz="2200" kern="1200" dirty="0"/>
            <a:t>"</a:t>
          </a:r>
          <a:endParaRPr lang="en-US" sz="2200" kern="1200" dirty="0"/>
        </a:p>
      </dsp:txBody>
      <dsp:txXfrm>
        <a:off x="0" y="3546771"/>
        <a:ext cx="13719007" cy="708592"/>
      </dsp:txXfrm>
    </dsp:sp>
    <dsp:sp modelId="{897101C3-6D1F-46AB-8767-582B6C253C97}">
      <dsp:nvSpPr>
        <dsp:cNvPr id="0" name=""/>
        <dsp:cNvSpPr/>
      </dsp:nvSpPr>
      <dsp:spPr>
        <a:xfrm>
          <a:off x="0" y="4255364"/>
          <a:ext cx="13719007"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105618B-0FA2-4830-A1D8-A971BAEBA63B}">
      <dsp:nvSpPr>
        <dsp:cNvPr id="0" name=""/>
        <dsp:cNvSpPr/>
      </dsp:nvSpPr>
      <dsp:spPr>
        <a:xfrm>
          <a:off x="0" y="4255364"/>
          <a:ext cx="13719007" cy="7085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he-IL" sz="2200" kern="1200" dirty="0"/>
            <a:t>"</a:t>
          </a:r>
          <a:r>
            <a:rPr lang="en-US" sz="2200" kern="1200" dirty="0"/>
            <a:t>It would be preferable to c</a:t>
          </a:r>
          <a:r>
            <a:rPr lang="he-IL" sz="2200" kern="1200" dirty="0" err="1"/>
            <a:t>oncentrat</a:t>
          </a:r>
          <a:r>
            <a:rPr lang="en-US" sz="2200" kern="1200" dirty="0"/>
            <a:t>e</a:t>
          </a:r>
          <a:r>
            <a:rPr lang="he-IL" sz="2200" kern="1200" dirty="0"/>
            <a:t> </a:t>
          </a:r>
          <a:r>
            <a:rPr lang="he-IL" sz="2200" kern="1200" dirty="0" err="1"/>
            <a:t>all</a:t>
          </a:r>
          <a:r>
            <a:rPr lang="he-IL" sz="2200" kern="1200" dirty="0"/>
            <a:t> </a:t>
          </a:r>
          <a:r>
            <a:rPr lang="he-IL" sz="2200" kern="1200" dirty="0" err="1"/>
            <a:t>the</a:t>
          </a:r>
          <a:r>
            <a:rPr lang="he-IL" sz="2200" kern="1200" dirty="0"/>
            <a:t> </a:t>
          </a:r>
          <a:r>
            <a:rPr lang="he-IL" sz="2200" kern="1200" dirty="0" err="1"/>
            <a:t>content</a:t>
          </a:r>
          <a:r>
            <a:rPr lang="he-IL" sz="2200" kern="1200" dirty="0"/>
            <a:t> </a:t>
          </a:r>
          <a:r>
            <a:rPr lang="he-IL" sz="2200" kern="1200" dirty="0" err="1"/>
            <a:t>on</a:t>
          </a:r>
          <a:r>
            <a:rPr lang="he-IL" sz="2200" kern="1200" dirty="0"/>
            <a:t> </a:t>
          </a:r>
          <a:r>
            <a:rPr lang="he-IL" sz="2200" kern="1200" dirty="0" err="1"/>
            <a:t>the</a:t>
          </a:r>
          <a:r>
            <a:rPr lang="he-IL" sz="2200" kern="1200" dirty="0"/>
            <a:t> </a:t>
          </a:r>
          <a:r>
            <a:rPr lang="he-IL" sz="2200" kern="1200" dirty="0" err="1"/>
            <a:t>site</a:t>
          </a:r>
          <a:r>
            <a:rPr lang="he-IL" sz="2200" kern="1200" dirty="0"/>
            <a:t> </a:t>
          </a:r>
          <a:r>
            <a:rPr lang="he-IL" sz="2200" kern="1200" dirty="0" err="1"/>
            <a:t>in</a:t>
          </a:r>
          <a:r>
            <a:rPr lang="he-IL" sz="2200" kern="1200" dirty="0"/>
            <a:t> </a:t>
          </a:r>
          <a:r>
            <a:rPr lang="en-US" sz="2200" kern="1200" dirty="0"/>
            <a:t>one</a:t>
          </a:r>
          <a:r>
            <a:rPr lang="he-IL" sz="2200" kern="1200" dirty="0"/>
            <a:t> </a:t>
          </a:r>
          <a:r>
            <a:rPr lang="he-IL" sz="2200" kern="1200" dirty="0" err="1"/>
            <a:t>certain</a:t>
          </a:r>
          <a:r>
            <a:rPr lang="he-IL" sz="2200" kern="1200" dirty="0"/>
            <a:t> </a:t>
          </a:r>
          <a:r>
            <a:rPr lang="he-IL" sz="2200" kern="1200" dirty="0" err="1"/>
            <a:t>place</a:t>
          </a:r>
          <a:r>
            <a:rPr lang="he-IL" sz="2200" kern="1200" dirty="0"/>
            <a:t>"</a:t>
          </a:r>
          <a:endParaRPr lang="en-US" sz="2200" kern="1200" dirty="0"/>
        </a:p>
      </dsp:txBody>
      <dsp:txXfrm>
        <a:off x="0" y="4255364"/>
        <a:ext cx="13719007" cy="708592"/>
      </dsp:txXfrm>
    </dsp:sp>
    <dsp:sp modelId="{18311DCE-9C98-4E24-90C0-47AD4F29B559}">
      <dsp:nvSpPr>
        <dsp:cNvPr id="0" name=""/>
        <dsp:cNvSpPr/>
      </dsp:nvSpPr>
      <dsp:spPr>
        <a:xfrm>
          <a:off x="0" y="4963956"/>
          <a:ext cx="13719007"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A92CA01-02BB-4AE8-8417-E7C21D3C0A25}">
      <dsp:nvSpPr>
        <dsp:cNvPr id="0" name=""/>
        <dsp:cNvSpPr/>
      </dsp:nvSpPr>
      <dsp:spPr>
        <a:xfrm>
          <a:off x="0" y="4963956"/>
          <a:ext cx="13719007" cy="7085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he-IL" sz="2200" kern="1200" dirty="0"/>
            <a:t>"</a:t>
          </a:r>
          <a:r>
            <a:rPr lang="he-IL" sz="2200" kern="1200" dirty="0" err="1"/>
            <a:t>The</a:t>
          </a:r>
          <a:r>
            <a:rPr lang="he-IL" sz="2200" kern="1200" dirty="0"/>
            <a:t> </a:t>
          </a:r>
          <a:r>
            <a:rPr lang="he-IL" sz="2200" kern="1200" dirty="0" err="1"/>
            <a:t>specific</a:t>
          </a:r>
          <a:r>
            <a:rPr lang="he-IL" sz="2200" kern="1200" dirty="0"/>
            <a:t> system </a:t>
          </a:r>
          <a:r>
            <a:rPr lang="he-IL" sz="2200" kern="1200" dirty="0" err="1"/>
            <a:t>is</a:t>
          </a:r>
          <a:r>
            <a:rPr lang="he-IL" sz="2200" kern="1200" dirty="0"/>
            <a:t> </a:t>
          </a:r>
          <a:r>
            <a:rPr lang="he-IL" sz="2200" kern="1200" dirty="0" err="1"/>
            <a:t>not</a:t>
          </a:r>
          <a:r>
            <a:rPr lang="he-IL" sz="2200" kern="1200" dirty="0"/>
            <a:t> </a:t>
          </a:r>
          <a:r>
            <a:rPr lang="he-IL" sz="2200" kern="1200" dirty="0" err="1"/>
            <a:t>smart</a:t>
          </a:r>
          <a:r>
            <a:rPr lang="he-IL" sz="2200" kern="1200" dirty="0"/>
            <a:t>, </a:t>
          </a:r>
          <a:r>
            <a:rPr lang="he-IL" sz="2200" kern="1200" dirty="0" err="1"/>
            <a:t>it</a:t>
          </a:r>
          <a:r>
            <a:rPr lang="he-IL" sz="2200" kern="1200" dirty="0"/>
            <a:t> </a:t>
          </a:r>
          <a:r>
            <a:rPr lang="he-IL" sz="2200" kern="1200" dirty="0" err="1"/>
            <a:t>complicates</a:t>
          </a:r>
          <a:r>
            <a:rPr lang="he-IL" sz="2200" kern="1200" dirty="0"/>
            <a:t> </a:t>
          </a:r>
          <a:r>
            <a:rPr lang="he-IL" sz="2200" kern="1200" dirty="0" err="1"/>
            <a:t>learning</a:t>
          </a:r>
          <a:r>
            <a:rPr lang="he-IL" sz="2200" kern="1200" dirty="0"/>
            <a:t> </a:t>
          </a:r>
          <a:r>
            <a:rPr lang="he-IL" sz="2200" kern="1200" dirty="0" err="1"/>
            <a:t>instead</a:t>
          </a:r>
          <a:r>
            <a:rPr lang="he-IL" sz="2200" kern="1200" dirty="0"/>
            <a:t> of </a:t>
          </a:r>
          <a:r>
            <a:rPr lang="he-IL" sz="2200" kern="1200" dirty="0" err="1"/>
            <a:t>perfecting</a:t>
          </a:r>
          <a:r>
            <a:rPr lang="he-IL" sz="2200" kern="1200" dirty="0"/>
            <a:t> </a:t>
          </a:r>
          <a:r>
            <a:rPr lang="he-IL" sz="2200" kern="1200" dirty="0" err="1"/>
            <a:t>it</a:t>
          </a:r>
          <a:r>
            <a:rPr lang="he-IL" sz="2200" kern="1200" dirty="0"/>
            <a:t>"</a:t>
          </a:r>
          <a:endParaRPr lang="en-US" sz="2200" kern="1200" dirty="0"/>
        </a:p>
      </dsp:txBody>
      <dsp:txXfrm>
        <a:off x="0" y="4963956"/>
        <a:ext cx="13719007" cy="708592"/>
      </dsp:txXfrm>
    </dsp:sp>
    <dsp:sp modelId="{F849B060-7724-40B1-89B3-1FB922368D18}">
      <dsp:nvSpPr>
        <dsp:cNvPr id="0" name=""/>
        <dsp:cNvSpPr/>
      </dsp:nvSpPr>
      <dsp:spPr>
        <a:xfrm>
          <a:off x="0" y="5672549"/>
          <a:ext cx="13719007"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DD8760B-E93A-47D0-98FA-9CEB715A6484}">
      <dsp:nvSpPr>
        <dsp:cNvPr id="0" name=""/>
        <dsp:cNvSpPr/>
      </dsp:nvSpPr>
      <dsp:spPr>
        <a:xfrm>
          <a:off x="0" y="5672549"/>
          <a:ext cx="13719007" cy="7085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he-IL" sz="2200" kern="1200" dirty="0">
              <a:solidFill>
                <a:srgbClr val="FF0000"/>
              </a:solidFill>
            </a:rPr>
            <a:t>"</a:t>
          </a:r>
          <a:r>
            <a:rPr lang="he-IL" sz="2200" b="1" kern="1200" dirty="0" err="1">
              <a:solidFill>
                <a:srgbClr val="FF0000"/>
              </a:solidFill>
            </a:rPr>
            <a:t>The</a:t>
          </a:r>
          <a:r>
            <a:rPr lang="he-IL" sz="2200" b="1" kern="1200" dirty="0">
              <a:solidFill>
                <a:srgbClr val="FF0000"/>
              </a:solidFill>
            </a:rPr>
            <a:t> </a:t>
          </a:r>
          <a:r>
            <a:rPr lang="he-IL" sz="2200" b="1" kern="1200" dirty="0" err="1">
              <a:solidFill>
                <a:srgbClr val="FF0000"/>
              </a:solidFill>
            </a:rPr>
            <a:t>distribution</a:t>
          </a:r>
          <a:r>
            <a:rPr lang="he-IL" sz="2200" b="1" kern="1200" dirty="0">
              <a:solidFill>
                <a:srgbClr val="FF0000"/>
              </a:solidFill>
            </a:rPr>
            <a:t> of </a:t>
          </a:r>
          <a:r>
            <a:rPr lang="he-IL" sz="2200" b="1" kern="1200" dirty="0" err="1">
              <a:solidFill>
                <a:srgbClr val="FF0000"/>
              </a:solidFill>
            </a:rPr>
            <a:t>the</a:t>
          </a:r>
          <a:r>
            <a:rPr lang="he-IL" sz="2200" b="1" kern="1200" dirty="0">
              <a:solidFill>
                <a:srgbClr val="FF0000"/>
              </a:solidFill>
            </a:rPr>
            <a:t> </a:t>
          </a:r>
          <a:r>
            <a:rPr lang="he-IL" sz="2200" b="1" kern="1200" dirty="0" err="1">
              <a:solidFill>
                <a:srgbClr val="FF0000"/>
              </a:solidFill>
            </a:rPr>
            <a:t>material</a:t>
          </a:r>
          <a:r>
            <a:rPr lang="he-IL" sz="2200" b="1" kern="1200" dirty="0">
              <a:solidFill>
                <a:srgbClr val="FF0000"/>
              </a:solidFill>
            </a:rPr>
            <a:t> </a:t>
          </a:r>
          <a:r>
            <a:rPr lang="he-IL" sz="2200" b="1" kern="1200" dirty="0" err="1">
              <a:solidFill>
                <a:srgbClr val="FF0000"/>
              </a:solidFill>
            </a:rPr>
            <a:t>is</a:t>
          </a:r>
          <a:r>
            <a:rPr lang="he-IL" sz="2200" b="1" kern="1200" dirty="0">
              <a:solidFill>
                <a:srgbClr val="FF0000"/>
              </a:solidFill>
            </a:rPr>
            <a:t> </a:t>
          </a:r>
          <a:r>
            <a:rPr lang="he-IL" sz="2200" b="1" kern="1200" dirty="0" err="1">
              <a:solidFill>
                <a:srgbClr val="FF0000"/>
              </a:solidFill>
            </a:rPr>
            <a:t>confusing</a:t>
          </a:r>
          <a:r>
            <a:rPr lang="he-IL" sz="2200" b="1" kern="1200" dirty="0">
              <a:solidFill>
                <a:srgbClr val="FF0000"/>
              </a:solidFill>
            </a:rPr>
            <a:t> </a:t>
          </a:r>
          <a:r>
            <a:rPr lang="en-US" sz="2200" b="1" kern="1200" dirty="0">
              <a:solidFill>
                <a:srgbClr val="FF0000"/>
              </a:solidFill>
            </a:rPr>
            <a:t>(certain parts of the experiment use </a:t>
          </a:r>
          <a:r>
            <a:rPr lang="en-US" sz="2200" b="1" kern="1200" dirty="0" err="1">
              <a:solidFill>
                <a:srgbClr val="FF0000"/>
              </a:solidFill>
            </a:rPr>
            <a:t>LabBuddy</a:t>
          </a:r>
          <a:r>
            <a:rPr lang="en-US" sz="2200" b="1" kern="1200" dirty="0">
              <a:solidFill>
                <a:srgbClr val="FF0000"/>
              </a:solidFill>
            </a:rPr>
            <a:t> while others don’t)</a:t>
          </a:r>
          <a:r>
            <a:rPr lang="he-IL" sz="2200" kern="1200" dirty="0">
              <a:solidFill>
                <a:srgbClr val="FF0000"/>
              </a:solidFill>
            </a:rPr>
            <a:t>"</a:t>
          </a:r>
          <a:r>
            <a:rPr lang="en-US" sz="2200" b="1" kern="1200" dirty="0">
              <a:solidFill>
                <a:srgbClr val="FF0000"/>
              </a:solidFill>
            </a:rPr>
            <a:t> </a:t>
          </a:r>
          <a:endParaRPr lang="en-US" sz="2200" kern="1200" dirty="0">
            <a:solidFill>
              <a:srgbClr val="FF0000"/>
            </a:solidFill>
          </a:endParaRPr>
        </a:p>
      </dsp:txBody>
      <dsp:txXfrm>
        <a:off x="0" y="5672549"/>
        <a:ext cx="13719007" cy="708592"/>
      </dsp:txXfrm>
    </dsp:sp>
    <dsp:sp modelId="{8DA40745-A6E5-473C-8ACF-006306F9331B}">
      <dsp:nvSpPr>
        <dsp:cNvPr id="0" name=""/>
        <dsp:cNvSpPr/>
      </dsp:nvSpPr>
      <dsp:spPr>
        <a:xfrm>
          <a:off x="0" y="6381141"/>
          <a:ext cx="13719007"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392D108-2B40-4706-9CA0-571649C51657}">
      <dsp:nvSpPr>
        <dsp:cNvPr id="0" name=""/>
        <dsp:cNvSpPr/>
      </dsp:nvSpPr>
      <dsp:spPr>
        <a:xfrm>
          <a:off x="0" y="6381141"/>
          <a:ext cx="13719007" cy="7085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he-IL" sz="2200" kern="1200" dirty="0"/>
            <a:t>"</a:t>
          </a:r>
          <a:r>
            <a:rPr lang="he-IL" sz="2200" kern="1200" dirty="0" err="1"/>
            <a:t>It</a:t>
          </a:r>
          <a:r>
            <a:rPr lang="he-IL" sz="2200" kern="1200" dirty="0"/>
            <a:t> </a:t>
          </a:r>
          <a:r>
            <a:rPr lang="he-IL" sz="2200" kern="1200" dirty="0" err="1"/>
            <a:t>is</a:t>
          </a:r>
          <a:r>
            <a:rPr lang="he-IL" sz="2200" kern="1200" dirty="0"/>
            <a:t> </a:t>
          </a:r>
          <a:r>
            <a:rPr lang="he-IL" sz="2200" kern="1200" dirty="0" err="1"/>
            <a:t>difficult</a:t>
          </a:r>
          <a:r>
            <a:rPr lang="he-IL" sz="2200" kern="1200" dirty="0"/>
            <a:t> </a:t>
          </a:r>
          <a:r>
            <a:rPr lang="he-IL" sz="2200" kern="1200" dirty="0" err="1"/>
            <a:t>to</a:t>
          </a:r>
          <a:r>
            <a:rPr lang="he-IL" sz="2200" kern="1200" dirty="0"/>
            <a:t> </a:t>
          </a:r>
          <a:r>
            <a:rPr lang="he-IL" sz="2200" kern="1200" dirty="0" err="1"/>
            <a:t>answer</a:t>
          </a:r>
          <a:r>
            <a:rPr lang="he-IL" sz="2200" kern="1200" dirty="0"/>
            <a:t> </a:t>
          </a:r>
          <a:r>
            <a:rPr lang="he-IL" sz="2200" kern="1200" dirty="0" err="1"/>
            <a:t>some</a:t>
          </a:r>
          <a:r>
            <a:rPr lang="he-IL" sz="2200" kern="1200" dirty="0"/>
            <a:t> of </a:t>
          </a:r>
          <a:r>
            <a:rPr lang="he-IL" sz="2200" kern="1200" dirty="0" err="1"/>
            <a:t>the</a:t>
          </a:r>
          <a:r>
            <a:rPr lang="he-IL" sz="2200" kern="1200" dirty="0"/>
            <a:t> </a:t>
          </a:r>
          <a:r>
            <a:rPr lang="he-IL" sz="2200" kern="1200" dirty="0" err="1"/>
            <a:t>questions</a:t>
          </a:r>
          <a:r>
            <a:rPr lang="he-IL" sz="2200" kern="1200" dirty="0"/>
            <a:t>, </a:t>
          </a:r>
          <a:r>
            <a:rPr lang="he-IL" sz="2200" kern="1200" dirty="0" err="1"/>
            <a:t>there</a:t>
          </a:r>
          <a:r>
            <a:rPr lang="he-IL" sz="2200" kern="1200" dirty="0"/>
            <a:t> </a:t>
          </a:r>
          <a:r>
            <a:rPr lang="he-IL" sz="2200" kern="1200" dirty="0" err="1"/>
            <a:t>are</a:t>
          </a:r>
          <a:r>
            <a:rPr lang="he-IL" sz="2200" kern="1200" dirty="0"/>
            <a:t> </a:t>
          </a:r>
          <a:r>
            <a:rPr lang="he-IL" sz="2200" kern="1200" dirty="0" err="1"/>
            <a:t>things</a:t>
          </a:r>
          <a:r>
            <a:rPr lang="he-IL" sz="2200" kern="1200" dirty="0"/>
            <a:t> </a:t>
          </a:r>
          <a:r>
            <a:rPr lang="he-IL" sz="2200" kern="1200" dirty="0" err="1"/>
            <a:t>that</a:t>
          </a:r>
          <a:r>
            <a:rPr lang="he-IL" sz="2200" kern="1200" dirty="0"/>
            <a:t> </a:t>
          </a:r>
          <a:r>
            <a:rPr lang="he-IL" sz="2200" kern="1200" dirty="0" err="1"/>
            <a:t>are</a:t>
          </a:r>
          <a:r>
            <a:rPr lang="he-IL" sz="2200" kern="1200" dirty="0"/>
            <a:t> </a:t>
          </a:r>
          <a:r>
            <a:rPr lang="he-IL" sz="2200" kern="1200" dirty="0" err="1"/>
            <a:t>only</a:t>
          </a:r>
          <a:r>
            <a:rPr lang="he-IL" sz="2200" kern="1200" dirty="0"/>
            <a:t> </a:t>
          </a:r>
          <a:r>
            <a:rPr lang="he-IL" sz="2200" kern="1200" dirty="0" err="1"/>
            <a:t>understood</a:t>
          </a:r>
          <a:r>
            <a:rPr lang="he-IL" sz="2200" kern="1200" dirty="0"/>
            <a:t> </a:t>
          </a:r>
          <a:r>
            <a:rPr lang="he-IL" sz="2200" kern="1200" dirty="0" err="1"/>
            <a:t>after</a:t>
          </a:r>
          <a:r>
            <a:rPr lang="he-IL" sz="2200" kern="1200" dirty="0"/>
            <a:t> </a:t>
          </a:r>
          <a:r>
            <a:rPr lang="he-IL" sz="2200" kern="1200" dirty="0" err="1"/>
            <a:t>reading</a:t>
          </a:r>
          <a:r>
            <a:rPr lang="he-IL" sz="2200" kern="1200" dirty="0"/>
            <a:t> </a:t>
          </a:r>
          <a:r>
            <a:rPr lang="he-IL" sz="2200" kern="1200" dirty="0" err="1"/>
            <a:t>the</a:t>
          </a:r>
          <a:r>
            <a:rPr lang="he-IL" sz="2200" kern="1200" dirty="0"/>
            <a:t> </a:t>
          </a:r>
          <a:r>
            <a:rPr lang="he-IL" sz="2200" kern="1200" dirty="0" err="1"/>
            <a:t>course</a:t>
          </a:r>
          <a:r>
            <a:rPr lang="he-IL" sz="2200" kern="1200" dirty="0"/>
            <a:t> of </a:t>
          </a:r>
          <a:r>
            <a:rPr lang="he-IL" sz="2200" kern="1200" dirty="0" err="1"/>
            <a:t>the</a:t>
          </a:r>
          <a:r>
            <a:rPr lang="he-IL" sz="2200" kern="1200" dirty="0"/>
            <a:t> </a:t>
          </a:r>
          <a:r>
            <a:rPr lang="he-IL" sz="2200" kern="1200" dirty="0" err="1"/>
            <a:t>experiment</a:t>
          </a:r>
          <a:r>
            <a:rPr lang="he-IL" sz="2200" kern="1200" dirty="0"/>
            <a:t>"</a:t>
          </a:r>
          <a:endParaRPr lang="en-US" sz="2200" kern="1200" dirty="0"/>
        </a:p>
      </dsp:txBody>
      <dsp:txXfrm>
        <a:off x="0" y="6381141"/>
        <a:ext cx="13719007" cy="708592"/>
      </dsp:txXfrm>
    </dsp:sp>
    <dsp:sp modelId="{05E8780A-C01B-42C1-8A44-056DC4B147DE}">
      <dsp:nvSpPr>
        <dsp:cNvPr id="0" name=""/>
        <dsp:cNvSpPr/>
      </dsp:nvSpPr>
      <dsp:spPr>
        <a:xfrm>
          <a:off x="0" y="7089733"/>
          <a:ext cx="13719007"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117BB16-9B8F-4A2A-96F5-FC8066D37477}">
      <dsp:nvSpPr>
        <dsp:cNvPr id="0" name=""/>
        <dsp:cNvSpPr/>
      </dsp:nvSpPr>
      <dsp:spPr>
        <a:xfrm>
          <a:off x="0" y="7089733"/>
          <a:ext cx="13719007" cy="7085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he-IL" sz="2200" kern="1200" dirty="0"/>
            <a:t>"I </a:t>
          </a:r>
          <a:r>
            <a:rPr lang="he-IL" sz="2200" kern="1200" dirty="0" err="1"/>
            <a:t>prefer</a:t>
          </a:r>
          <a:r>
            <a:rPr lang="he-IL" sz="2200" kern="1200" dirty="0"/>
            <a:t> </a:t>
          </a:r>
          <a:r>
            <a:rPr lang="he-IL" sz="2200" kern="1200" dirty="0" err="1"/>
            <a:t>to</a:t>
          </a:r>
          <a:r>
            <a:rPr lang="he-IL" sz="2200" kern="1200" dirty="0"/>
            <a:t> </a:t>
          </a:r>
          <a:r>
            <a:rPr lang="he-IL" sz="2200" kern="1200" dirty="0" err="1"/>
            <a:t>first</a:t>
          </a:r>
          <a:r>
            <a:rPr lang="he-IL" sz="2200" kern="1200" dirty="0"/>
            <a:t> </a:t>
          </a:r>
          <a:r>
            <a:rPr lang="he-IL" sz="2200" kern="1200" dirty="0" err="1"/>
            <a:t>read</a:t>
          </a:r>
          <a:r>
            <a:rPr lang="he-IL" sz="2200" kern="1200" dirty="0"/>
            <a:t> </a:t>
          </a:r>
          <a:r>
            <a:rPr lang="he-IL" sz="2200" kern="1200" dirty="0" err="1"/>
            <a:t>the</a:t>
          </a:r>
          <a:r>
            <a:rPr lang="he-IL" sz="2200" kern="1200" dirty="0"/>
            <a:t> </a:t>
          </a:r>
          <a:r>
            <a:rPr lang="he-IL" sz="2200" kern="1200" dirty="0" err="1"/>
            <a:t>entire</a:t>
          </a:r>
          <a:r>
            <a:rPr lang="he-IL" sz="2200" kern="1200" dirty="0"/>
            <a:t> </a:t>
          </a:r>
          <a:r>
            <a:rPr lang="he-IL" sz="2200" kern="1200" dirty="0" err="1"/>
            <a:t>experimental</a:t>
          </a:r>
          <a:r>
            <a:rPr lang="he-IL" sz="2200" kern="1200" dirty="0"/>
            <a:t> </a:t>
          </a:r>
          <a:r>
            <a:rPr lang="he-IL" sz="2200" kern="1200" dirty="0" err="1"/>
            <a:t>protocol</a:t>
          </a:r>
          <a:r>
            <a:rPr lang="he-IL" sz="2200" kern="1200" dirty="0"/>
            <a:t>, </a:t>
          </a:r>
          <a:r>
            <a:rPr lang="he-IL" sz="2200" kern="1200" dirty="0" err="1"/>
            <a:t>and</a:t>
          </a:r>
          <a:r>
            <a:rPr lang="he-IL" sz="2200" kern="1200" dirty="0"/>
            <a:t> </a:t>
          </a:r>
          <a:r>
            <a:rPr lang="he-IL" sz="2200" kern="1200" dirty="0" err="1"/>
            <a:t>then</a:t>
          </a:r>
          <a:r>
            <a:rPr lang="he-IL" sz="2200" kern="1200" dirty="0"/>
            <a:t> </a:t>
          </a:r>
          <a:r>
            <a:rPr lang="he-IL" sz="2200" kern="1200" dirty="0" err="1"/>
            <a:t>understand</a:t>
          </a:r>
          <a:r>
            <a:rPr lang="he-IL" sz="2200" kern="1200" dirty="0"/>
            <a:t> </a:t>
          </a:r>
          <a:r>
            <a:rPr lang="he-IL" sz="2200" kern="1200" dirty="0" err="1"/>
            <a:t>what</a:t>
          </a:r>
          <a:r>
            <a:rPr lang="he-IL" sz="2200" kern="1200" dirty="0"/>
            <a:t> </a:t>
          </a:r>
          <a:r>
            <a:rPr lang="he-IL" sz="2200" kern="1200" dirty="0" err="1"/>
            <a:t>is</a:t>
          </a:r>
          <a:r>
            <a:rPr lang="he-IL" sz="2200" kern="1200" dirty="0"/>
            <a:t> </a:t>
          </a:r>
          <a:r>
            <a:rPr lang="he-IL" sz="2200" kern="1200" dirty="0" err="1"/>
            <a:t>happening</a:t>
          </a:r>
          <a:r>
            <a:rPr lang="he-IL" sz="2200" kern="1200" dirty="0"/>
            <a:t> </a:t>
          </a:r>
          <a:r>
            <a:rPr lang="he-IL" sz="2200" kern="1200" dirty="0" err="1"/>
            <a:t>at</a:t>
          </a:r>
          <a:r>
            <a:rPr lang="he-IL" sz="2200" kern="1200" dirty="0"/>
            <a:t> </a:t>
          </a:r>
          <a:r>
            <a:rPr lang="he-IL" sz="2200" kern="1200" dirty="0" err="1"/>
            <a:t>each</a:t>
          </a:r>
          <a:r>
            <a:rPr lang="he-IL" sz="2200" kern="1200" dirty="0"/>
            <a:t> </a:t>
          </a:r>
          <a:r>
            <a:rPr lang="he-IL" sz="2200" kern="1200" dirty="0" err="1"/>
            <a:t>stage</a:t>
          </a:r>
          <a:r>
            <a:rPr lang="he-IL" sz="2200" kern="1200" dirty="0"/>
            <a:t>"</a:t>
          </a:r>
          <a:endParaRPr lang="en-US" sz="2200" kern="1200" dirty="0"/>
        </a:p>
      </dsp:txBody>
      <dsp:txXfrm>
        <a:off x="0" y="7089733"/>
        <a:ext cx="13719007" cy="708592"/>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E5E0309F-C2D2-4DAA-A6A1-F8A85EA04F55}" type="datetimeFigureOut">
              <a:rPr lang="he-IL" smtClean="0"/>
              <a:t>י"ח/תמוז/תשפ"ה</a:t>
            </a:fld>
            <a:endParaRPr lang="he-IL"/>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8A7257BF-D425-4877-AAF2-E4A9412AC2C6}" type="slidenum">
              <a:rPr lang="he-IL" smtClean="0"/>
              <a:t>‹#›</a:t>
            </a:fld>
            <a:endParaRPr lang="he-IL"/>
          </a:p>
        </p:txBody>
      </p:sp>
    </p:spTree>
    <p:extLst>
      <p:ext uri="{BB962C8B-B14F-4D97-AF65-F5344CB8AC3E}">
        <p14:creationId xmlns:p14="http://schemas.microsoft.com/office/powerpoint/2010/main" val="1177548715"/>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lang="he-IL" dirty="0"/>
          </a:p>
          <a:p>
            <a:endParaRPr lang="he-IL" dirty="0"/>
          </a:p>
        </p:txBody>
      </p:sp>
      <p:sp>
        <p:nvSpPr>
          <p:cNvPr id="4" name="מציין מיקום של מספר שקופית 3"/>
          <p:cNvSpPr>
            <a:spLocks noGrp="1"/>
          </p:cNvSpPr>
          <p:nvPr>
            <p:ph type="sldNum" sz="quarter" idx="5"/>
          </p:nvPr>
        </p:nvSpPr>
        <p:spPr/>
        <p:txBody>
          <a:bodyPr/>
          <a:lstStyle/>
          <a:p>
            <a:fld id="{8A7257BF-D425-4877-AAF2-E4A9412AC2C6}" type="slidenum">
              <a:rPr lang="he-IL" smtClean="0"/>
              <a:t>3</a:t>
            </a:fld>
            <a:endParaRPr lang="he-IL"/>
          </a:p>
        </p:txBody>
      </p:sp>
    </p:spTree>
    <p:extLst>
      <p:ext uri="{BB962C8B-B14F-4D97-AF65-F5344CB8AC3E}">
        <p14:creationId xmlns:p14="http://schemas.microsoft.com/office/powerpoint/2010/main" val="1346302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58CA4B-F532-65F1-4D98-A7E7E5F170B0}"/>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06DABD82-C2D8-25BA-6FDE-7A713911D357}"/>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E4AB9D5F-F198-5171-3CF0-D5E13785F849}"/>
              </a:ext>
            </a:extLst>
          </p:cNvPr>
          <p:cNvSpPr>
            <a:spLocks noGrp="1"/>
          </p:cNvSpPr>
          <p:nvPr>
            <p:ph type="body" idx="1"/>
          </p:nvPr>
        </p:nvSpPr>
        <p:spPr/>
        <p:txBody>
          <a:bodyPr/>
          <a:lstStyle/>
          <a:p>
            <a:r>
              <a:rPr lang="he-IL" sz="1200" b="0" i="0" kern="1200" dirty="0">
                <a:solidFill>
                  <a:schemeClr val="tx1"/>
                </a:solidFill>
                <a:effectLst/>
                <a:latin typeface="+mn-lt"/>
                <a:ea typeface="+mn-ea"/>
                <a:cs typeface="+mn-cs"/>
              </a:rPr>
              <a:t>כפי שניתן לראות, הסטודנטים מגדירים את מטרות הניסוי, יוצאים מחומרי המוצא הרלוונטיים לכל שלב ובוחרים שיטת עבודה. הם גם רושמים מה צפוי להיות התוצר של האנליזה שהם יבצעו. תוך כדי בנית תרשים הזרמה הם יקבלו משוב, למשל במקרה זה משוב על רצף לא הגיוני בתרשים הזרימה.</a:t>
            </a:r>
          </a:p>
        </p:txBody>
      </p:sp>
      <p:sp>
        <p:nvSpPr>
          <p:cNvPr id="4" name="מציין מיקום של מספר שקופית 3">
            <a:extLst>
              <a:ext uri="{FF2B5EF4-FFF2-40B4-BE49-F238E27FC236}">
                <a16:creationId xmlns:a16="http://schemas.microsoft.com/office/drawing/2014/main" id="{2CCEE46D-AE1B-B648-3E6B-F908CCBAB832}"/>
              </a:ext>
            </a:extLst>
          </p:cNvPr>
          <p:cNvSpPr>
            <a:spLocks noGrp="1"/>
          </p:cNvSpPr>
          <p:nvPr>
            <p:ph type="sldNum" sz="quarter" idx="5"/>
          </p:nvPr>
        </p:nvSpPr>
        <p:spPr/>
        <p:txBody>
          <a:bodyPr/>
          <a:lstStyle/>
          <a:p>
            <a:fld id="{8A7257BF-D425-4877-AAF2-E4A9412AC2C6}" type="slidenum">
              <a:rPr lang="he-IL" smtClean="0"/>
              <a:t>12</a:t>
            </a:fld>
            <a:endParaRPr lang="he-IL"/>
          </a:p>
        </p:txBody>
      </p:sp>
    </p:spTree>
    <p:extLst>
      <p:ext uri="{BB962C8B-B14F-4D97-AF65-F5344CB8AC3E}">
        <p14:creationId xmlns:p14="http://schemas.microsoft.com/office/powerpoint/2010/main" val="39519231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58CA4B-F532-65F1-4D98-A7E7E5F170B0}"/>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06DABD82-C2D8-25BA-6FDE-7A713911D357}"/>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E4AB9D5F-F198-5171-3CF0-D5E13785F849}"/>
              </a:ext>
            </a:extLst>
          </p:cNvPr>
          <p:cNvSpPr>
            <a:spLocks noGrp="1"/>
          </p:cNvSpPr>
          <p:nvPr>
            <p:ph type="body" idx="1"/>
          </p:nvPr>
        </p:nvSpPr>
        <p:spPr/>
        <p:txBody>
          <a:bodyPr/>
          <a:lstStyle/>
          <a:p>
            <a:r>
              <a:rPr lang="he-IL" sz="1200" b="0" i="0" kern="1200" dirty="0">
                <a:solidFill>
                  <a:schemeClr val="tx1"/>
                </a:solidFill>
                <a:effectLst/>
                <a:latin typeface="+mn-lt"/>
                <a:ea typeface="+mn-ea"/>
                <a:cs typeface="+mn-cs"/>
              </a:rPr>
              <a:t>קריטי שהתלמידים יהיו מוכנים לגמרי למעבדה לפני שהם מבצעים אותה באופן מעשי.</a:t>
            </a:r>
          </a:p>
          <a:p>
            <a:endParaRPr lang="he-IL" sz="1200" b="0" i="0" kern="1200" dirty="0">
              <a:solidFill>
                <a:schemeClr val="tx1"/>
              </a:solidFill>
              <a:effectLst/>
              <a:latin typeface="+mn-lt"/>
              <a:ea typeface="+mn-ea"/>
              <a:cs typeface="+mn-cs"/>
            </a:endParaRPr>
          </a:p>
          <a:p>
            <a:r>
              <a:rPr lang="he-IL" sz="1200" b="0" i="0" kern="1200" dirty="0">
                <a:solidFill>
                  <a:schemeClr val="tx1"/>
                </a:solidFill>
                <a:effectLst/>
                <a:latin typeface="+mn-lt"/>
                <a:ea typeface="+mn-ea"/>
                <a:cs typeface="+mn-cs"/>
              </a:rPr>
              <a:t>הפתרון האלקטרוני של</a:t>
            </a:r>
            <a:r>
              <a:rPr lang="en-US" sz="1200" b="0" i="0" kern="1200" dirty="0" err="1">
                <a:solidFill>
                  <a:schemeClr val="tx1"/>
                </a:solidFill>
                <a:effectLst/>
                <a:latin typeface="+mn-lt"/>
                <a:ea typeface="+mn-ea"/>
                <a:cs typeface="+mn-cs"/>
              </a:rPr>
              <a:t>LabBuddy</a:t>
            </a:r>
            <a:r>
              <a:rPr lang="en-US" sz="1200" b="0" i="0" kern="1200" dirty="0">
                <a:solidFill>
                  <a:schemeClr val="tx1"/>
                </a:solidFill>
                <a:effectLst/>
                <a:latin typeface="+mn-lt"/>
                <a:ea typeface="+mn-ea"/>
                <a:cs typeface="+mn-cs"/>
              </a:rPr>
              <a:t> </a:t>
            </a:r>
            <a:r>
              <a:rPr lang="he-IL" sz="1200" b="0" i="0" kern="1200" dirty="0">
                <a:solidFill>
                  <a:schemeClr val="tx1"/>
                </a:solidFill>
                <a:effectLst/>
                <a:latin typeface="+mn-lt"/>
                <a:ea typeface="+mn-ea"/>
                <a:cs typeface="+mn-cs"/>
              </a:rPr>
              <a:t> מעודד אותם לחשוב בעצמם, במקום רק לקרוא הוראות.</a:t>
            </a:r>
          </a:p>
          <a:p>
            <a:endParaRPr lang="he-IL" sz="1200" b="0" i="0" kern="1200" dirty="0">
              <a:solidFill>
                <a:schemeClr val="tx1"/>
              </a:solidFill>
              <a:effectLst/>
              <a:latin typeface="+mn-lt"/>
              <a:ea typeface="+mn-ea"/>
              <a:cs typeface="+mn-cs"/>
            </a:endParaRPr>
          </a:p>
          <a:p>
            <a:r>
              <a:rPr lang="he-IL" sz="1200" b="0" i="0" kern="1200" dirty="0">
                <a:solidFill>
                  <a:schemeClr val="tx1"/>
                </a:solidFill>
                <a:effectLst/>
                <a:latin typeface="+mn-lt"/>
                <a:ea typeface="+mn-ea"/>
                <a:cs typeface="+mn-cs"/>
              </a:rPr>
              <a:t>חשוב לציין שהסטודנטים נמצאים כרגע במצב של הכנה:</a:t>
            </a:r>
            <a:r>
              <a:rPr lang="en-US" sz="1200" b="0" i="0" kern="1200" dirty="0">
                <a:solidFill>
                  <a:schemeClr val="tx1"/>
                </a:solidFill>
                <a:effectLst/>
                <a:latin typeface="+mn-lt"/>
                <a:ea typeface="+mn-ea"/>
                <a:cs typeface="+mn-cs"/>
              </a:rPr>
              <a:t>prepare mode </a:t>
            </a:r>
            <a:r>
              <a:rPr lang="he-IL" sz="1200" b="0" i="0" kern="1200" dirty="0">
                <a:solidFill>
                  <a:schemeClr val="tx1"/>
                </a:solidFill>
                <a:effectLst/>
                <a:latin typeface="+mn-lt"/>
                <a:ea typeface="+mn-ea"/>
                <a:cs typeface="+mn-cs"/>
              </a:rPr>
              <a:t>. הם בונים את תרשים הזרימה כאשר, במקרה זה יש להם טעות בהבנת החומר התאורטי, הם מתקנים לאחר קבלת המשוב הרלוונטי.</a:t>
            </a:r>
          </a:p>
        </p:txBody>
      </p:sp>
      <p:sp>
        <p:nvSpPr>
          <p:cNvPr id="4" name="מציין מיקום של מספר שקופית 3">
            <a:extLst>
              <a:ext uri="{FF2B5EF4-FFF2-40B4-BE49-F238E27FC236}">
                <a16:creationId xmlns:a16="http://schemas.microsoft.com/office/drawing/2014/main" id="{2CCEE46D-AE1B-B648-3E6B-F908CCBAB832}"/>
              </a:ext>
            </a:extLst>
          </p:cNvPr>
          <p:cNvSpPr>
            <a:spLocks noGrp="1"/>
          </p:cNvSpPr>
          <p:nvPr>
            <p:ph type="sldNum" sz="quarter" idx="5"/>
          </p:nvPr>
        </p:nvSpPr>
        <p:spPr/>
        <p:txBody>
          <a:bodyPr/>
          <a:lstStyle/>
          <a:p>
            <a:fld id="{8A7257BF-D425-4877-AAF2-E4A9412AC2C6}" type="slidenum">
              <a:rPr lang="he-IL" smtClean="0"/>
              <a:t>13</a:t>
            </a:fld>
            <a:endParaRPr lang="he-IL"/>
          </a:p>
        </p:txBody>
      </p:sp>
    </p:spTree>
    <p:extLst>
      <p:ext uri="{BB962C8B-B14F-4D97-AF65-F5344CB8AC3E}">
        <p14:creationId xmlns:p14="http://schemas.microsoft.com/office/powerpoint/2010/main" val="15078713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58CA4B-F532-65F1-4D98-A7E7E5F170B0}"/>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06DABD82-C2D8-25BA-6FDE-7A713911D357}"/>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E4AB9D5F-F198-5171-3CF0-D5E13785F849}"/>
              </a:ext>
            </a:extLst>
          </p:cNvPr>
          <p:cNvSpPr>
            <a:spLocks noGrp="1"/>
          </p:cNvSpPr>
          <p:nvPr>
            <p:ph type="body" idx="1"/>
          </p:nvPr>
        </p:nvSpPr>
        <p:spPr/>
        <p:txBody>
          <a:bodyPr/>
          <a:lstStyle/>
          <a:p>
            <a:r>
              <a:rPr lang="he-IL" sz="1200" b="0" i="0" kern="1200" dirty="0">
                <a:solidFill>
                  <a:schemeClr val="tx1"/>
                </a:solidFill>
                <a:effectLst/>
                <a:latin typeface="+mn-lt"/>
                <a:ea typeface="+mn-ea"/>
                <a:cs typeface="+mn-cs"/>
              </a:rPr>
              <a:t>גם כאן ניתן לראות הכנה של סטודנטים, במקרה הזה בעזרת מדריכים, שמסייעים להבנת החומר. פה שוב ניתן משוב אינטראקטיבי שקשור להבנת העבודה הניסיונית עצמה.</a:t>
            </a:r>
            <a:endParaRPr lang="he-IL" dirty="0"/>
          </a:p>
        </p:txBody>
      </p:sp>
      <p:sp>
        <p:nvSpPr>
          <p:cNvPr id="4" name="מציין מיקום של מספר שקופית 3">
            <a:extLst>
              <a:ext uri="{FF2B5EF4-FFF2-40B4-BE49-F238E27FC236}">
                <a16:creationId xmlns:a16="http://schemas.microsoft.com/office/drawing/2014/main" id="{2CCEE46D-AE1B-B648-3E6B-F908CCBAB832}"/>
              </a:ext>
            </a:extLst>
          </p:cNvPr>
          <p:cNvSpPr>
            <a:spLocks noGrp="1"/>
          </p:cNvSpPr>
          <p:nvPr>
            <p:ph type="sldNum" sz="quarter" idx="5"/>
          </p:nvPr>
        </p:nvSpPr>
        <p:spPr/>
        <p:txBody>
          <a:bodyPr/>
          <a:lstStyle/>
          <a:p>
            <a:fld id="{8A7257BF-D425-4877-AAF2-E4A9412AC2C6}" type="slidenum">
              <a:rPr lang="he-IL" smtClean="0"/>
              <a:t>14</a:t>
            </a:fld>
            <a:endParaRPr lang="he-IL"/>
          </a:p>
        </p:txBody>
      </p:sp>
    </p:spTree>
    <p:extLst>
      <p:ext uri="{BB962C8B-B14F-4D97-AF65-F5344CB8AC3E}">
        <p14:creationId xmlns:p14="http://schemas.microsoft.com/office/powerpoint/2010/main" val="22203992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58CA4B-F532-65F1-4D98-A7E7E5F170B0}"/>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06DABD82-C2D8-25BA-6FDE-7A713911D357}"/>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E4AB9D5F-F198-5171-3CF0-D5E13785F849}"/>
              </a:ext>
            </a:extLst>
          </p:cNvPr>
          <p:cNvSpPr>
            <a:spLocks noGrp="1"/>
          </p:cNvSpPr>
          <p:nvPr>
            <p:ph type="body" idx="1"/>
          </p:nvPr>
        </p:nvSpPr>
        <p:spPr/>
        <p:txBody>
          <a:bodyPr/>
          <a:lstStyle/>
          <a:p>
            <a:r>
              <a:rPr lang="he-IL" sz="1200" b="0" i="0" kern="1200" dirty="0">
                <a:solidFill>
                  <a:schemeClr val="tx1"/>
                </a:solidFill>
                <a:effectLst/>
                <a:latin typeface="+mn-lt"/>
                <a:ea typeface="+mn-ea"/>
                <a:cs typeface="+mn-cs"/>
              </a:rPr>
              <a:t>חשוב לציין יתרון גדול מאוד של המערכת – והיא שהמערכת מאפשרת הכנסת דפי בטיחות ושאלות בטיחות רלוונטיות להכנה ולביצוע הניסוי. בדרך כלל סטודנטים נדרשים לחפש את החומר הזה באופן עצמאי, וישנו יתרון ברור בכך </a:t>
            </a:r>
            <a:r>
              <a:rPr lang="he-IL" sz="1200" b="0" i="0" kern="1200" dirty="0" err="1">
                <a:solidFill>
                  <a:schemeClr val="tx1"/>
                </a:solidFill>
                <a:effectLst/>
                <a:latin typeface="+mn-lt"/>
                <a:ea typeface="+mn-ea"/>
                <a:cs typeface="+mn-cs"/>
              </a:rPr>
              <a:t>שהכל</a:t>
            </a:r>
            <a:r>
              <a:rPr lang="he-IL" sz="1200" b="0" i="0" kern="1200" dirty="0">
                <a:solidFill>
                  <a:schemeClr val="tx1"/>
                </a:solidFill>
                <a:effectLst/>
                <a:latin typeface="+mn-lt"/>
                <a:ea typeface="+mn-ea"/>
                <a:cs typeface="+mn-cs"/>
              </a:rPr>
              <a:t> מרוכז במקום אחד.</a:t>
            </a:r>
          </a:p>
        </p:txBody>
      </p:sp>
      <p:sp>
        <p:nvSpPr>
          <p:cNvPr id="4" name="מציין מיקום של מספר שקופית 3">
            <a:extLst>
              <a:ext uri="{FF2B5EF4-FFF2-40B4-BE49-F238E27FC236}">
                <a16:creationId xmlns:a16="http://schemas.microsoft.com/office/drawing/2014/main" id="{2CCEE46D-AE1B-B648-3E6B-F908CCBAB832}"/>
              </a:ext>
            </a:extLst>
          </p:cNvPr>
          <p:cNvSpPr>
            <a:spLocks noGrp="1"/>
          </p:cNvSpPr>
          <p:nvPr>
            <p:ph type="sldNum" sz="quarter" idx="5"/>
          </p:nvPr>
        </p:nvSpPr>
        <p:spPr/>
        <p:txBody>
          <a:bodyPr/>
          <a:lstStyle/>
          <a:p>
            <a:fld id="{8A7257BF-D425-4877-AAF2-E4A9412AC2C6}" type="slidenum">
              <a:rPr lang="he-IL" smtClean="0"/>
              <a:t>15</a:t>
            </a:fld>
            <a:endParaRPr lang="he-IL"/>
          </a:p>
        </p:txBody>
      </p:sp>
    </p:spTree>
    <p:extLst>
      <p:ext uri="{BB962C8B-B14F-4D97-AF65-F5344CB8AC3E}">
        <p14:creationId xmlns:p14="http://schemas.microsoft.com/office/powerpoint/2010/main" val="16559749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58CA4B-F532-65F1-4D98-A7E7E5F170B0}"/>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06DABD82-C2D8-25BA-6FDE-7A713911D357}"/>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E4AB9D5F-F198-5171-3CF0-D5E13785F849}"/>
              </a:ext>
            </a:extLst>
          </p:cNvPr>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משנת לימודים זו (תשפ"ה) צירפנו למערכת גם את מצב </a:t>
            </a:r>
            <a:r>
              <a:rPr lang="en-US" dirty="0"/>
              <a:t>work mode</a:t>
            </a:r>
            <a:r>
              <a:rPr lang="he-IL" dirty="0"/>
              <a:t>, המאפשר שימוש אונליין בתרשים הזרימה שהסטודנטים עצמם הכינו והפרוטוקול העולה מכך, לעבודה ממשית במעבדה. היות והם עובדים מול הפרוטוקול שהם בנו בעצמם, רצף הפעולות הרבה יותר ברור, והעבודה יעילה וחלקה הרבה יותר.</a:t>
            </a:r>
          </a:p>
          <a:p>
            <a:pPr marL="0" marR="0" lvl="0" indent="0" algn="r" defTabSz="914400" rtl="1" eaLnBrk="1" fontAlgn="auto" latinLnBrk="0" hangingPunct="1">
              <a:lnSpc>
                <a:spcPct val="100000"/>
              </a:lnSpc>
              <a:spcBef>
                <a:spcPts val="0"/>
              </a:spcBef>
              <a:spcAft>
                <a:spcPts val="0"/>
              </a:spcAft>
              <a:buClrTx/>
              <a:buSzTx/>
              <a:buFontTx/>
              <a:buNone/>
              <a:tabLst/>
              <a:defRPr/>
            </a:pPr>
            <a:endParaRPr lang="he-IL" dirty="0"/>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מצב</a:t>
            </a:r>
            <a:r>
              <a:rPr lang="en-US" dirty="0"/>
              <a:t>work mode </a:t>
            </a:r>
            <a:r>
              <a:rPr lang="he-IL" dirty="0"/>
              <a:t> אף מאפשר הזנה וריכוז התוצאות אונליין והפקה מיידית של יומן מעבדה אותה הם מצרפים לדו"ח – דבר שחוסך זמן רב לסטודנטים לאחר המעבדה.</a:t>
            </a:r>
          </a:p>
          <a:p>
            <a:pPr marL="0" marR="0" lvl="0" indent="0" algn="r" defTabSz="914400" rtl="1" eaLnBrk="1" fontAlgn="auto" latinLnBrk="0" hangingPunct="1">
              <a:lnSpc>
                <a:spcPct val="100000"/>
              </a:lnSpc>
              <a:spcBef>
                <a:spcPts val="0"/>
              </a:spcBef>
              <a:spcAft>
                <a:spcPts val="0"/>
              </a:spcAft>
              <a:buClrTx/>
              <a:buSzTx/>
              <a:buFontTx/>
              <a:buNone/>
              <a:tabLst/>
              <a:defRPr/>
            </a:pPr>
            <a:endParaRPr lang="he-IL" dirty="0"/>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ליישום מצב זה, נרכשו מחשבים ניידים ייעודיים לשימוש בזמן המעבדה וכן נעשתה עבודה מקיפה לתשתית הרשת התומכת.</a:t>
            </a:r>
          </a:p>
        </p:txBody>
      </p:sp>
      <p:sp>
        <p:nvSpPr>
          <p:cNvPr id="4" name="מציין מיקום של מספר שקופית 3">
            <a:extLst>
              <a:ext uri="{FF2B5EF4-FFF2-40B4-BE49-F238E27FC236}">
                <a16:creationId xmlns:a16="http://schemas.microsoft.com/office/drawing/2014/main" id="{2CCEE46D-AE1B-B648-3E6B-F908CCBAB832}"/>
              </a:ext>
            </a:extLst>
          </p:cNvPr>
          <p:cNvSpPr>
            <a:spLocks noGrp="1"/>
          </p:cNvSpPr>
          <p:nvPr>
            <p:ph type="sldNum" sz="quarter" idx="5"/>
          </p:nvPr>
        </p:nvSpPr>
        <p:spPr/>
        <p:txBody>
          <a:bodyPr/>
          <a:lstStyle/>
          <a:p>
            <a:fld id="{8A7257BF-D425-4877-AAF2-E4A9412AC2C6}" type="slidenum">
              <a:rPr lang="he-IL" smtClean="0"/>
              <a:t>16</a:t>
            </a:fld>
            <a:endParaRPr lang="he-IL"/>
          </a:p>
        </p:txBody>
      </p:sp>
    </p:spTree>
    <p:extLst>
      <p:ext uri="{BB962C8B-B14F-4D97-AF65-F5344CB8AC3E}">
        <p14:creationId xmlns:p14="http://schemas.microsoft.com/office/powerpoint/2010/main" val="18712246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58CA4B-F532-65F1-4D98-A7E7E5F170B0}"/>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06DABD82-C2D8-25BA-6FDE-7A713911D357}"/>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E4AB9D5F-F198-5171-3CF0-D5E13785F849}"/>
              </a:ext>
            </a:extLst>
          </p:cNvPr>
          <p:cNvSpPr>
            <a:spLocks noGrp="1"/>
          </p:cNvSpPr>
          <p:nvPr>
            <p:ph type="body" idx="1"/>
          </p:nvPr>
        </p:nvSpPr>
        <p:spPr/>
        <p:txBody>
          <a:bodyPr/>
          <a:lstStyle/>
          <a:p>
            <a:r>
              <a:rPr lang="he-IL" sz="1200" b="0" i="0" kern="1200" dirty="0">
                <a:solidFill>
                  <a:schemeClr val="tx1"/>
                </a:solidFill>
                <a:effectLst/>
                <a:latin typeface="+mn-lt"/>
                <a:ea typeface="+mn-ea"/>
                <a:cs typeface="+mn-cs"/>
              </a:rPr>
              <a:t>אם נסכם, המערכת נותנת משוב </a:t>
            </a:r>
            <a:r>
              <a:rPr lang="he-IL" sz="1200" b="0" i="0" kern="1200" dirty="0" err="1">
                <a:solidFill>
                  <a:schemeClr val="tx1"/>
                </a:solidFill>
                <a:effectLst/>
                <a:latin typeface="+mn-lt"/>
                <a:ea typeface="+mn-ea"/>
                <a:cs typeface="+mn-cs"/>
              </a:rPr>
              <a:t>מיידי</a:t>
            </a:r>
            <a:r>
              <a:rPr lang="he-IL" sz="1200" b="0" i="0" kern="1200" dirty="0">
                <a:solidFill>
                  <a:schemeClr val="tx1"/>
                </a:solidFill>
                <a:effectLst/>
                <a:latin typeface="+mn-lt"/>
                <a:ea typeface="+mn-ea"/>
                <a:cs typeface="+mn-cs"/>
              </a:rPr>
              <a:t> וספציפי במגוון רחב של סוגי שגיאות או נקודות הדורשות התייחסות של הסטודנטים.</a:t>
            </a:r>
            <a:endParaRPr lang="he-IL" dirty="0"/>
          </a:p>
        </p:txBody>
      </p:sp>
      <p:sp>
        <p:nvSpPr>
          <p:cNvPr id="4" name="מציין מיקום של מספר שקופית 3">
            <a:extLst>
              <a:ext uri="{FF2B5EF4-FFF2-40B4-BE49-F238E27FC236}">
                <a16:creationId xmlns:a16="http://schemas.microsoft.com/office/drawing/2014/main" id="{2CCEE46D-AE1B-B648-3E6B-F908CCBAB832}"/>
              </a:ext>
            </a:extLst>
          </p:cNvPr>
          <p:cNvSpPr>
            <a:spLocks noGrp="1"/>
          </p:cNvSpPr>
          <p:nvPr>
            <p:ph type="sldNum" sz="quarter" idx="5"/>
          </p:nvPr>
        </p:nvSpPr>
        <p:spPr/>
        <p:txBody>
          <a:bodyPr/>
          <a:lstStyle/>
          <a:p>
            <a:fld id="{8A7257BF-D425-4877-AAF2-E4A9412AC2C6}" type="slidenum">
              <a:rPr lang="he-IL" smtClean="0"/>
              <a:t>17</a:t>
            </a:fld>
            <a:endParaRPr lang="he-IL"/>
          </a:p>
        </p:txBody>
      </p:sp>
    </p:spTree>
    <p:extLst>
      <p:ext uri="{BB962C8B-B14F-4D97-AF65-F5344CB8AC3E}">
        <p14:creationId xmlns:p14="http://schemas.microsoft.com/office/powerpoint/2010/main" val="19219390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sz="1200" b="0" i="0" kern="1200" dirty="0">
                <a:solidFill>
                  <a:schemeClr val="tx1"/>
                </a:solidFill>
                <a:effectLst/>
                <a:latin typeface="+mn-lt"/>
                <a:ea typeface="+mn-ea"/>
                <a:cs typeface="+mn-cs"/>
              </a:rPr>
              <a:t>התחלנו עם הפיילוט בסמסטר א של שנת 2024, עבור סטודנטים משנה ב של הנדסת חומרים והנדסה </a:t>
            </a:r>
            <a:r>
              <a:rPr lang="he-IL" sz="1200" b="0" i="0" kern="1200" dirty="0" err="1">
                <a:solidFill>
                  <a:schemeClr val="tx1"/>
                </a:solidFill>
                <a:effectLst/>
                <a:latin typeface="+mn-lt"/>
                <a:ea typeface="+mn-ea"/>
                <a:cs typeface="+mn-cs"/>
              </a:rPr>
              <a:t>פארמצבטית</a:t>
            </a:r>
            <a:r>
              <a:rPr lang="he-IL" sz="1200" b="0" i="0" kern="1200" dirty="0">
                <a:solidFill>
                  <a:schemeClr val="tx1"/>
                </a:solidFill>
                <a:effectLst/>
                <a:latin typeface="+mn-lt"/>
                <a:ea typeface="+mn-ea"/>
                <a:cs typeface="+mn-cs"/>
              </a:rPr>
              <a:t> שבצעו ניסוי שלם ועוד חצי מניסוי אחר בעזרת הלומדה. לסטודנטים אלו יש רקע יחסית טוב בכימיה, היות ומדובר ברקע הכרחי וחשוב בלימודיהם ולא רק ידע כללי.</a:t>
            </a:r>
          </a:p>
          <a:p>
            <a:endParaRPr lang="he-IL" sz="1200" b="0" i="0" kern="1200" dirty="0">
              <a:solidFill>
                <a:schemeClr val="tx1"/>
              </a:solidFill>
              <a:effectLst/>
              <a:latin typeface="+mn-lt"/>
              <a:ea typeface="+mn-ea"/>
              <a:cs typeface="+mn-cs"/>
            </a:endParaRPr>
          </a:p>
          <a:p>
            <a:r>
              <a:rPr lang="he-IL" sz="1200" b="0" i="0" kern="1200" dirty="0">
                <a:solidFill>
                  <a:schemeClr val="tx1"/>
                </a:solidFill>
                <a:effectLst/>
                <a:latin typeface="+mn-lt"/>
                <a:ea typeface="+mn-ea"/>
                <a:cs typeface="+mn-cs"/>
              </a:rPr>
              <a:t>בנוסף, בסמסטר ב השתמשנו בלומדה עבור סטודנטים בשנה א מאותן המחלקות, שעבורם מדובר בקורס המעבדה הראשון שלהם בתואר. למדנו הרבה מסמסטר א, וניסינו לתקן את עצמנו ואת הממשק בהתאם להערות הסטודנטים שקבלנו.</a:t>
            </a:r>
            <a:endParaRPr lang="he-IL" dirty="0"/>
          </a:p>
        </p:txBody>
      </p:sp>
      <p:sp>
        <p:nvSpPr>
          <p:cNvPr id="4" name="מציין מיקום של מספר שקופית 3"/>
          <p:cNvSpPr>
            <a:spLocks noGrp="1"/>
          </p:cNvSpPr>
          <p:nvPr>
            <p:ph type="sldNum" sz="quarter" idx="5"/>
          </p:nvPr>
        </p:nvSpPr>
        <p:spPr/>
        <p:txBody>
          <a:bodyPr/>
          <a:lstStyle/>
          <a:p>
            <a:fld id="{8A7257BF-D425-4877-AAF2-E4A9412AC2C6}" type="slidenum">
              <a:rPr lang="he-IL" smtClean="0"/>
              <a:t>18</a:t>
            </a:fld>
            <a:endParaRPr lang="he-IL"/>
          </a:p>
        </p:txBody>
      </p:sp>
    </p:spTree>
    <p:extLst>
      <p:ext uri="{BB962C8B-B14F-4D97-AF65-F5344CB8AC3E}">
        <p14:creationId xmlns:p14="http://schemas.microsoft.com/office/powerpoint/2010/main" val="38325661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sz="1200" b="0" i="0" kern="1200" dirty="0">
                <a:solidFill>
                  <a:schemeClr val="tx1"/>
                </a:solidFill>
                <a:effectLst/>
                <a:latin typeface="+mn-lt"/>
                <a:ea typeface="+mn-ea"/>
                <a:cs typeface="+mn-cs"/>
              </a:rPr>
              <a:t>בסמסטר הבא, סמסטר א של 2025, השימוש במערכת התרחבה אף מעבר לכך. ראשית, הניסוי שהיה רק "חצי ניסוי" הפך כעת להיות ניסוי שלם בעזרת הלומדה, ללא מקורות חיצוניים, וכן צורף ניסוי נוסף לקורס זה - סטודנטים משנה ב של הנדסת חומרים והנדסה </a:t>
            </a:r>
            <a:r>
              <a:rPr lang="he-IL" sz="1200" b="0" i="0" kern="1200" dirty="0" err="1">
                <a:solidFill>
                  <a:schemeClr val="tx1"/>
                </a:solidFill>
                <a:effectLst/>
                <a:latin typeface="+mn-lt"/>
                <a:ea typeface="+mn-ea"/>
                <a:cs typeface="+mn-cs"/>
              </a:rPr>
              <a:t>פארמצבטית</a:t>
            </a:r>
            <a:r>
              <a:rPr lang="he-IL" sz="1200" b="0" i="0" kern="1200" dirty="0">
                <a:solidFill>
                  <a:schemeClr val="tx1"/>
                </a:solidFill>
                <a:effectLst/>
                <a:latin typeface="+mn-lt"/>
                <a:ea typeface="+mn-ea"/>
                <a:cs typeface="+mn-cs"/>
              </a:rPr>
              <a:t>. באופן כזה, הורחב השימוש בלומדה משיטה בודדת - שיטת הטיטרציה </a:t>
            </a:r>
            <a:r>
              <a:rPr lang="he-IL" sz="1200" b="0" i="0" kern="1200" dirty="0" err="1">
                <a:solidFill>
                  <a:schemeClr val="tx1"/>
                </a:solidFill>
                <a:effectLst/>
                <a:latin typeface="+mn-lt"/>
                <a:ea typeface="+mn-ea"/>
                <a:cs typeface="+mn-cs"/>
              </a:rPr>
              <a:t>הווליומטרית</a:t>
            </a:r>
            <a:r>
              <a:rPr lang="he-IL" sz="1200" b="0" i="0" kern="1200" dirty="0">
                <a:solidFill>
                  <a:schemeClr val="tx1"/>
                </a:solidFill>
                <a:effectLst/>
                <a:latin typeface="+mn-lt"/>
                <a:ea typeface="+mn-ea"/>
                <a:cs typeface="+mn-cs"/>
              </a:rPr>
              <a:t> - לשתי שיטות – שיטת הטיטרציה </a:t>
            </a:r>
            <a:r>
              <a:rPr lang="he-IL" sz="1200" b="0" i="0" kern="1200" dirty="0" err="1">
                <a:solidFill>
                  <a:schemeClr val="tx1"/>
                </a:solidFill>
                <a:effectLst/>
                <a:latin typeface="+mn-lt"/>
                <a:ea typeface="+mn-ea"/>
                <a:cs typeface="+mn-cs"/>
              </a:rPr>
              <a:t>הווליומטרית</a:t>
            </a:r>
            <a:r>
              <a:rPr lang="he-IL" sz="1200" b="0" i="0" kern="1200" dirty="0">
                <a:solidFill>
                  <a:schemeClr val="tx1"/>
                </a:solidFill>
                <a:effectLst/>
                <a:latin typeface="+mn-lt"/>
                <a:ea typeface="+mn-ea"/>
                <a:cs typeface="+mn-cs"/>
              </a:rPr>
              <a:t> והשיטה </a:t>
            </a:r>
            <a:r>
              <a:rPr lang="he-IL" sz="1200" b="1" i="0" kern="1200" dirty="0" err="1">
                <a:solidFill>
                  <a:schemeClr val="tx1"/>
                </a:solidFill>
                <a:effectLst/>
                <a:latin typeface="+mn-lt"/>
                <a:ea typeface="+mn-ea"/>
                <a:cs typeface="+mn-cs"/>
              </a:rPr>
              <a:t>הספקטרוסקופית</a:t>
            </a:r>
            <a:r>
              <a:rPr lang="he-IL" sz="1200" b="0" i="0" kern="1200" dirty="0">
                <a:solidFill>
                  <a:schemeClr val="tx1"/>
                </a:solidFill>
                <a:effectLst/>
                <a:latin typeface="+mn-lt"/>
                <a:ea typeface="+mn-ea"/>
                <a:cs typeface="+mn-cs"/>
              </a:rPr>
              <a:t>.</a:t>
            </a:r>
          </a:p>
          <a:p>
            <a:endParaRPr lang="he-IL" sz="1200" b="0" i="0" kern="1200" dirty="0">
              <a:solidFill>
                <a:schemeClr val="tx1"/>
              </a:solidFill>
              <a:effectLst/>
              <a:latin typeface="+mn-lt"/>
              <a:ea typeface="+mn-ea"/>
              <a:cs typeface="+mn-cs"/>
            </a:endParaRPr>
          </a:p>
          <a:p>
            <a:r>
              <a:rPr lang="he-IL" sz="1200" b="0" i="0" kern="1200" dirty="0">
                <a:solidFill>
                  <a:schemeClr val="tx1"/>
                </a:solidFill>
                <a:effectLst/>
                <a:latin typeface="+mn-lt"/>
                <a:ea typeface="+mn-ea"/>
                <a:cs typeface="+mn-cs"/>
              </a:rPr>
              <a:t>מעבר לכך, הורחב השימוש אף למחלקה נוספת – הנדסת מכונות, אשר להם רקע מצומצם וכללי הרבה יותר בכימיה, מה גם שמבצעים את המעבדה תוך כדי הקורס הפרונטלי.</a:t>
            </a:r>
          </a:p>
          <a:p>
            <a:endParaRPr lang="he-IL" sz="1200" b="0" i="0" kern="1200" dirty="0">
              <a:solidFill>
                <a:schemeClr val="tx1"/>
              </a:solidFill>
              <a:effectLst/>
              <a:latin typeface="+mn-lt"/>
              <a:ea typeface="+mn-ea"/>
              <a:cs typeface="+mn-cs"/>
            </a:endParaRPr>
          </a:p>
          <a:p>
            <a:r>
              <a:rPr lang="he-IL" sz="1200" b="0" i="0" kern="1200" dirty="0">
                <a:solidFill>
                  <a:schemeClr val="tx1"/>
                </a:solidFill>
                <a:effectLst/>
                <a:latin typeface="+mn-lt"/>
                <a:ea typeface="+mn-ea"/>
                <a:cs typeface="+mn-cs"/>
              </a:rPr>
              <a:t>בסמסטר ב הורחב השימוש בלומדה גם להנדסה אזרחית, אשר להם רקע דומה למדי </a:t>
            </a:r>
            <a:r>
              <a:rPr lang="he-IL" sz="1200" b="0" i="0" kern="1200" dirty="0" err="1">
                <a:solidFill>
                  <a:schemeClr val="tx1"/>
                </a:solidFill>
                <a:effectLst/>
                <a:latin typeface="+mn-lt"/>
                <a:ea typeface="+mn-ea"/>
                <a:cs typeface="+mn-cs"/>
              </a:rPr>
              <a:t>לסטודנטי</a:t>
            </a:r>
            <a:r>
              <a:rPr lang="he-IL" sz="1200" b="0" i="0" kern="1200" dirty="0">
                <a:solidFill>
                  <a:schemeClr val="tx1"/>
                </a:solidFill>
                <a:effectLst/>
                <a:latin typeface="+mn-lt"/>
                <a:ea typeface="+mn-ea"/>
                <a:cs typeface="+mn-cs"/>
              </a:rPr>
              <a:t> הנדסת מכונות – רקע כללי ומצומצם בלבד.</a:t>
            </a:r>
            <a:endParaRPr lang="en-IL" dirty="0"/>
          </a:p>
        </p:txBody>
      </p:sp>
      <p:sp>
        <p:nvSpPr>
          <p:cNvPr id="4" name="Slide Number Placeholder 3"/>
          <p:cNvSpPr>
            <a:spLocks noGrp="1"/>
          </p:cNvSpPr>
          <p:nvPr>
            <p:ph type="sldNum" sz="quarter" idx="5"/>
          </p:nvPr>
        </p:nvSpPr>
        <p:spPr/>
        <p:txBody>
          <a:bodyPr/>
          <a:lstStyle/>
          <a:p>
            <a:fld id="{8A7257BF-D425-4877-AAF2-E4A9412AC2C6}" type="slidenum">
              <a:rPr lang="he-IL" smtClean="0"/>
              <a:t>19</a:t>
            </a:fld>
            <a:endParaRPr lang="he-IL"/>
          </a:p>
        </p:txBody>
      </p:sp>
    </p:spTree>
    <p:extLst>
      <p:ext uri="{BB962C8B-B14F-4D97-AF65-F5344CB8AC3E}">
        <p14:creationId xmlns:p14="http://schemas.microsoft.com/office/powerpoint/2010/main" val="37309002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58CA4B-F532-65F1-4D98-A7E7E5F170B0}"/>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06DABD82-C2D8-25BA-6FDE-7A713911D357}"/>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E4AB9D5F-F198-5171-3CF0-D5E13785F849}"/>
              </a:ext>
            </a:extLst>
          </p:cNvPr>
          <p:cNvSpPr>
            <a:spLocks noGrp="1"/>
          </p:cNvSpPr>
          <p:nvPr>
            <p:ph type="body" idx="1"/>
          </p:nvPr>
        </p:nvSpPr>
        <p:spPr/>
        <p:txBody>
          <a:bodyPr/>
          <a:lstStyle/>
          <a:p>
            <a:r>
              <a:rPr lang="he-IL" dirty="0" err="1"/>
              <a:t>המשובים</a:t>
            </a:r>
            <a:r>
              <a:rPr lang="he-IL" dirty="0"/>
              <a:t> מן הסמסטר הראשון (סמסטר א 2024) היו פחות מוצלחים והזכירו לנו כי יש עוד עבודה רבה לעשות על הפלטפורמה.</a:t>
            </a:r>
          </a:p>
        </p:txBody>
      </p:sp>
      <p:sp>
        <p:nvSpPr>
          <p:cNvPr id="4" name="מציין מיקום של מספר שקופית 3">
            <a:extLst>
              <a:ext uri="{FF2B5EF4-FFF2-40B4-BE49-F238E27FC236}">
                <a16:creationId xmlns:a16="http://schemas.microsoft.com/office/drawing/2014/main" id="{2CCEE46D-AE1B-B648-3E6B-F908CCBAB832}"/>
              </a:ext>
            </a:extLst>
          </p:cNvPr>
          <p:cNvSpPr>
            <a:spLocks noGrp="1"/>
          </p:cNvSpPr>
          <p:nvPr>
            <p:ph type="sldNum" sz="quarter" idx="5"/>
          </p:nvPr>
        </p:nvSpPr>
        <p:spPr/>
        <p:txBody>
          <a:bodyPr/>
          <a:lstStyle/>
          <a:p>
            <a:fld id="{8A7257BF-D425-4877-AAF2-E4A9412AC2C6}" type="slidenum">
              <a:rPr lang="he-IL" smtClean="0"/>
              <a:t>20</a:t>
            </a:fld>
            <a:endParaRPr lang="he-IL"/>
          </a:p>
        </p:txBody>
      </p:sp>
    </p:spTree>
    <p:extLst>
      <p:ext uri="{BB962C8B-B14F-4D97-AF65-F5344CB8AC3E}">
        <p14:creationId xmlns:p14="http://schemas.microsoft.com/office/powerpoint/2010/main" val="5086720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CBA91E-C93E-DF0C-2C9E-A5E6F98B3B5B}"/>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DF049BCE-2638-5DC3-A59C-8E0C05E3D49E}"/>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45F4CE99-D81E-BFFC-4D03-47DE53B6207D}"/>
              </a:ext>
            </a:extLst>
          </p:cNvPr>
          <p:cNvSpPr>
            <a:spLocks noGrp="1"/>
          </p:cNvSpPr>
          <p:nvPr>
            <p:ph type="body" idx="1"/>
          </p:nvPr>
        </p:nvSpPr>
        <p:spPr/>
        <p:txBody>
          <a:bodyPr/>
          <a:lstStyle/>
          <a:p>
            <a:r>
              <a:rPr lang="he-IL" dirty="0"/>
              <a:t>סך </a:t>
            </a:r>
            <a:r>
              <a:rPr lang="he-IL" dirty="0" err="1"/>
              <a:t>הכל</a:t>
            </a:r>
            <a:r>
              <a:rPr lang="he-IL" dirty="0"/>
              <a:t> בסמסטר זה שביעות הרצון </a:t>
            </a:r>
            <a:r>
              <a:rPr lang="he-IL" dirty="0" err="1"/>
              <a:t>היתה</a:t>
            </a:r>
            <a:r>
              <a:rPr lang="he-IL" dirty="0"/>
              <a:t> נמוכה.</a:t>
            </a:r>
          </a:p>
          <a:p>
            <a:endParaRPr lang="he-IL" dirty="0"/>
          </a:p>
          <a:p>
            <a:r>
              <a:rPr lang="he-IL" dirty="0"/>
              <a:t>למרות שכצפוי, חלק גדול מן ההערות היו קטנוניות גרידא, לא ענייניות או הערות הקשורות לחבלי לידה צפויים, היו גם הערות ענייניות. על-מנת להשתפר, נלקחו בחשבון הערות אלו.</a:t>
            </a:r>
          </a:p>
          <a:p>
            <a:endParaRPr lang="he-IL" dirty="0"/>
          </a:p>
          <a:p>
            <a:r>
              <a:rPr lang="he-IL" dirty="0"/>
              <a:t>שתי ההערות המרכזיות שחזרו באופן שיטתי היו:</a:t>
            </a:r>
          </a:p>
          <a:p>
            <a:pPr marL="228600" indent="-228600">
              <a:buAutoNum type="arabicParenR"/>
            </a:pPr>
            <a:r>
              <a:rPr lang="he-IL" dirty="0"/>
              <a:t>ההכנה </a:t>
            </a:r>
            <a:r>
              <a:rPr lang="he-IL" dirty="0" err="1"/>
              <a:t>היתה</a:t>
            </a:r>
            <a:r>
              <a:rPr lang="he-IL" dirty="0"/>
              <a:t> צריכה להיות רחבה וטובה יותר: הן לסטודנטים והן למדריכים.</a:t>
            </a:r>
          </a:p>
          <a:p>
            <a:pPr marL="228600" indent="-228600">
              <a:buAutoNum type="arabicParenR"/>
            </a:pPr>
            <a:r>
              <a:rPr lang="he-IL" dirty="0"/>
              <a:t>לא ניתן לתת ניסוי שחציו דרך </a:t>
            </a:r>
            <a:r>
              <a:rPr lang="en-US" dirty="0" err="1"/>
              <a:t>LabBuddy</a:t>
            </a:r>
            <a:r>
              <a:rPr lang="he-IL" dirty="0"/>
              <a:t> וחציו שלא, אלא ההכנה לניסויים צריכה להתבצע דרך המערכת בלבד.</a:t>
            </a:r>
          </a:p>
          <a:p>
            <a:pPr marL="0" indent="0">
              <a:buNone/>
            </a:pPr>
            <a:endParaRPr lang="he-IL" dirty="0"/>
          </a:p>
          <a:p>
            <a:pPr marL="0" indent="0">
              <a:buNone/>
            </a:pPr>
            <a:r>
              <a:rPr lang="he-IL" dirty="0"/>
              <a:t>(כמו-כן, נדרשנו ללחוץ לקבל פידבק יותר עקבי מן הסטודנטים)</a:t>
            </a:r>
          </a:p>
        </p:txBody>
      </p:sp>
      <p:sp>
        <p:nvSpPr>
          <p:cNvPr id="4" name="מציין מיקום של מספר שקופית 3">
            <a:extLst>
              <a:ext uri="{FF2B5EF4-FFF2-40B4-BE49-F238E27FC236}">
                <a16:creationId xmlns:a16="http://schemas.microsoft.com/office/drawing/2014/main" id="{11947319-8ECA-9018-8A33-5CCD22228FA7}"/>
              </a:ext>
            </a:extLst>
          </p:cNvPr>
          <p:cNvSpPr>
            <a:spLocks noGrp="1"/>
          </p:cNvSpPr>
          <p:nvPr>
            <p:ph type="sldNum" sz="quarter" idx="5"/>
          </p:nvPr>
        </p:nvSpPr>
        <p:spPr/>
        <p:txBody>
          <a:bodyPr/>
          <a:lstStyle/>
          <a:p>
            <a:fld id="{8A7257BF-D425-4877-AAF2-E4A9412AC2C6}" type="slidenum">
              <a:rPr lang="he-IL" smtClean="0"/>
              <a:t>21</a:t>
            </a:fld>
            <a:endParaRPr lang="he-IL"/>
          </a:p>
        </p:txBody>
      </p:sp>
    </p:spTree>
    <p:extLst>
      <p:ext uri="{BB962C8B-B14F-4D97-AF65-F5344CB8AC3E}">
        <p14:creationId xmlns:p14="http://schemas.microsoft.com/office/powerpoint/2010/main" val="25153038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rtl="1"/>
            <a:r>
              <a:rPr lang="he-IL" sz="1200" u="sng" kern="1200" dirty="0">
                <a:solidFill>
                  <a:schemeClr val="tx1"/>
                </a:solidFill>
                <a:effectLst/>
                <a:latin typeface="+mn-lt"/>
                <a:ea typeface="+mn-ea"/>
                <a:cs typeface="+mn-cs"/>
              </a:rPr>
              <a:t>המכללה שלנו היא מכללה להנדסה בלבד, ובהתאם יש בה מעבדות רבות בתחומי דעת שונים. מעבדות הכימיה משרתות סטודנטים רבים במכללה.</a:t>
            </a:r>
            <a:endParaRPr lang="en-IL" sz="1200" kern="1200" dirty="0">
              <a:solidFill>
                <a:schemeClr val="tx1"/>
              </a:solidFill>
              <a:effectLst/>
              <a:latin typeface="+mn-lt"/>
              <a:ea typeface="+mn-ea"/>
              <a:cs typeface="+mn-cs"/>
            </a:endParaRPr>
          </a:p>
          <a:p>
            <a:pPr lvl="0" rtl="1"/>
            <a:r>
              <a:rPr lang="he-IL" sz="1200" u="sng" kern="1200" dirty="0">
                <a:solidFill>
                  <a:schemeClr val="tx1"/>
                </a:solidFill>
                <a:effectLst/>
                <a:latin typeface="+mn-lt"/>
                <a:ea typeface="+mn-ea"/>
                <a:cs typeface="+mn-cs"/>
              </a:rPr>
              <a:t>לחלקם, מעבדות הכימיה הינן מרכיב חשוב והכרחי מהתואר.</a:t>
            </a:r>
            <a:endParaRPr lang="en-IL" sz="1200" kern="1200" dirty="0">
              <a:solidFill>
                <a:schemeClr val="tx1"/>
              </a:solidFill>
              <a:effectLst/>
              <a:latin typeface="+mn-lt"/>
              <a:ea typeface="+mn-ea"/>
              <a:cs typeface="+mn-cs"/>
            </a:endParaRPr>
          </a:p>
          <a:p>
            <a:pPr lvl="0" rtl="1"/>
            <a:r>
              <a:rPr lang="he-IL" sz="1200" u="sng" kern="1200" dirty="0">
                <a:solidFill>
                  <a:schemeClr val="tx1"/>
                </a:solidFill>
                <a:effectLst/>
                <a:latin typeface="+mn-lt"/>
                <a:ea typeface="+mn-ea"/>
                <a:cs typeface="+mn-cs"/>
              </a:rPr>
              <a:t>לחלקם, מעבדת הכימיה הינו מרכיב משמעותי מהקורס הבסיסי והיחיד שלהם בכימיה.</a:t>
            </a:r>
            <a:endParaRPr lang="en-IL" sz="1200" kern="1200" dirty="0">
              <a:solidFill>
                <a:schemeClr val="tx1"/>
              </a:solidFill>
              <a:effectLst/>
              <a:latin typeface="+mn-lt"/>
              <a:ea typeface="+mn-ea"/>
              <a:cs typeface="+mn-cs"/>
            </a:endParaRPr>
          </a:p>
          <a:p>
            <a:pPr rtl="1"/>
            <a:endParaRPr lang="he-IL" sz="1200" kern="1200" dirty="0">
              <a:solidFill>
                <a:schemeClr val="tx1"/>
              </a:solidFill>
              <a:effectLst/>
              <a:latin typeface="+mn-lt"/>
              <a:ea typeface="+mn-ea"/>
              <a:cs typeface="+mn-cs"/>
            </a:endParaRPr>
          </a:p>
          <a:p>
            <a:pPr rtl="1"/>
            <a:r>
              <a:rPr lang="he-IL" sz="1200" kern="1200" dirty="0">
                <a:solidFill>
                  <a:schemeClr val="tx1"/>
                </a:solidFill>
                <a:effectLst/>
                <a:latin typeface="+mn-lt"/>
                <a:ea typeface="+mn-ea"/>
                <a:cs typeface="+mn-cs"/>
              </a:rPr>
              <a:t>לכל הסטודנטים ישנו קושי גדול במעבר מעולם התאוריה לעולם היישומי במעבדה.</a:t>
            </a:r>
            <a:endParaRPr lang="en-IL" sz="1200" kern="1200" dirty="0">
              <a:solidFill>
                <a:schemeClr val="tx1"/>
              </a:solidFill>
              <a:effectLst/>
              <a:latin typeface="+mn-lt"/>
              <a:ea typeface="+mn-ea"/>
              <a:cs typeface="+mn-cs"/>
            </a:endParaRPr>
          </a:p>
          <a:p>
            <a:pPr lvl="0" rtl="1"/>
            <a:r>
              <a:rPr lang="he-IL" sz="1200" kern="1200" dirty="0">
                <a:solidFill>
                  <a:schemeClr val="tx1"/>
                </a:solidFill>
                <a:effectLst/>
                <a:latin typeface="+mn-lt"/>
                <a:ea typeface="+mn-ea"/>
                <a:cs typeface="+mn-cs"/>
              </a:rPr>
              <a:t>מוכנות ברמה התאורטית</a:t>
            </a:r>
            <a:endParaRPr lang="en-IL" sz="1200" kern="1200" dirty="0">
              <a:solidFill>
                <a:schemeClr val="tx1"/>
              </a:solidFill>
              <a:effectLst/>
              <a:latin typeface="+mn-lt"/>
              <a:ea typeface="+mn-ea"/>
              <a:cs typeface="+mn-cs"/>
            </a:endParaRPr>
          </a:p>
          <a:p>
            <a:pPr lvl="0" rtl="1"/>
            <a:r>
              <a:rPr lang="he-IL" sz="1200" kern="1200" dirty="0">
                <a:solidFill>
                  <a:schemeClr val="tx1"/>
                </a:solidFill>
                <a:effectLst/>
                <a:latin typeface="+mn-lt"/>
                <a:ea typeface="+mn-ea"/>
                <a:cs typeface="+mn-cs"/>
              </a:rPr>
              <a:t>מוכנות ברמה המעשית</a:t>
            </a:r>
            <a:endParaRPr lang="en-IL" sz="1200" kern="1200" dirty="0">
              <a:solidFill>
                <a:schemeClr val="tx1"/>
              </a:solidFill>
              <a:effectLst/>
              <a:latin typeface="+mn-lt"/>
              <a:ea typeface="+mn-ea"/>
              <a:cs typeface="+mn-cs"/>
            </a:endParaRPr>
          </a:p>
          <a:p>
            <a:pPr lvl="0" rtl="1"/>
            <a:r>
              <a:rPr lang="he-IL" sz="1200" kern="1200" dirty="0">
                <a:solidFill>
                  <a:schemeClr val="tx1"/>
                </a:solidFill>
                <a:effectLst/>
                <a:latin typeface="+mn-lt"/>
                <a:ea typeface="+mn-ea"/>
                <a:cs typeface="+mn-cs"/>
              </a:rPr>
              <a:t>מוכנות ברמה הבטיחותית</a:t>
            </a:r>
            <a:endParaRPr lang="en-IL" sz="1200" kern="1200" dirty="0">
              <a:solidFill>
                <a:schemeClr val="tx1"/>
              </a:solidFill>
              <a:effectLst/>
              <a:latin typeface="+mn-lt"/>
              <a:ea typeface="+mn-ea"/>
              <a:cs typeface="+mn-cs"/>
            </a:endParaRPr>
          </a:p>
          <a:p>
            <a:pPr rtl="1"/>
            <a:endParaRPr lang="he-IL" sz="1200" kern="1200" dirty="0">
              <a:solidFill>
                <a:schemeClr val="tx1"/>
              </a:solidFill>
              <a:effectLst/>
              <a:latin typeface="+mn-lt"/>
              <a:ea typeface="+mn-ea"/>
              <a:cs typeface="+mn-cs"/>
            </a:endParaRPr>
          </a:p>
          <a:p>
            <a:pPr rtl="1"/>
            <a:r>
              <a:rPr lang="he-IL" sz="1200" kern="1200" dirty="0">
                <a:solidFill>
                  <a:schemeClr val="tx1"/>
                </a:solidFill>
                <a:effectLst/>
                <a:latin typeface="+mn-lt"/>
                <a:ea typeface="+mn-ea"/>
                <a:cs typeface="+mn-cs"/>
              </a:rPr>
              <a:t>מעבדות הן חלק אינטגרלי מכל תוכנית לימודים להנדסה או מדעים ומהוות מרכיב חשוב וחיוני. סטודנטים משקיעים שעות רבות של עבודה על המעבדות בצורה לא פרופורציונלית </a:t>
            </a:r>
            <a:r>
              <a:rPr lang="he-IL" sz="1200" kern="1200" dirty="0" err="1">
                <a:solidFill>
                  <a:schemeClr val="tx1"/>
                </a:solidFill>
                <a:effectLst/>
                <a:latin typeface="+mn-lt"/>
                <a:ea typeface="+mn-ea"/>
                <a:cs typeface="+mn-cs"/>
              </a:rPr>
              <a:t>לנ"ז</a:t>
            </a:r>
            <a:r>
              <a:rPr lang="he-IL" sz="1200" kern="1200" dirty="0">
                <a:solidFill>
                  <a:schemeClr val="tx1"/>
                </a:solidFill>
                <a:effectLst/>
                <a:latin typeface="+mn-lt"/>
                <a:ea typeface="+mn-ea"/>
                <a:cs typeface="+mn-cs"/>
              </a:rPr>
              <a:t> שמאפשר מל"ג. אין ספק שהחומר הנלמד במעבדות הוא יקר ערך ויישומי אבל במקביל רמת התסכול והמעורבות הרגשית של הסטודנטים גבוהה יותר מאשר קורס רגיל.</a:t>
            </a:r>
            <a:endParaRPr lang="en-IL" sz="1200" kern="1200" dirty="0">
              <a:solidFill>
                <a:schemeClr val="tx1"/>
              </a:solidFill>
              <a:effectLst/>
              <a:latin typeface="+mn-lt"/>
              <a:ea typeface="+mn-ea"/>
              <a:cs typeface="+mn-cs"/>
            </a:endParaRPr>
          </a:p>
          <a:p>
            <a:pPr rtl="1"/>
            <a:endParaRPr lang="he-IL" sz="1200" kern="1200" dirty="0">
              <a:solidFill>
                <a:schemeClr val="tx1"/>
              </a:solidFill>
              <a:effectLst/>
              <a:latin typeface="+mn-lt"/>
              <a:ea typeface="+mn-ea"/>
              <a:cs typeface="+mn-cs"/>
            </a:endParaRPr>
          </a:p>
          <a:p>
            <a:pPr rtl="1"/>
            <a:r>
              <a:rPr lang="he-IL" sz="1200" kern="1200" dirty="0">
                <a:solidFill>
                  <a:schemeClr val="tx1"/>
                </a:solidFill>
                <a:effectLst/>
                <a:latin typeface="+mn-lt"/>
                <a:ea typeface="+mn-ea"/>
                <a:cs typeface="+mn-cs"/>
              </a:rPr>
              <a:t>מכאן, שאנו בעזריאלי מתייחסים לקורסי המעבדות בכימיה הן כמשאב והן כאתגר.</a:t>
            </a:r>
            <a:endParaRPr lang="en-IL" sz="1200" kern="1200" dirty="0">
              <a:solidFill>
                <a:schemeClr val="tx1"/>
              </a:solidFill>
              <a:effectLst/>
              <a:latin typeface="+mn-lt"/>
              <a:ea typeface="+mn-ea"/>
              <a:cs typeface="+mn-cs"/>
            </a:endParaRPr>
          </a:p>
        </p:txBody>
      </p:sp>
      <p:sp>
        <p:nvSpPr>
          <p:cNvPr id="4" name="מציין מיקום של מספר שקופית 3"/>
          <p:cNvSpPr>
            <a:spLocks noGrp="1"/>
          </p:cNvSpPr>
          <p:nvPr>
            <p:ph type="sldNum" sz="quarter" idx="5"/>
          </p:nvPr>
        </p:nvSpPr>
        <p:spPr/>
        <p:txBody>
          <a:bodyPr/>
          <a:lstStyle/>
          <a:p>
            <a:fld id="{8A7257BF-D425-4877-AAF2-E4A9412AC2C6}" type="slidenum">
              <a:rPr lang="he-IL" smtClean="0"/>
              <a:t>4</a:t>
            </a:fld>
            <a:endParaRPr lang="he-IL"/>
          </a:p>
        </p:txBody>
      </p:sp>
    </p:spTree>
    <p:extLst>
      <p:ext uri="{BB962C8B-B14F-4D97-AF65-F5344CB8AC3E}">
        <p14:creationId xmlns:p14="http://schemas.microsoft.com/office/powerpoint/2010/main" val="7586536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9D2659-1FD0-6011-DFB0-93043C442EFC}"/>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D7678E1E-9A85-7189-F358-6069F978A2D8}"/>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68E94914-EB38-3F13-722B-F00756750F1F}"/>
              </a:ext>
            </a:extLst>
          </p:cNvPr>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בעקבות כך, </a:t>
            </a:r>
            <a:r>
              <a:rPr lang="he-IL" dirty="0" err="1"/>
              <a:t>המשובים</a:t>
            </a:r>
            <a:r>
              <a:rPr lang="he-IL" dirty="0"/>
              <a:t> מן הסמסטר השני (סמסטר ב 2024) היו </a:t>
            </a:r>
            <a:r>
              <a:rPr lang="he-IL" u="sng" dirty="0"/>
              <a:t>משמעותית</a:t>
            </a:r>
            <a:r>
              <a:rPr lang="he-IL" dirty="0"/>
              <a:t> טובים יותר.</a:t>
            </a:r>
          </a:p>
          <a:p>
            <a:endParaRPr lang="he-IL" dirty="0"/>
          </a:p>
        </p:txBody>
      </p:sp>
      <p:sp>
        <p:nvSpPr>
          <p:cNvPr id="4" name="מציין מיקום של מספר שקופית 3">
            <a:extLst>
              <a:ext uri="{FF2B5EF4-FFF2-40B4-BE49-F238E27FC236}">
                <a16:creationId xmlns:a16="http://schemas.microsoft.com/office/drawing/2014/main" id="{50189700-94FC-EBB1-E76A-5909BEF290C5}"/>
              </a:ext>
            </a:extLst>
          </p:cNvPr>
          <p:cNvSpPr>
            <a:spLocks noGrp="1"/>
          </p:cNvSpPr>
          <p:nvPr>
            <p:ph type="sldNum" sz="quarter" idx="5"/>
          </p:nvPr>
        </p:nvSpPr>
        <p:spPr/>
        <p:txBody>
          <a:bodyPr/>
          <a:lstStyle/>
          <a:p>
            <a:fld id="{8A7257BF-D425-4877-AAF2-E4A9412AC2C6}" type="slidenum">
              <a:rPr lang="he-IL" smtClean="0"/>
              <a:t>22</a:t>
            </a:fld>
            <a:endParaRPr lang="he-IL"/>
          </a:p>
        </p:txBody>
      </p:sp>
    </p:spTree>
    <p:extLst>
      <p:ext uri="{BB962C8B-B14F-4D97-AF65-F5344CB8AC3E}">
        <p14:creationId xmlns:p14="http://schemas.microsoft.com/office/powerpoint/2010/main" val="4013137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A305F6-EFD0-A647-EF5D-D5079BBFDEC2}"/>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975FD98E-416F-74F1-E17B-52E103E1E156}"/>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3179A114-C463-5284-2C6C-BC7B37EA85AF}"/>
              </a:ext>
            </a:extLst>
          </p:cNvPr>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בסמסטר זה שביעות הרצון </a:t>
            </a:r>
            <a:r>
              <a:rPr lang="he-IL" dirty="0" err="1"/>
              <a:t>היתה</a:t>
            </a:r>
            <a:r>
              <a:rPr lang="he-IL" dirty="0"/>
              <a:t> גבוהה מאוד, וההשתפרות בהכנה דרך התוכנה </a:t>
            </a:r>
            <a:r>
              <a:rPr lang="he-IL" dirty="0" err="1"/>
              <a:t>היתה</a:t>
            </a:r>
            <a:r>
              <a:rPr lang="he-IL" dirty="0"/>
              <a:t> ניכרת בכמעט כל פרמטר: שביעות רצון מהבנת החומר התיאורטי, מן הלמידה הפעילה, מתחושת שליטה ומסוגלות להצליח, מהבנת ההקשר של הצורך בביצוע המעבדה ללימודים כמהנדס, מן ההישגים, ועוד </a:t>
            </a:r>
            <a:r>
              <a:rPr lang="he-IL" dirty="0" err="1"/>
              <a:t>ועוד</a:t>
            </a:r>
            <a:r>
              <a:rPr lang="he-IL" dirty="0"/>
              <a:t> (&gt;&gt; שקפים אחרונים מוסתרים אם שואלים)</a:t>
            </a:r>
          </a:p>
        </p:txBody>
      </p:sp>
      <p:sp>
        <p:nvSpPr>
          <p:cNvPr id="4" name="מציין מיקום של מספר שקופית 3">
            <a:extLst>
              <a:ext uri="{FF2B5EF4-FFF2-40B4-BE49-F238E27FC236}">
                <a16:creationId xmlns:a16="http://schemas.microsoft.com/office/drawing/2014/main" id="{53784E68-8527-0195-E96B-1CF39E17D566}"/>
              </a:ext>
            </a:extLst>
          </p:cNvPr>
          <p:cNvSpPr>
            <a:spLocks noGrp="1"/>
          </p:cNvSpPr>
          <p:nvPr>
            <p:ph type="sldNum" sz="quarter" idx="5"/>
          </p:nvPr>
        </p:nvSpPr>
        <p:spPr/>
        <p:txBody>
          <a:bodyPr/>
          <a:lstStyle/>
          <a:p>
            <a:fld id="{8A7257BF-D425-4877-AAF2-E4A9412AC2C6}" type="slidenum">
              <a:rPr lang="he-IL" smtClean="0"/>
              <a:t>23</a:t>
            </a:fld>
            <a:endParaRPr lang="he-IL"/>
          </a:p>
        </p:txBody>
      </p:sp>
    </p:spTree>
    <p:extLst>
      <p:ext uri="{BB962C8B-B14F-4D97-AF65-F5344CB8AC3E}">
        <p14:creationId xmlns:p14="http://schemas.microsoft.com/office/powerpoint/2010/main" val="11537162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DA58BE-58EB-3D71-92B4-7272BA39F6C2}"/>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2DA67D26-A565-E707-AAE2-F63505A531CF}"/>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AB3FAD63-DC7B-A745-DEAE-E1C85DDE6DE7}"/>
              </a:ext>
            </a:extLst>
          </p:cNvPr>
          <p:cNvSpPr>
            <a:spLocks noGrp="1"/>
          </p:cNvSpPr>
          <p:nvPr>
            <p:ph type="body" idx="1"/>
          </p:nvPr>
        </p:nvSpPr>
        <p:spPr/>
        <p:txBody>
          <a:bodyPr/>
          <a:lstStyle/>
          <a:p>
            <a:r>
              <a:rPr lang="he-IL" dirty="0"/>
              <a:t>הפקת הלקחים וההקשבה להערות הסטודנטים </a:t>
            </a:r>
            <a:r>
              <a:rPr lang="he-IL" dirty="0" err="1"/>
              <a:t>היתה</a:t>
            </a:r>
            <a:r>
              <a:rPr lang="he-IL" dirty="0"/>
              <a:t> ניכרת מאוד בסמסטר השלישי (סמסטר א 2025).</a:t>
            </a:r>
          </a:p>
          <a:p>
            <a:r>
              <a:rPr lang="he-IL" dirty="0"/>
              <a:t>אלו סטודנטים שכעת נגשו לקורס כאשר רוב הניסויים (3 מתוך 5) התבצעו האמצעות </a:t>
            </a:r>
            <a:r>
              <a:rPr lang="en-US" dirty="0" err="1"/>
              <a:t>LabBuddy</a:t>
            </a:r>
            <a:r>
              <a:rPr lang="he-IL" dirty="0"/>
              <a:t>, ובסמסטר הקודם כבר היו מורגלים בניסוי אחד שהתבצע לשביעות רצונם - וגם כעת שביעות הרצון שוב </a:t>
            </a:r>
            <a:r>
              <a:rPr lang="he-IL" dirty="0" err="1"/>
              <a:t>היתה</a:t>
            </a:r>
            <a:r>
              <a:rPr lang="he-IL" dirty="0"/>
              <a:t> גבוהה. כלומר היה להם טבעי לחזור למערכת </a:t>
            </a:r>
            <a:r>
              <a:rPr lang="he-IL" dirty="0" err="1"/>
              <a:t>שהיתה</a:t>
            </a:r>
            <a:r>
              <a:rPr lang="he-IL" dirty="0"/>
              <a:t> עבורם יעילה ומוצלחת.</a:t>
            </a:r>
          </a:p>
        </p:txBody>
      </p:sp>
      <p:sp>
        <p:nvSpPr>
          <p:cNvPr id="4" name="מציין מיקום של מספר שקופית 3">
            <a:extLst>
              <a:ext uri="{FF2B5EF4-FFF2-40B4-BE49-F238E27FC236}">
                <a16:creationId xmlns:a16="http://schemas.microsoft.com/office/drawing/2014/main" id="{8AF8E080-31CA-A504-814E-783D35B43AE4}"/>
              </a:ext>
            </a:extLst>
          </p:cNvPr>
          <p:cNvSpPr>
            <a:spLocks noGrp="1"/>
          </p:cNvSpPr>
          <p:nvPr>
            <p:ph type="sldNum" sz="quarter" idx="5"/>
          </p:nvPr>
        </p:nvSpPr>
        <p:spPr/>
        <p:txBody>
          <a:bodyPr/>
          <a:lstStyle/>
          <a:p>
            <a:fld id="{8A7257BF-D425-4877-AAF2-E4A9412AC2C6}" type="slidenum">
              <a:rPr lang="he-IL" smtClean="0"/>
              <a:t>24</a:t>
            </a:fld>
            <a:endParaRPr lang="he-IL"/>
          </a:p>
        </p:txBody>
      </p:sp>
    </p:spTree>
    <p:extLst>
      <p:ext uri="{BB962C8B-B14F-4D97-AF65-F5344CB8AC3E}">
        <p14:creationId xmlns:p14="http://schemas.microsoft.com/office/powerpoint/2010/main" val="12694033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B3E3E5-E4F6-3734-E5A0-D38FED73D304}"/>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A6EB5DA7-C3DA-75D5-BAEA-A95D4D42DEE3}"/>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8C9F2198-503A-8337-D17D-B2980D5B675D}"/>
              </a:ext>
            </a:extLst>
          </p:cNvPr>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בנוסף, בסמסטר זה (סמסטר א 2025), הורחב יישום המערכת </a:t>
            </a:r>
            <a:r>
              <a:rPr lang="he-IL" dirty="0" err="1"/>
              <a:t>לאוכלוסיה</a:t>
            </a:r>
            <a:r>
              <a:rPr lang="he-IL" dirty="0"/>
              <a:t> חדשה, הנדסת מכונות – שנה א' סמסטר א' (שבוע 8) – בעלי רקע </a:t>
            </a:r>
            <a:r>
              <a:rPr lang="he-IL" u="sng" dirty="0"/>
              <a:t>כללי בלבד</a:t>
            </a:r>
            <a:r>
              <a:rPr lang="he-IL" dirty="0"/>
              <a:t> בכימיה, אשר השתמשה לראשונה במערכת – לאחר צבירת ידע מצומצם מאוד בכימיה. אף </a:t>
            </a:r>
            <a:r>
              <a:rPr lang="he-IL" dirty="0" err="1"/>
              <a:t>לאוכלוסיה</a:t>
            </a:r>
            <a:r>
              <a:rPr lang="he-IL" dirty="0"/>
              <a:t> זו - שביעות הרצון </a:t>
            </a:r>
            <a:r>
              <a:rPr lang="he-IL" dirty="0" err="1"/>
              <a:t>היתה</a:t>
            </a:r>
            <a:r>
              <a:rPr lang="he-IL" dirty="0"/>
              <a:t> גבוהה ביותר למרות הרמה הגבוהה האובייקטיבית לדרגת קושי של ניסוי בשלב זה של התואר.</a:t>
            </a:r>
          </a:p>
          <a:p>
            <a:endParaRPr lang="he-IL" dirty="0"/>
          </a:p>
        </p:txBody>
      </p:sp>
      <p:sp>
        <p:nvSpPr>
          <p:cNvPr id="4" name="מציין מיקום של מספר שקופית 3">
            <a:extLst>
              <a:ext uri="{FF2B5EF4-FFF2-40B4-BE49-F238E27FC236}">
                <a16:creationId xmlns:a16="http://schemas.microsoft.com/office/drawing/2014/main" id="{F00AB440-2341-79B6-F63B-E6275E36BAA9}"/>
              </a:ext>
            </a:extLst>
          </p:cNvPr>
          <p:cNvSpPr>
            <a:spLocks noGrp="1"/>
          </p:cNvSpPr>
          <p:nvPr>
            <p:ph type="sldNum" sz="quarter" idx="5"/>
          </p:nvPr>
        </p:nvSpPr>
        <p:spPr/>
        <p:txBody>
          <a:bodyPr/>
          <a:lstStyle/>
          <a:p>
            <a:fld id="{8A7257BF-D425-4877-AAF2-E4A9412AC2C6}" type="slidenum">
              <a:rPr lang="he-IL" smtClean="0"/>
              <a:t>25</a:t>
            </a:fld>
            <a:endParaRPr lang="he-IL"/>
          </a:p>
        </p:txBody>
      </p:sp>
    </p:spTree>
    <p:extLst>
      <p:ext uri="{BB962C8B-B14F-4D97-AF65-F5344CB8AC3E}">
        <p14:creationId xmlns:p14="http://schemas.microsoft.com/office/powerpoint/2010/main" val="17574186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F4F713-BC09-CF72-E7F2-D29112EFFF49}"/>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D1F989D3-0D7B-3187-DD7D-DF50DF52D093}"/>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21DA5156-B7F6-389A-4590-6E748D2E074D}"/>
              </a:ext>
            </a:extLst>
          </p:cNvPr>
          <p:cNvSpPr>
            <a:spLocks noGrp="1"/>
          </p:cNvSpPr>
          <p:nvPr>
            <p:ph type="body" idx="1"/>
          </p:nvPr>
        </p:nvSpPr>
        <p:spPr/>
        <p:txBody>
          <a:bodyPr/>
          <a:lstStyle/>
          <a:p>
            <a:r>
              <a:rPr lang="he-IL" dirty="0"/>
              <a:t>אם נבחן מספר השוואות בין הסמסטרים השונים, נוכל להבחין בהתקדמות ממשית של המערכת ובעקבות כך, מהתייצבות על שביעות רצון גבוהה של הסטודנטים מהשימוש בה.</a:t>
            </a:r>
          </a:p>
          <a:p>
            <a:pPr marL="0" marR="0" lvl="0" indent="0" algn="r" defTabSz="914400" rtl="1" eaLnBrk="1" fontAlgn="auto" latinLnBrk="0" hangingPunct="1">
              <a:lnSpc>
                <a:spcPct val="100000"/>
              </a:lnSpc>
              <a:spcBef>
                <a:spcPts val="0"/>
              </a:spcBef>
              <a:spcAft>
                <a:spcPts val="0"/>
              </a:spcAft>
              <a:buClrTx/>
              <a:buSzTx/>
              <a:buFontTx/>
              <a:buNone/>
              <a:tabLst/>
              <a:defRPr/>
            </a:pPr>
            <a:endParaRPr lang="he-IL" sz="1200" dirty="0">
              <a:solidFill>
                <a:srgbClr val="000409"/>
              </a:solidFill>
              <a:latin typeface="NARKISBLOCKMF-CONDENSEDTHIN" pitchFamily="2" charset="-79"/>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he-IL" sz="1200" dirty="0">
                <a:solidFill>
                  <a:srgbClr val="000409"/>
                </a:solidFill>
                <a:latin typeface="NARKISBLOCKMF-CONDENSEDTHIN" pitchFamily="2" charset="-79"/>
              </a:rPr>
              <a:t>השוואת </a:t>
            </a:r>
            <a:r>
              <a:rPr lang="he-IL" sz="1200" dirty="0" err="1">
                <a:solidFill>
                  <a:srgbClr val="000409"/>
                </a:solidFill>
                <a:latin typeface="NARKISBLOCKMF-CONDENSEDTHIN" pitchFamily="2" charset="-79"/>
              </a:rPr>
              <a:t>סמ</a:t>
            </a:r>
            <a:r>
              <a:rPr lang="he-IL" sz="1200" dirty="0">
                <a:solidFill>
                  <a:srgbClr val="000409"/>
                </a:solidFill>
                <a:latin typeface="NARKISBLOCKMF-CONDENSEDTHIN" pitchFamily="2" charset="-79"/>
              </a:rPr>
              <a:t>' א 2024 – סמס' א 2025 (</a:t>
            </a:r>
            <a:r>
              <a:rPr lang="he-IL" sz="1200" dirty="0" err="1">
                <a:solidFill>
                  <a:srgbClr val="000409"/>
                </a:solidFill>
                <a:latin typeface="NARKISBLOCKMF-CONDENSEDTHIN" pitchFamily="2" charset="-79"/>
              </a:rPr>
              <a:t>פארמה</a:t>
            </a:r>
            <a:r>
              <a:rPr lang="he-IL" sz="1200" dirty="0">
                <a:solidFill>
                  <a:srgbClr val="000409"/>
                </a:solidFill>
                <a:latin typeface="NARKISBLOCKMF-CONDENSEDTHIN" pitchFamily="2" charset="-79"/>
              </a:rPr>
              <a:t>/חומרים שנה ב' משנתונים עוקבים) מראה על התקדמות </a:t>
            </a:r>
            <a:r>
              <a:rPr lang="he-IL" sz="1200" b="1" dirty="0">
                <a:solidFill>
                  <a:srgbClr val="000409"/>
                </a:solidFill>
                <a:latin typeface="NARKISBLOCKMF-CONDENSEDTHIN" pitchFamily="2" charset="-79"/>
              </a:rPr>
              <a:t>המערכת </a:t>
            </a:r>
            <a:r>
              <a:rPr lang="he-IL" sz="1200" dirty="0">
                <a:solidFill>
                  <a:srgbClr val="000409"/>
                </a:solidFill>
                <a:latin typeface="NARKISBLOCKMF-CONDENSEDTHIN" pitchFamily="2" charset="-79"/>
              </a:rPr>
              <a:t>– שיפור אדיר בשביעות הרצון למרות הניסויים המורכבים באופן יחסי. ללא ספק חלק מהפרמטרים שתרמו לשיפור הגדול בשביעות הרצון היו פרמטרים שהסטודנטים עצמם הצביעו עליהם לאחר הסמסטר הראשון בו השתמשנו במערכת – הצורך בהכנה מקיפה יותר לשימוש במערכת, והשימוש הכולל בו ורק בו, ללא צורך להפניה למקורות חיצוניים.</a:t>
            </a:r>
          </a:p>
          <a:p>
            <a:pPr marL="0" marR="0" lvl="0" indent="0" algn="r" defTabSz="914400" rtl="1" eaLnBrk="1" fontAlgn="auto" latinLnBrk="0" hangingPunct="1">
              <a:lnSpc>
                <a:spcPct val="100000"/>
              </a:lnSpc>
              <a:spcBef>
                <a:spcPts val="0"/>
              </a:spcBef>
              <a:spcAft>
                <a:spcPts val="0"/>
              </a:spcAft>
              <a:buClrTx/>
              <a:buSzTx/>
              <a:buFontTx/>
              <a:buNone/>
              <a:tabLst/>
              <a:defRPr/>
            </a:pPr>
            <a:endParaRPr lang="he-IL" sz="1200" dirty="0">
              <a:solidFill>
                <a:srgbClr val="000409"/>
              </a:solidFill>
              <a:latin typeface="NARKISBLOCKMF-CONDENSEDTHIN" pitchFamily="2" charset="-79"/>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he-IL" sz="1200" dirty="0">
                <a:solidFill>
                  <a:srgbClr val="000409"/>
                </a:solidFill>
                <a:latin typeface="NARKISBLOCKMF-CONDENSEDTHIN" pitchFamily="2" charset="-79"/>
              </a:rPr>
              <a:t>כמו-כן, חשוב להדגיש כי </a:t>
            </a:r>
            <a:r>
              <a:rPr lang="he-IL" sz="1200" dirty="0" err="1">
                <a:solidFill>
                  <a:srgbClr val="000409"/>
                </a:solidFill>
                <a:latin typeface="NARKISBLOCKMF-CONDENSEDTHIN" pitchFamily="2" charset="-79"/>
              </a:rPr>
              <a:t>האוכלוסיה</a:t>
            </a:r>
            <a:r>
              <a:rPr lang="he-IL" sz="1200" dirty="0">
                <a:solidFill>
                  <a:srgbClr val="000409"/>
                </a:solidFill>
                <a:latin typeface="NARKISBLOCKMF-CONDENSEDTHIN" pitchFamily="2" charset="-79"/>
              </a:rPr>
              <a:t> בסמסטר השלישי כבר הכירה את המערכת מסמסטר קודם, והיו מרוצים ממנו ולכם השימוש בפעם השנייה </a:t>
            </a:r>
            <a:r>
              <a:rPr lang="he-IL" sz="1200" dirty="0" err="1">
                <a:solidFill>
                  <a:srgbClr val="000409"/>
                </a:solidFill>
                <a:latin typeface="NARKISBLOCKMF-CONDENSEDTHIN" pitchFamily="2" charset="-79"/>
              </a:rPr>
              <a:t>היתה</a:t>
            </a:r>
            <a:r>
              <a:rPr lang="he-IL" sz="1200" dirty="0">
                <a:solidFill>
                  <a:srgbClr val="000409"/>
                </a:solidFill>
                <a:latin typeface="NARKISBLOCKMF-CONDENSEDTHIN" pitchFamily="2" charset="-79"/>
              </a:rPr>
              <a:t> טבעית הם. </a:t>
            </a:r>
            <a:r>
              <a:rPr lang="he-IL" sz="1200" b="1" dirty="0">
                <a:solidFill>
                  <a:srgbClr val="000409"/>
                </a:solidFill>
                <a:latin typeface="NARKISBLOCKMF-CONDENSEDTHIN" pitchFamily="2" charset="-79"/>
              </a:rPr>
              <a:t>ולראייה...</a:t>
            </a:r>
            <a:r>
              <a:rPr lang="he-IL" sz="1200" dirty="0">
                <a:solidFill>
                  <a:srgbClr val="000409"/>
                </a:solidFill>
                <a:latin typeface="NARKISBLOCKMF-CONDENSEDTHIN" pitchFamily="2" charset="-79"/>
              </a:rPr>
              <a:t> </a:t>
            </a:r>
          </a:p>
        </p:txBody>
      </p:sp>
      <p:sp>
        <p:nvSpPr>
          <p:cNvPr id="4" name="מציין מיקום של מספר שקופית 3">
            <a:extLst>
              <a:ext uri="{FF2B5EF4-FFF2-40B4-BE49-F238E27FC236}">
                <a16:creationId xmlns:a16="http://schemas.microsoft.com/office/drawing/2014/main" id="{8F2211C7-6985-6661-F77D-AF0FA0E866A8}"/>
              </a:ext>
            </a:extLst>
          </p:cNvPr>
          <p:cNvSpPr>
            <a:spLocks noGrp="1"/>
          </p:cNvSpPr>
          <p:nvPr>
            <p:ph type="sldNum" sz="quarter" idx="5"/>
          </p:nvPr>
        </p:nvSpPr>
        <p:spPr/>
        <p:txBody>
          <a:bodyPr/>
          <a:lstStyle/>
          <a:p>
            <a:fld id="{8A7257BF-D425-4877-AAF2-E4A9412AC2C6}" type="slidenum">
              <a:rPr lang="he-IL" smtClean="0"/>
              <a:t>26</a:t>
            </a:fld>
            <a:endParaRPr lang="he-IL"/>
          </a:p>
        </p:txBody>
      </p:sp>
    </p:spTree>
    <p:extLst>
      <p:ext uri="{BB962C8B-B14F-4D97-AF65-F5344CB8AC3E}">
        <p14:creationId xmlns:p14="http://schemas.microsoft.com/office/powerpoint/2010/main" val="9387297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200" dirty="0">
                <a:solidFill>
                  <a:srgbClr val="000409"/>
                </a:solidFill>
                <a:latin typeface="NARKISBLOCKMF-CONDENSEDTHIN" pitchFamily="2" charset="-79"/>
              </a:rPr>
              <a:t>השוואת </a:t>
            </a:r>
            <a:r>
              <a:rPr lang="he-IL" sz="1200" dirty="0" err="1">
                <a:solidFill>
                  <a:srgbClr val="000409"/>
                </a:solidFill>
                <a:latin typeface="NARKISBLOCKMF-CONDENSEDTHIN" pitchFamily="2" charset="-79"/>
              </a:rPr>
              <a:t>סמ</a:t>
            </a:r>
            <a:r>
              <a:rPr lang="he-IL" sz="1200" dirty="0">
                <a:solidFill>
                  <a:srgbClr val="000409"/>
                </a:solidFill>
                <a:latin typeface="NARKISBLOCKMF-CONDENSEDTHIN" pitchFamily="2" charset="-79"/>
              </a:rPr>
              <a:t>' ב 2024 – סמס' א 2025 (</a:t>
            </a:r>
            <a:r>
              <a:rPr lang="he-IL" sz="1200" dirty="0" err="1">
                <a:solidFill>
                  <a:srgbClr val="000409"/>
                </a:solidFill>
                <a:latin typeface="NARKISBLOCKMF-CONDENSEDTHIN" pitchFamily="2" charset="-79"/>
              </a:rPr>
              <a:t>פארמה</a:t>
            </a:r>
            <a:r>
              <a:rPr lang="he-IL" sz="1200" dirty="0">
                <a:solidFill>
                  <a:srgbClr val="000409"/>
                </a:solidFill>
                <a:latin typeface="NARKISBLOCKMF-CONDENSEDTHIN" pitchFamily="2" charset="-79"/>
              </a:rPr>
              <a:t>/חומרים שנה א' שעברו לשנה ב') מראה על התקדמות </a:t>
            </a:r>
            <a:r>
              <a:rPr lang="he-IL" sz="1200" b="1" dirty="0">
                <a:solidFill>
                  <a:srgbClr val="000409"/>
                </a:solidFill>
                <a:latin typeface="NARKISBLOCKMF-CONDENSEDTHIN" pitchFamily="2" charset="-79"/>
              </a:rPr>
              <a:t>המערכת יחד </a:t>
            </a:r>
            <a:r>
              <a:rPr lang="he-IL" sz="1200" dirty="0">
                <a:solidFill>
                  <a:srgbClr val="000409"/>
                </a:solidFill>
                <a:latin typeface="NARKISBLOCKMF-CONDENSEDTHIN" pitchFamily="2" charset="-79"/>
              </a:rPr>
              <a:t>עם התקדמות </a:t>
            </a:r>
            <a:r>
              <a:rPr lang="he-IL" sz="1200" b="1" dirty="0">
                <a:solidFill>
                  <a:srgbClr val="000409"/>
                </a:solidFill>
                <a:latin typeface="NARKISBLOCKMF-CONDENSEDTHIN" pitchFamily="2" charset="-79"/>
              </a:rPr>
              <a:t>הסטודנטים</a:t>
            </a:r>
            <a:r>
              <a:rPr lang="he-IL" sz="1200" dirty="0">
                <a:solidFill>
                  <a:srgbClr val="000409"/>
                </a:solidFill>
                <a:latin typeface="NARKISBLOCKMF-CONDENSEDTHIN" pitchFamily="2" charset="-79"/>
              </a:rPr>
              <a:t>, אשר כבר הכירו את המערכת. למרות שמדובר בקורס מתקדם יותר - עם ניסויים רבים וקשים יותר, הדורש השקעה רבה יותר – הסטודנטים עדיין מרוצים מאוד.</a:t>
            </a:r>
          </a:p>
        </p:txBody>
      </p:sp>
      <p:sp>
        <p:nvSpPr>
          <p:cNvPr id="4" name="מציין מיקום של מספר שקופית 3"/>
          <p:cNvSpPr>
            <a:spLocks noGrp="1"/>
          </p:cNvSpPr>
          <p:nvPr>
            <p:ph type="sldNum" sz="quarter" idx="5"/>
          </p:nvPr>
        </p:nvSpPr>
        <p:spPr/>
        <p:txBody>
          <a:bodyPr/>
          <a:lstStyle/>
          <a:p>
            <a:fld id="{8A7257BF-D425-4877-AAF2-E4A9412AC2C6}" type="slidenum">
              <a:rPr lang="he-IL" smtClean="0"/>
              <a:t>27</a:t>
            </a:fld>
            <a:endParaRPr lang="he-IL"/>
          </a:p>
        </p:txBody>
      </p:sp>
    </p:spTree>
    <p:extLst>
      <p:ext uri="{BB962C8B-B14F-4D97-AF65-F5344CB8AC3E}">
        <p14:creationId xmlns:p14="http://schemas.microsoft.com/office/powerpoint/2010/main" val="19590319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5F5248-DBFA-203F-EEC0-BA663BD116C7}"/>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0CF63C09-413C-BA64-75F8-67DB3A703F46}"/>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21B0BB9E-3ECE-C5C9-1FB2-DBF4704705E5}"/>
              </a:ext>
            </a:extLst>
          </p:cNvPr>
          <p:cNvSpPr>
            <a:spLocks noGrp="1"/>
          </p:cNvSpPr>
          <p:nvPr>
            <p:ph type="body" idx="1"/>
          </p:nvPr>
        </p:nvSpPr>
        <p:spPr/>
        <p:txBody>
          <a:bodyPr/>
          <a:lstStyle/>
          <a:p>
            <a:pPr algn="r" rtl="1"/>
            <a:r>
              <a:rPr lang="he-IL" sz="1200" dirty="0">
                <a:solidFill>
                  <a:srgbClr val="000409"/>
                </a:solidFill>
                <a:latin typeface="NARKISBLOCKMF-CONDENSEDTHIN" pitchFamily="2" charset="-79"/>
              </a:rPr>
              <a:t>השוואת </a:t>
            </a:r>
            <a:r>
              <a:rPr lang="he-IL" sz="1200" dirty="0" err="1">
                <a:solidFill>
                  <a:srgbClr val="000409"/>
                </a:solidFill>
                <a:latin typeface="NARKISBLOCKMF-CONDENSEDTHIN" pitchFamily="2" charset="-79"/>
              </a:rPr>
              <a:t>סמ</a:t>
            </a:r>
            <a:r>
              <a:rPr lang="he-IL" sz="1200" dirty="0">
                <a:solidFill>
                  <a:srgbClr val="000409"/>
                </a:solidFill>
                <a:latin typeface="NARKISBLOCKMF-CONDENSEDTHIN" pitchFamily="2" charset="-79"/>
              </a:rPr>
              <a:t>' א 2025 – סמס' א 2025 (</a:t>
            </a:r>
            <a:r>
              <a:rPr lang="he-IL" sz="1200" dirty="0" err="1">
                <a:solidFill>
                  <a:srgbClr val="000409"/>
                </a:solidFill>
                <a:latin typeface="NARKISBLOCKMF-CONDENSEDTHIN" pitchFamily="2" charset="-79"/>
              </a:rPr>
              <a:t>פארמה</a:t>
            </a:r>
            <a:r>
              <a:rPr lang="he-IL" sz="1200" dirty="0">
                <a:solidFill>
                  <a:srgbClr val="000409"/>
                </a:solidFill>
                <a:latin typeface="NARKISBLOCKMF-CONDENSEDTHIN" pitchFamily="2" charset="-79"/>
              </a:rPr>
              <a:t>/חומרים שנה א' מול </a:t>
            </a:r>
            <a:r>
              <a:rPr lang="he-IL" sz="1200" b="1" dirty="0">
                <a:solidFill>
                  <a:srgbClr val="000409"/>
                </a:solidFill>
                <a:latin typeface="NARKISBLOCKMF-CONDENSEDTHIN" pitchFamily="2" charset="-79"/>
              </a:rPr>
              <a:t>מכונות</a:t>
            </a:r>
            <a:r>
              <a:rPr lang="he-IL" sz="1200" dirty="0">
                <a:solidFill>
                  <a:srgbClr val="000409"/>
                </a:solidFill>
                <a:latin typeface="NARKISBLOCKMF-CONDENSEDTHIN" pitchFamily="2" charset="-79"/>
              </a:rPr>
              <a:t> שנה א') מראה ש</a:t>
            </a:r>
            <a:r>
              <a:rPr lang="he-IL" sz="1200" b="0" dirty="0">
                <a:solidFill>
                  <a:srgbClr val="000409"/>
                </a:solidFill>
                <a:latin typeface="NARKISBLOCKMF-CONDENSEDTHIN" pitchFamily="2" charset="-79"/>
              </a:rPr>
              <a:t>למרות שסטודנטים של הנדסת מכונות אינם לומדים כימיה לעומק... ויודעים מעט מאוד כימיה לפני כניסתם למעבדה, הם עדיין מרוצים כמו מקביליהם להנדסת חומרים והנדסה </a:t>
            </a:r>
            <a:r>
              <a:rPr lang="he-IL" sz="1200" b="0" dirty="0" err="1">
                <a:solidFill>
                  <a:srgbClr val="000409"/>
                </a:solidFill>
                <a:latin typeface="NARKISBLOCKMF-CONDENSEDTHIN" pitchFamily="2" charset="-79"/>
              </a:rPr>
              <a:t>פארמצבטית</a:t>
            </a:r>
            <a:r>
              <a:rPr lang="he-IL" sz="1200" b="0" dirty="0">
                <a:solidFill>
                  <a:srgbClr val="000409"/>
                </a:solidFill>
                <a:latin typeface="NARKISBLOCKMF-CONDENSEDTHIN" pitchFamily="2" charset="-79"/>
              </a:rPr>
              <a:t>, ואולי אף יותר...</a:t>
            </a:r>
          </a:p>
          <a:p>
            <a:pPr algn="r" rtl="1"/>
            <a:endParaRPr lang="he-IL" sz="1200" b="0" dirty="0">
              <a:solidFill>
                <a:srgbClr val="000409"/>
              </a:solidFill>
              <a:latin typeface="NARKISBLOCKMF-CONDENSEDTHIN" pitchFamily="2" charset="-79"/>
            </a:endParaRPr>
          </a:p>
          <a:p>
            <a:pPr algn="r" rtl="1"/>
            <a:r>
              <a:rPr lang="he-IL" sz="1200" b="0" dirty="0">
                <a:solidFill>
                  <a:srgbClr val="000409"/>
                </a:solidFill>
                <a:latin typeface="NARKISBLOCKMF-CONDENSEDTHIN" pitchFamily="2" charset="-79"/>
              </a:rPr>
              <a:t>כלומר - אם עושים הנגשה נכונה, המערכת מתאימה </a:t>
            </a:r>
            <a:r>
              <a:rPr lang="he-IL" sz="1200" b="1" dirty="0">
                <a:solidFill>
                  <a:srgbClr val="000409"/>
                </a:solidFill>
                <a:latin typeface="NARKISBLOCKMF-CONDENSEDTHIN" pitchFamily="2" charset="-79"/>
              </a:rPr>
              <a:t>גם לאוכלוסיות נוספות – ואף לסטודנטים של שנה א' סמסטר א'...</a:t>
            </a:r>
            <a:r>
              <a:rPr lang="he-IL" sz="1200" b="0" dirty="0">
                <a:solidFill>
                  <a:srgbClr val="000409"/>
                </a:solidFill>
                <a:latin typeface="NARKISBLOCKMF-CONDENSEDTHIN" pitchFamily="2" charset="-79"/>
              </a:rPr>
              <a:t>	</a:t>
            </a:r>
            <a:endParaRPr lang="en-IL" sz="1200" dirty="0">
              <a:solidFill>
                <a:srgbClr val="000409"/>
              </a:solidFill>
              <a:latin typeface="NARKISBLOCKMF-CONDENSEDTHIN" pitchFamily="2" charset="-79"/>
            </a:endParaRPr>
          </a:p>
        </p:txBody>
      </p:sp>
      <p:sp>
        <p:nvSpPr>
          <p:cNvPr id="4" name="מציין מיקום של מספר שקופית 3">
            <a:extLst>
              <a:ext uri="{FF2B5EF4-FFF2-40B4-BE49-F238E27FC236}">
                <a16:creationId xmlns:a16="http://schemas.microsoft.com/office/drawing/2014/main" id="{F4AB8AE5-50D9-C019-16F9-C1EE09669AC7}"/>
              </a:ext>
            </a:extLst>
          </p:cNvPr>
          <p:cNvSpPr>
            <a:spLocks noGrp="1"/>
          </p:cNvSpPr>
          <p:nvPr>
            <p:ph type="sldNum" sz="quarter" idx="5"/>
          </p:nvPr>
        </p:nvSpPr>
        <p:spPr/>
        <p:txBody>
          <a:bodyPr/>
          <a:lstStyle/>
          <a:p>
            <a:fld id="{8A7257BF-D425-4877-AAF2-E4A9412AC2C6}" type="slidenum">
              <a:rPr lang="he-IL" smtClean="0"/>
              <a:t>28</a:t>
            </a:fld>
            <a:endParaRPr lang="he-IL"/>
          </a:p>
        </p:txBody>
      </p:sp>
    </p:spTree>
    <p:extLst>
      <p:ext uri="{BB962C8B-B14F-4D97-AF65-F5344CB8AC3E}">
        <p14:creationId xmlns:p14="http://schemas.microsoft.com/office/powerpoint/2010/main" val="26418831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34D000-C13D-EC52-ED41-5CC9837ED05E}"/>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36A9ECF9-8AB0-5694-3946-06334A91EF38}"/>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B4E6DC05-88DD-DD86-2A3A-79F0DC3FB053}"/>
              </a:ext>
            </a:extLst>
          </p:cNvPr>
          <p:cNvSpPr>
            <a:spLocks noGrp="1"/>
          </p:cNvSpPr>
          <p:nvPr>
            <p:ph type="body" idx="1"/>
          </p:nvPr>
        </p:nvSpPr>
        <p:spPr/>
        <p:txBody>
          <a:bodyPr/>
          <a:lstStyle/>
          <a:p>
            <a:r>
              <a:rPr lang="he-IL" dirty="0"/>
              <a:t>סיכום משובי הסטודנטים לאורך הסמסטרים מלמד כי ניכר שהמערכת מתאימה למגוון אוכלוסיות במגוון שלבים בתואר ובמגוון קורסי מעבדה ברמות משתנות, לא רק לבעלי ידע נרחב בכימיה... </a:t>
            </a:r>
            <a:r>
              <a:rPr lang="he-IL" u="sng" dirty="0"/>
              <a:t>כל עוד מבוצעת הכנה מתאימה</a:t>
            </a:r>
          </a:p>
        </p:txBody>
      </p:sp>
      <p:sp>
        <p:nvSpPr>
          <p:cNvPr id="4" name="מציין מיקום של מספר שקופית 3">
            <a:extLst>
              <a:ext uri="{FF2B5EF4-FFF2-40B4-BE49-F238E27FC236}">
                <a16:creationId xmlns:a16="http://schemas.microsoft.com/office/drawing/2014/main" id="{DB18255B-B74B-D2FF-B987-52D28A034EF8}"/>
              </a:ext>
            </a:extLst>
          </p:cNvPr>
          <p:cNvSpPr>
            <a:spLocks noGrp="1"/>
          </p:cNvSpPr>
          <p:nvPr>
            <p:ph type="sldNum" sz="quarter" idx="5"/>
          </p:nvPr>
        </p:nvSpPr>
        <p:spPr/>
        <p:txBody>
          <a:bodyPr/>
          <a:lstStyle/>
          <a:p>
            <a:fld id="{8A7257BF-D425-4877-AAF2-E4A9412AC2C6}" type="slidenum">
              <a:rPr lang="he-IL" smtClean="0"/>
              <a:t>29</a:t>
            </a:fld>
            <a:endParaRPr lang="he-IL"/>
          </a:p>
        </p:txBody>
      </p:sp>
    </p:spTree>
    <p:extLst>
      <p:ext uri="{BB962C8B-B14F-4D97-AF65-F5344CB8AC3E}">
        <p14:creationId xmlns:p14="http://schemas.microsoft.com/office/powerpoint/2010/main" val="9468703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לסיכום, נדגיש כי התהליך הינו תהליך של מו"פ – המוצר </a:t>
            </a:r>
            <a:r>
              <a:rPr lang="he-IL" b="1" dirty="0"/>
              <a:t>אינו</a:t>
            </a:r>
            <a:r>
              <a:rPr lang="he-IL" dirty="0"/>
              <a:t> סופי וכל הזמן מתייעל – מלמידה שלנו דרך ההכנה </a:t>
            </a:r>
            <a:r>
              <a:rPr lang="he-IL" dirty="0" err="1"/>
              <a:t>והמשובים</a:t>
            </a:r>
            <a:r>
              <a:rPr lang="he-IL" dirty="0"/>
              <a:t>.</a:t>
            </a:r>
          </a:p>
          <a:p>
            <a:pPr marL="0" marR="0" lvl="0" indent="0" algn="r" defTabSz="914400" rtl="1" eaLnBrk="1" fontAlgn="auto" latinLnBrk="0" hangingPunct="1">
              <a:lnSpc>
                <a:spcPct val="100000"/>
              </a:lnSpc>
              <a:spcBef>
                <a:spcPts val="0"/>
              </a:spcBef>
              <a:spcAft>
                <a:spcPts val="0"/>
              </a:spcAft>
              <a:buClrTx/>
              <a:buSzTx/>
              <a:buFontTx/>
              <a:buNone/>
              <a:tabLst/>
              <a:defRPr/>
            </a:pPr>
            <a:endParaRPr lang="he-IL" dirty="0"/>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לאחר הסמסטר הראשון, ובעקבות שינויים שהוכנסו בהתאם </a:t>
            </a:r>
            <a:r>
              <a:rPr lang="he-IL" dirty="0" err="1"/>
              <a:t>למשובי</a:t>
            </a:r>
            <a:r>
              <a:rPr lang="he-IL" dirty="0"/>
              <a:t> הסטודנטים, התבצעה הכנה מתאימה, והמערכת תמכה בניסויים שלמים. בעקבות כך, חוות הדעת הפכו לחיוביות מאוד.</a:t>
            </a:r>
          </a:p>
          <a:p>
            <a:pPr marL="0" marR="0" lvl="0" indent="0" algn="r" defTabSz="914400" rtl="1" eaLnBrk="1" fontAlgn="auto" latinLnBrk="0" hangingPunct="1">
              <a:lnSpc>
                <a:spcPct val="100000"/>
              </a:lnSpc>
              <a:spcBef>
                <a:spcPts val="0"/>
              </a:spcBef>
              <a:spcAft>
                <a:spcPts val="0"/>
              </a:spcAft>
              <a:buClrTx/>
              <a:buSzTx/>
              <a:buFontTx/>
              <a:buNone/>
              <a:tabLst/>
              <a:defRPr/>
            </a:pPr>
            <a:endParaRPr lang="he-IL" dirty="0"/>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נזכיר כי מהשנה הכנסנו גם פן נוסף של שימוש בתוכנה - מצב </a:t>
            </a:r>
            <a:r>
              <a:rPr lang="en-US" dirty="0"/>
              <a:t>work mode</a:t>
            </a:r>
            <a:r>
              <a:rPr lang="he-IL" dirty="0"/>
              <a:t>.</a:t>
            </a:r>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כמו-כן עברנו לאוכלוסיות נוספות בהן הכימיה הוא רק </a:t>
            </a:r>
            <a:r>
              <a:rPr lang="en-US" dirty="0"/>
              <a:t>minor</a:t>
            </a:r>
            <a:r>
              <a:rPr lang="he-IL" dirty="0"/>
              <a:t> ולא </a:t>
            </a:r>
            <a:r>
              <a:rPr lang="en-US" dirty="0"/>
              <a:t>major</a:t>
            </a:r>
            <a:r>
              <a:rPr lang="he-IL" dirty="0"/>
              <a:t>... ועדיין - הפידבק חיובי מאוד.</a:t>
            </a:r>
            <a:endParaRPr lang="en-IL" dirty="0"/>
          </a:p>
        </p:txBody>
      </p:sp>
      <p:sp>
        <p:nvSpPr>
          <p:cNvPr id="4" name="מציין מיקום של מספר שקופית 3"/>
          <p:cNvSpPr>
            <a:spLocks noGrp="1"/>
          </p:cNvSpPr>
          <p:nvPr>
            <p:ph type="sldNum" sz="quarter" idx="5"/>
          </p:nvPr>
        </p:nvSpPr>
        <p:spPr/>
        <p:txBody>
          <a:bodyPr/>
          <a:lstStyle/>
          <a:p>
            <a:fld id="{8A7257BF-D425-4877-AAF2-E4A9412AC2C6}" type="slidenum">
              <a:rPr lang="he-IL" smtClean="0"/>
              <a:t>30</a:t>
            </a:fld>
            <a:endParaRPr lang="he-IL"/>
          </a:p>
        </p:txBody>
      </p:sp>
    </p:spTree>
    <p:extLst>
      <p:ext uri="{BB962C8B-B14F-4D97-AF65-F5344CB8AC3E}">
        <p14:creationId xmlns:p14="http://schemas.microsoft.com/office/powerpoint/2010/main" val="20310170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ה- </a:t>
            </a:r>
            <a:r>
              <a:rPr lang="en-US" dirty="0"/>
              <a:t>Take Home Message</a:t>
            </a:r>
            <a:r>
              <a:rPr lang="he-IL" dirty="0"/>
              <a:t> הינו:</a:t>
            </a:r>
          </a:p>
          <a:p>
            <a:endParaRPr lang="he-IL" dirty="0"/>
          </a:p>
          <a:p>
            <a:r>
              <a:rPr lang="he-IL" dirty="0"/>
              <a:t>כל עוד נעשית הכנה משמעותית ואפקטיבית לשימוש במערכת, </a:t>
            </a:r>
            <a:r>
              <a:rPr lang="en-US" dirty="0" err="1"/>
              <a:t>LabBuddy</a:t>
            </a:r>
            <a:r>
              <a:rPr lang="he-IL" dirty="0"/>
              <a:t> מצליח, באמצעות למידה פעילה נכונה, להוריד את העומס הקוגניטיבי השורר סביב לימוד מסורתי לקורס מעבדה, ומביא להכנה טובה יותר למעבדה, אשר ניכר בהבנה טובה יותר </a:t>
            </a:r>
            <a:r>
              <a:rPr lang="he-IL" b="1" dirty="0"/>
              <a:t>לפני ותוך-כדי ביצוע המעבדות</a:t>
            </a:r>
            <a:r>
              <a:rPr lang="he-IL" dirty="0"/>
              <a:t>.</a:t>
            </a:r>
            <a:endParaRPr lang="en-US" dirty="0"/>
          </a:p>
          <a:p>
            <a:endParaRPr lang="en-US" dirty="0"/>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ולסיום, נדגיש כי התהליך הינו תהליך של מו"פ – המוצר </a:t>
            </a:r>
            <a:r>
              <a:rPr lang="he-IL" b="1" dirty="0"/>
              <a:t>אינו</a:t>
            </a:r>
            <a:r>
              <a:rPr lang="he-IL" dirty="0"/>
              <a:t> סופי </a:t>
            </a:r>
            <a:r>
              <a:rPr lang="he-IL" u="sng" dirty="0"/>
              <a:t>וכל הזמן מתייעל</a:t>
            </a:r>
            <a:r>
              <a:rPr lang="he-IL" dirty="0"/>
              <a:t> – מלמידה שלנו דרך ההכנה </a:t>
            </a:r>
            <a:r>
              <a:rPr lang="he-IL" dirty="0" err="1"/>
              <a:t>והמשובים</a:t>
            </a:r>
            <a:r>
              <a:rPr lang="he-IL" dirty="0"/>
              <a:t>.</a:t>
            </a:r>
          </a:p>
        </p:txBody>
      </p:sp>
      <p:sp>
        <p:nvSpPr>
          <p:cNvPr id="4" name="Slide Number Placeholder 3"/>
          <p:cNvSpPr>
            <a:spLocks noGrp="1"/>
          </p:cNvSpPr>
          <p:nvPr>
            <p:ph type="sldNum" sz="quarter" idx="5"/>
          </p:nvPr>
        </p:nvSpPr>
        <p:spPr/>
        <p:txBody>
          <a:bodyPr/>
          <a:lstStyle/>
          <a:p>
            <a:fld id="{8A7257BF-D425-4877-AAF2-E4A9412AC2C6}" type="slidenum">
              <a:rPr lang="he-IL" smtClean="0"/>
              <a:t>31</a:t>
            </a:fld>
            <a:endParaRPr lang="he-IL"/>
          </a:p>
        </p:txBody>
      </p:sp>
    </p:spTree>
    <p:extLst>
      <p:ext uri="{BB962C8B-B14F-4D97-AF65-F5344CB8AC3E}">
        <p14:creationId xmlns:p14="http://schemas.microsoft.com/office/powerpoint/2010/main" val="16430988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rtl="1"/>
            <a:r>
              <a:rPr lang="he-IL" sz="1200" kern="1200" dirty="0">
                <a:solidFill>
                  <a:schemeClr val="tx1"/>
                </a:solidFill>
                <a:effectLst/>
                <a:latin typeface="+mn-lt"/>
                <a:ea typeface="+mn-ea"/>
                <a:cs typeface="+mn-cs"/>
              </a:rPr>
              <a:t>פלטפורמת המעבדה מאפשרת הוראה ייחודית שמתבטאת בדגשים שפחות באים לידי ביטוי בהוראה הפרונטלית, לדוגמא:</a:t>
            </a:r>
            <a:endParaRPr lang="en-IL" sz="1200" kern="1200" dirty="0">
              <a:solidFill>
                <a:schemeClr val="tx1"/>
              </a:solidFill>
              <a:effectLst/>
              <a:latin typeface="+mn-lt"/>
              <a:ea typeface="+mn-ea"/>
              <a:cs typeface="+mn-cs"/>
            </a:endParaRPr>
          </a:p>
          <a:p>
            <a:pPr lvl="0" rtl="1"/>
            <a:endParaRPr lang="he-IL" sz="1200" kern="1200" dirty="0">
              <a:solidFill>
                <a:schemeClr val="tx1"/>
              </a:solidFill>
              <a:effectLst/>
              <a:latin typeface="+mn-lt"/>
              <a:ea typeface="+mn-ea"/>
              <a:cs typeface="+mn-cs"/>
            </a:endParaRPr>
          </a:p>
          <a:p>
            <a:pPr lvl="0" rtl="1"/>
            <a:r>
              <a:rPr lang="he-IL" sz="1200" kern="1200" dirty="0">
                <a:solidFill>
                  <a:schemeClr val="tx1"/>
                </a:solidFill>
                <a:effectLst/>
                <a:latin typeface="+mn-lt"/>
                <a:ea typeface="+mn-ea"/>
                <a:cs typeface="+mn-cs"/>
              </a:rPr>
              <a:t>פיתוח מיומנויות למידה רב-ממדיות</a:t>
            </a:r>
            <a:endParaRPr lang="en-IL" sz="1200" kern="1200" dirty="0">
              <a:solidFill>
                <a:schemeClr val="tx1"/>
              </a:solidFill>
              <a:effectLst/>
              <a:latin typeface="+mn-lt"/>
              <a:ea typeface="+mn-ea"/>
              <a:cs typeface="+mn-cs"/>
            </a:endParaRPr>
          </a:p>
          <a:p>
            <a:pPr lvl="0" rtl="1"/>
            <a:r>
              <a:rPr lang="he-IL" sz="1200" kern="1200" dirty="0">
                <a:solidFill>
                  <a:schemeClr val="tx1"/>
                </a:solidFill>
                <a:effectLst/>
                <a:latin typeface="+mn-lt"/>
                <a:ea typeface="+mn-ea"/>
                <a:cs typeface="+mn-cs"/>
              </a:rPr>
              <a:t>הזדמנות להוראה מותאמת אישית – </a:t>
            </a:r>
            <a:r>
              <a:rPr lang="he-IL" sz="1200" u="sng" kern="1200" dirty="0">
                <a:solidFill>
                  <a:schemeClr val="tx1"/>
                </a:solidFill>
                <a:effectLst/>
                <a:latin typeface="+mn-lt"/>
                <a:ea typeface="+mn-ea"/>
                <a:cs typeface="+mn-cs"/>
              </a:rPr>
              <a:t>עבודה בקבוצות קטנות עם מדריך צמוד</a:t>
            </a:r>
            <a:endParaRPr lang="en-IL" sz="1200" kern="1200" dirty="0">
              <a:solidFill>
                <a:schemeClr val="tx1"/>
              </a:solidFill>
              <a:effectLst/>
              <a:latin typeface="+mn-lt"/>
              <a:ea typeface="+mn-ea"/>
              <a:cs typeface="+mn-cs"/>
            </a:endParaRPr>
          </a:p>
          <a:p>
            <a:pPr lvl="0" rtl="1"/>
            <a:r>
              <a:rPr lang="he-IL" sz="1200" kern="1200" dirty="0">
                <a:solidFill>
                  <a:schemeClr val="tx1"/>
                </a:solidFill>
                <a:effectLst/>
                <a:latin typeface="+mn-lt"/>
                <a:ea typeface="+mn-ea"/>
                <a:cs typeface="+mn-cs"/>
              </a:rPr>
              <a:t>משוב </a:t>
            </a:r>
            <a:r>
              <a:rPr lang="he-IL" sz="1200" kern="1200" dirty="0" err="1">
                <a:solidFill>
                  <a:schemeClr val="tx1"/>
                </a:solidFill>
                <a:effectLst/>
                <a:latin typeface="+mn-lt"/>
                <a:ea typeface="+mn-ea"/>
                <a:cs typeface="+mn-cs"/>
              </a:rPr>
              <a:t>מיידי</a:t>
            </a:r>
            <a:endParaRPr lang="en-IL" sz="1200" kern="1200" dirty="0">
              <a:solidFill>
                <a:schemeClr val="tx1"/>
              </a:solidFill>
              <a:effectLst/>
              <a:latin typeface="+mn-lt"/>
              <a:ea typeface="+mn-ea"/>
              <a:cs typeface="+mn-cs"/>
            </a:endParaRPr>
          </a:p>
          <a:p>
            <a:pPr lvl="0" rtl="1"/>
            <a:r>
              <a:rPr lang="he-IL" sz="1200" kern="1200" dirty="0">
                <a:solidFill>
                  <a:schemeClr val="tx1"/>
                </a:solidFill>
                <a:effectLst/>
                <a:latin typeface="+mn-lt"/>
                <a:ea typeface="+mn-ea"/>
                <a:cs typeface="+mn-cs"/>
              </a:rPr>
              <a:t>מעורבות מוגברת ולמידה אינטראקטיבית הבאה לידי ביטוי במוטיבציה וריכוז גבוהים יותר</a:t>
            </a:r>
            <a:endParaRPr lang="en-IL" sz="1200" kern="1200" dirty="0">
              <a:solidFill>
                <a:schemeClr val="tx1"/>
              </a:solidFill>
              <a:effectLst/>
              <a:latin typeface="+mn-lt"/>
              <a:ea typeface="+mn-ea"/>
              <a:cs typeface="+mn-cs"/>
            </a:endParaRPr>
          </a:p>
          <a:p>
            <a:pPr lvl="0" rtl="1"/>
            <a:r>
              <a:rPr lang="he-IL" sz="1200" kern="1200" dirty="0">
                <a:solidFill>
                  <a:schemeClr val="tx1"/>
                </a:solidFill>
                <a:effectLst/>
                <a:latin typeface="+mn-lt"/>
                <a:ea typeface="+mn-ea"/>
                <a:cs typeface="+mn-cs"/>
              </a:rPr>
              <a:t>תוצאות למידה מוגדרות היטב</a:t>
            </a:r>
            <a:endParaRPr lang="en-IL" sz="1200" kern="1200" dirty="0">
              <a:solidFill>
                <a:schemeClr val="tx1"/>
              </a:solidFill>
              <a:effectLst/>
              <a:latin typeface="+mn-lt"/>
              <a:ea typeface="+mn-ea"/>
              <a:cs typeface="+mn-cs"/>
            </a:endParaRPr>
          </a:p>
          <a:p>
            <a:pPr lvl="0" rtl="1"/>
            <a:r>
              <a:rPr lang="he-IL" sz="1200" u="sng" kern="1200" dirty="0">
                <a:solidFill>
                  <a:schemeClr val="tx1"/>
                </a:solidFill>
                <a:effectLst/>
                <a:latin typeface="+mn-lt"/>
                <a:ea typeface="+mn-ea"/>
                <a:cs typeface="+mn-cs"/>
              </a:rPr>
              <a:t>הזדמנות טובה לדון גם בבעיות אתיות שעולות ובאתיקה בכלל</a:t>
            </a:r>
            <a:endParaRPr lang="en-IL" sz="1200" kern="1200" dirty="0">
              <a:solidFill>
                <a:schemeClr val="tx1"/>
              </a:solidFill>
              <a:effectLst/>
              <a:latin typeface="+mn-lt"/>
              <a:ea typeface="+mn-ea"/>
              <a:cs typeface="+mn-cs"/>
            </a:endParaRPr>
          </a:p>
          <a:p>
            <a:pPr lvl="0" rtl="1"/>
            <a:endParaRPr lang="he-IL" sz="1200" u="sng" kern="1200" dirty="0">
              <a:solidFill>
                <a:schemeClr val="tx1"/>
              </a:solidFill>
              <a:effectLst/>
              <a:latin typeface="+mn-lt"/>
              <a:ea typeface="+mn-ea"/>
              <a:cs typeface="+mn-cs"/>
            </a:endParaRPr>
          </a:p>
          <a:p>
            <a:pPr lvl="0" rtl="1"/>
            <a:r>
              <a:rPr lang="he-IL" sz="1200" u="sng" kern="1200" dirty="0">
                <a:solidFill>
                  <a:schemeClr val="tx1"/>
                </a:solidFill>
                <a:effectLst/>
                <a:latin typeface="+mn-lt"/>
                <a:ea typeface="+mn-ea"/>
                <a:cs typeface="+mn-cs"/>
              </a:rPr>
              <a:t>אבל...</a:t>
            </a:r>
            <a:endParaRPr lang="en-IL" sz="1200" kern="1200" dirty="0">
              <a:solidFill>
                <a:schemeClr val="tx1"/>
              </a:solidFill>
              <a:effectLst/>
              <a:latin typeface="+mn-lt"/>
              <a:ea typeface="+mn-ea"/>
              <a:cs typeface="+mn-cs"/>
            </a:endParaRPr>
          </a:p>
        </p:txBody>
      </p:sp>
      <p:sp>
        <p:nvSpPr>
          <p:cNvPr id="4" name="מציין מיקום של מספר שקופית 3"/>
          <p:cNvSpPr>
            <a:spLocks noGrp="1"/>
          </p:cNvSpPr>
          <p:nvPr>
            <p:ph type="sldNum" sz="quarter" idx="5"/>
          </p:nvPr>
        </p:nvSpPr>
        <p:spPr/>
        <p:txBody>
          <a:bodyPr/>
          <a:lstStyle/>
          <a:p>
            <a:fld id="{8A7257BF-D425-4877-AAF2-E4A9412AC2C6}" type="slidenum">
              <a:rPr lang="he-IL" smtClean="0"/>
              <a:t>5</a:t>
            </a:fld>
            <a:endParaRPr lang="he-IL"/>
          </a:p>
        </p:txBody>
      </p:sp>
    </p:spTree>
    <p:extLst>
      <p:ext uri="{BB962C8B-B14F-4D97-AF65-F5344CB8AC3E}">
        <p14:creationId xmlns:p14="http://schemas.microsoft.com/office/powerpoint/2010/main" val="28872978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תודה רבה:</a:t>
            </a:r>
          </a:p>
          <a:p>
            <a:endParaRPr lang="he-IL" dirty="0"/>
          </a:p>
          <a:p>
            <a:r>
              <a:rPr lang="he-IL" dirty="0"/>
              <a:t>&gt;&gt; למרכז </a:t>
            </a:r>
            <a:r>
              <a:rPr lang="he-IL" dirty="0" err="1"/>
              <a:t>חמ"ה</a:t>
            </a:r>
            <a:r>
              <a:rPr lang="he-IL" dirty="0"/>
              <a:t> (דנה, יונית, לימור) אשר תמכו באופן פעיל בשיפור תמידי של הלומדה, וכן </a:t>
            </a:r>
            <a:r>
              <a:rPr lang="he-IL" dirty="0" err="1"/>
              <a:t>השמישו</a:t>
            </a:r>
            <a:r>
              <a:rPr lang="he-IL" dirty="0"/>
              <a:t> את הלומדה, פיתחו וריכזו את </a:t>
            </a:r>
            <a:r>
              <a:rPr lang="he-IL" dirty="0" err="1"/>
              <a:t>המשובים</a:t>
            </a:r>
            <a:r>
              <a:rPr lang="he-IL" dirty="0"/>
              <a:t>, וביצעו את הקישור למודל.</a:t>
            </a:r>
          </a:p>
          <a:p>
            <a:endParaRPr lang="he-IL" dirty="0"/>
          </a:p>
          <a:p>
            <a:r>
              <a:rPr lang="he-IL" dirty="0"/>
              <a:t>&gt;&gt;</a:t>
            </a:r>
            <a:r>
              <a:rPr lang="en-US" dirty="0"/>
              <a:t> </a:t>
            </a:r>
            <a:r>
              <a:rPr lang="he-IL" dirty="0"/>
              <a:t>לצוות </a:t>
            </a:r>
            <a:r>
              <a:rPr lang="en-US" dirty="0" err="1"/>
              <a:t>LabBuddy</a:t>
            </a:r>
            <a:r>
              <a:rPr lang="he-IL" dirty="0"/>
              <a:t> מהולנד (</a:t>
            </a:r>
            <a:r>
              <a:rPr lang="en-US" dirty="0" err="1"/>
              <a:t>Annereinou</a:t>
            </a:r>
            <a:r>
              <a:rPr lang="he-IL" dirty="0"/>
              <a:t> ו- </a:t>
            </a:r>
            <a:r>
              <a:rPr lang="en-US" dirty="0"/>
              <a:t>Charita</a:t>
            </a:r>
            <a:r>
              <a:rPr lang="he-IL" dirty="0"/>
              <a:t>), שעבדו איתנו בשיתוף פעולה איכותי ומלא, וכן לצוות ה- </a:t>
            </a:r>
            <a:r>
              <a:rPr lang="en-US" dirty="0"/>
              <a:t>Help Desk</a:t>
            </a:r>
            <a:r>
              <a:rPr lang="he-IL" dirty="0"/>
              <a:t> האיכותי שלהם, שנתן מענה </a:t>
            </a:r>
            <a:r>
              <a:rPr lang="he-IL" dirty="0" err="1"/>
              <a:t>מיידי</a:t>
            </a:r>
            <a:r>
              <a:rPr lang="he-IL" dirty="0"/>
              <a:t> לכל בעיה.</a:t>
            </a:r>
          </a:p>
          <a:p>
            <a:endParaRPr lang="he-IL" dirty="0"/>
          </a:p>
          <a:p>
            <a:r>
              <a:rPr lang="he-IL" dirty="0"/>
              <a:t>&gt;&gt; להדר ולטל, שהיו אחראיות על תרגום המוצר מעברית לאנגלית ובחזרה.</a:t>
            </a:r>
          </a:p>
        </p:txBody>
      </p:sp>
      <p:sp>
        <p:nvSpPr>
          <p:cNvPr id="4" name="Slide Number Placeholder 3"/>
          <p:cNvSpPr>
            <a:spLocks noGrp="1"/>
          </p:cNvSpPr>
          <p:nvPr>
            <p:ph type="sldNum" sz="quarter" idx="5"/>
          </p:nvPr>
        </p:nvSpPr>
        <p:spPr/>
        <p:txBody>
          <a:bodyPr/>
          <a:lstStyle/>
          <a:p>
            <a:fld id="{8A7257BF-D425-4877-AAF2-E4A9412AC2C6}" type="slidenum">
              <a:rPr lang="he-IL" smtClean="0"/>
              <a:t>32</a:t>
            </a:fld>
            <a:endParaRPr lang="he-IL"/>
          </a:p>
        </p:txBody>
      </p:sp>
    </p:spTree>
    <p:extLst>
      <p:ext uri="{BB962C8B-B14F-4D97-AF65-F5344CB8AC3E}">
        <p14:creationId xmlns:p14="http://schemas.microsoft.com/office/powerpoint/2010/main" val="13480229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18E5F6-3D8E-6715-3FD3-C5B7F78699C4}"/>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6A2C3A6E-5FB8-9D39-031D-791C50D96499}"/>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6EC3355D-3763-E620-A346-CB738AF44D2F}"/>
              </a:ext>
            </a:extLst>
          </p:cNvPr>
          <p:cNvSpPr>
            <a:spLocks noGrp="1"/>
          </p:cNvSpPr>
          <p:nvPr>
            <p:ph type="body" idx="1"/>
          </p:nvPr>
        </p:nvSpPr>
        <p:spPr/>
        <p:txBody>
          <a:bodyPr/>
          <a:lstStyle/>
          <a:p>
            <a:endParaRPr lang="he-IL" dirty="0"/>
          </a:p>
        </p:txBody>
      </p:sp>
      <p:sp>
        <p:nvSpPr>
          <p:cNvPr id="4" name="מציין מיקום של מספר שקופית 3">
            <a:extLst>
              <a:ext uri="{FF2B5EF4-FFF2-40B4-BE49-F238E27FC236}">
                <a16:creationId xmlns:a16="http://schemas.microsoft.com/office/drawing/2014/main" id="{21327990-B185-43D1-EE35-C7E9626F2714}"/>
              </a:ext>
            </a:extLst>
          </p:cNvPr>
          <p:cNvSpPr>
            <a:spLocks noGrp="1"/>
          </p:cNvSpPr>
          <p:nvPr>
            <p:ph type="sldNum" sz="quarter" idx="5"/>
          </p:nvPr>
        </p:nvSpPr>
        <p:spPr/>
        <p:txBody>
          <a:bodyPr/>
          <a:lstStyle/>
          <a:p>
            <a:fld id="{8A7257BF-D425-4877-AAF2-E4A9412AC2C6}" type="slidenum">
              <a:rPr lang="he-IL" smtClean="0"/>
              <a:t>33</a:t>
            </a:fld>
            <a:endParaRPr lang="he-IL"/>
          </a:p>
        </p:txBody>
      </p:sp>
    </p:spTree>
    <p:extLst>
      <p:ext uri="{BB962C8B-B14F-4D97-AF65-F5344CB8AC3E}">
        <p14:creationId xmlns:p14="http://schemas.microsoft.com/office/powerpoint/2010/main" val="27683472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FA0BB1-B8B0-734A-AE87-E2FFA7F79714}"/>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9F4B6B2A-8250-90E0-EE5F-90584B6DBADF}"/>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C57E2569-679C-2901-78B1-6B54AB14ED44}"/>
              </a:ext>
            </a:extLst>
          </p:cNvPr>
          <p:cNvSpPr>
            <a:spLocks noGrp="1"/>
          </p:cNvSpPr>
          <p:nvPr>
            <p:ph type="body" idx="1"/>
          </p:nvPr>
        </p:nvSpPr>
        <p:spPr/>
        <p:txBody>
          <a:bodyPr/>
          <a:lstStyle/>
          <a:p>
            <a:endParaRPr lang="he-IL" dirty="0"/>
          </a:p>
        </p:txBody>
      </p:sp>
      <p:sp>
        <p:nvSpPr>
          <p:cNvPr id="4" name="מציין מיקום של מספר שקופית 3">
            <a:extLst>
              <a:ext uri="{FF2B5EF4-FFF2-40B4-BE49-F238E27FC236}">
                <a16:creationId xmlns:a16="http://schemas.microsoft.com/office/drawing/2014/main" id="{7D2301BE-A77A-411D-47F0-4E95B0D8F169}"/>
              </a:ext>
            </a:extLst>
          </p:cNvPr>
          <p:cNvSpPr>
            <a:spLocks noGrp="1"/>
          </p:cNvSpPr>
          <p:nvPr>
            <p:ph type="sldNum" sz="quarter" idx="5"/>
          </p:nvPr>
        </p:nvSpPr>
        <p:spPr/>
        <p:txBody>
          <a:bodyPr/>
          <a:lstStyle/>
          <a:p>
            <a:fld id="{8A7257BF-D425-4877-AAF2-E4A9412AC2C6}" type="slidenum">
              <a:rPr lang="he-IL" smtClean="0"/>
              <a:t>34</a:t>
            </a:fld>
            <a:endParaRPr lang="he-IL"/>
          </a:p>
        </p:txBody>
      </p:sp>
    </p:spTree>
    <p:extLst>
      <p:ext uri="{BB962C8B-B14F-4D97-AF65-F5344CB8AC3E}">
        <p14:creationId xmlns:p14="http://schemas.microsoft.com/office/powerpoint/2010/main" val="10770565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03EC4E-BF81-3810-09C1-80362B503074}"/>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913F9210-2A13-1CD4-7CEB-33F8D5E6C390}"/>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DAA73AFA-E936-638C-2891-CB6771962973}"/>
              </a:ext>
            </a:extLst>
          </p:cNvPr>
          <p:cNvSpPr>
            <a:spLocks noGrp="1"/>
          </p:cNvSpPr>
          <p:nvPr>
            <p:ph type="body" idx="1"/>
          </p:nvPr>
        </p:nvSpPr>
        <p:spPr/>
        <p:txBody>
          <a:bodyPr/>
          <a:lstStyle/>
          <a:p>
            <a:endParaRPr lang="he-IL" dirty="0"/>
          </a:p>
        </p:txBody>
      </p:sp>
      <p:sp>
        <p:nvSpPr>
          <p:cNvPr id="4" name="מציין מיקום של מספר שקופית 3">
            <a:extLst>
              <a:ext uri="{FF2B5EF4-FFF2-40B4-BE49-F238E27FC236}">
                <a16:creationId xmlns:a16="http://schemas.microsoft.com/office/drawing/2014/main" id="{185CC2D6-6E4E-6F9C-EB42-82C11A600BEC}"/>
              </a:ext>
            </a:extLst>
          </p:cNvPr>
          <p:cNvSpPr>
            <a:spLocks noGrp="1"/>
          </p:cNvSpPr>
          <p:nvPr>
            <p:ph type="sldNum" sz="quarter" idx="5"/>
          </p:nvPr>
        </p:nvSpPr>
        <p:spPr/>
        <p:txBody>
          <a:bodyPr/>
          <a:lstStyle/>
          <a:p>
            <a:fld id="{8A7257BF-D425-4877-AAF2-E4A9412AC2C6}" type="slidenum">
              <a:rPr lang="he-IL" smtClean="0"/>
              <a:t>35</a:t>
            </a:fld>
            <a:endParaRPr lang="he-IL"/>
          </a:p>
        </p:txBody>
      </p:sp>
    </p:spTree>
    <p:extLst>
      <p:ext uri="{BB962C8B-B14F-4D97-AF65-F5344CB8AC3E}">
        <p14:creationId xmlns:p14="http://schemas.microsoft.com/office/powerpoint/2010/main" val="37280797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rtl="1"/>
            <a:r>
              <a:rPr lang="he-IL" sz="1200" u="sng" kern="1200" dirty="0">
                <a:solidFill>
                  <a:schemeClr val="tx1"/>
                </a:solidFill>
                <a:effectLst/>
                <a:latin typeface="+mn-lt"/>
                <a:ea typeface="+mn-ea"/>
                <a:cs typeface="+mn-cs"/>
              </a:rPr>
              <a:t>אנחנו רואים שהסטודנטים לא מנצלים בצורה אופטימלית את המשאב </a:t>
            </a:r>
            <a:r>
              <a:rPr lang="he-IL" sz="1200" u="sng" kern="1200" dirty="0" err="1">
                <a:solidFill>
                  <a:schemeClr val="tx1"/>
                </a:solidFill>
                <a:effectLst/>
                <a:latin typeface="+mn-lt"/>
                <a:ea typeface="+mn-ea"/>
                <a:cs typeface="+mn-cs"/>
              </a:rPr>
              <a:t>הכל</a:t>
            </a:r>
            <a:r>
              <a:rPr lang="he-IL" sz="1200" u="sng" kern="1200" dirty="0">
                <a:solidFill>
                  <a:schemeClr val="tx1"/>
                </a:solidFill>
                <a:effectLst/>
                <a:latin typeface="+mn-lt"/>
                <a:ea typeface="+mn-ea"/>
                <a:cs typeface="+mn-cs"/>
              </a:rPr>
              <a:t> כך חשוב הזה של מעבדות. זה בעיקר מגיע מכך שסטודנטים לא מגיעים מספיק מוכנים למעבדה, למרות שהם בטוחים שהם מוכנים. כתוצאה מכך, הם שואלים שאלות פרקטיות של: "באיזה כלי כדאי להשתמש?" ונשארים ברמת הבנה נמוכה יחסית למה שניתן להציע. </a:t>
            </a:r>
            <a:endParaRPr lang="en-IL" sz="1200" kern="1200" dirty="0">
              <a:solidFill>
                <a:schemeClr val="tx1"/>
              </a:solidFill>
              <a:effectLst/>
              <a:latin typeface="+mn-lt"/>
              <a:ea typeface="+mn-ea"/>
              <a:cs typeface="+mn-cs"/>
            </a:endParaRPr>
          </a:p>
          <a:p>
            <a:pPr rtl="1"/>
            <a:endParaRPr lang="he-IL" sz="1200" u="sng" kern="1200" dirty="0">
              <a:solidFill>
                <a:schemeClr val="tx1"/>
              </a:solidFill>
              <a:effectLst/>
              <a:latin typeface="+mn-lt"/>
              <a:ea typeface="+mn-ea"/>
              <a:cs typeface="+mn-cs"/>
            </a:endParaRPr>
          </a:p>
          <a:p>
            <a:pPr rtl="1"/>
            <a:r>
              <a:rPr lang="he-IL" sz="1200" u="sng" kern="1200" dirty="0">
                <a:solidFill>
                  <a:schemeClr val="tx1"/>
                </a:solidFill>
                <a:effectLst/>
                <a:latin typeface="+mn-lt"/>
                <a:ea typeface="+mn-ea"/>
                <a:cs typeface="+mn-cs"/>
              </a:rPr>
              <a:t>מאיפה זה מגיע? ישנם כמה מרכיבים מרכזיים: </a:t>
            </a:r>
            <a:endParaRPr lang="en-IL" sz="1200" kern="1200" dirty="0">
              <a:solidFill>
                <a:schemeClr val="tx1"/>
              </a:solidFill>
              <a:effectLst/>
              <a:latin typeface="+mn-lt"/>
              <a:ea typeface="+mn-ea"/>
              <a:cs typeface="+mn-cs"/>
            </a:endParaRPr>
          </a:p>
          <a:p>
            <a:pPr rtl="1"/>
            <a:endParaRPr lang="he-IL" sz="1200" kern="1200" dirty="0">
              <a:solidFill>
                <a:schemeClr val="tx1"/>
              </a:solidFill>
              <a:effectLst/>
              <a:latin typeface="+mn-lt"/>
              <a:ea typeface="+mn-ea"/>
              <a:cs typeface="+mn-cs"/>
            </a:endParaRPr>
          </a:p>
          <a:p>
            <a:pPr rtl="1"/>
            <a:r>
              <a:rPr lang="en-US" sz="1200" kern="1200" dirty="0">
                <a:solidFill>
                  <a:schemeClr val="tx1"/>
                </a:solidFill>
                <a:effectLst/>
                <a:latin typeface="+mn-lt"/>
                <a:ea typeface="+mn-ea"/>
                <a:cs typeface="+mn-cs"/>
              </a:rPr>
              <a:t>Cognitive Overload</a:t>
            </a:r>
            <a:r>
              <a:rPr lang="he-IL" sz="1200" kern="1200" dirty="0">
                <a:solidFill>
                  <a:schemeClr val="tx1"/>
                </a:solidFill>
                <a:effectLst/>
                <a:latin typeface="+mn-lt"/>
                <a:ea typeface="+mn-ea"/>
                <a:cs typeface="+mn-cs"/>
              </a:rPr>
              <a:t> &gt;&gt; בעיה מרכזית בלמידה המסורתית. סטודנטים מופגזים ללא הרף במידע חדש, מה שמשאיר רק זמן מינימלי לעיבוד כל המידע העדכני ביותר. תכנון הוראה צריך לקחת בחשבון </a:t>
            </a:r>
            <a:r>
              <a:rPr lang="he-IL" sz="1200" kern="1200" dirty="0" err="1">
                <a:solidFill>
                  <a:schemeClr val="tx1"/>
                </a:solidFill>
                <a:effectLst/>
                <a:latin typeface="+mn-lt"/>
                <a:ea typeface="+mn-ea"/>
                <a:cs typeface="+mn-cs"/>
              </a:rPr>
              <a:t>זכרון</a:t>
            </a:r>
            <a:r>
              <a:rPr lang="he-IL" sz="1200" kern="1200" dirty="0">
                <a:solidFill>
                  <a:schemeClr val="tx1"/>
                </a:solidFill>
                <a:effectLst/>
                <a:latin typeface="+mn-lt"/>
                <a:ea typeface="+mn-ea"/>
                <a:cs typeface="+mn-cs"/>
              </a:rPr>
              <a:t> עבודה (בעל קיבולת מוגבלת) </a:t>
            </a:r>
            <a:r>
              <a:rPr lang="he-IL" sz="1200" kern="1200" dirty="0" err="1">
                <a:solidFill>
                  <a:schemeClr val="tx1"/>
                </a:solidFill>
                <a:effectLst/>
                <a:latin typeface="+mn-lt"/>
                <a:ea typeface="+mn-ea"/>
                <a:cs typeface="+mn-cs"/>
              </a:rPr>
              <a:t>וזכרון</a:t>
            </a:r>
            <a:r>
              <a:rPr lang="he-IL" sz="1200" kern="1200" dirty="0">
                <a:solidFill>
                  <a:schemeClr val="tx1"/>
                </a:solidFill>
                <a:effectLst/>
                <a:latin typeface="+mn-lt"/>
                <a:ea typeface="+mn-ea"/>
                <a:cs typeface="+mn-cs"/>
              </a:rPr>
              <a:t> לטווח ארוך (בעל קיבולת כמעט בלתי מוגבלת). משימה המחייבת את הלומד להחזיק ביותר מדי פיסות מידע </a:t>
            </a:r>
            <a:r>
              <a:rPr lang="he-IL" sz="1200" kern="1200" dirty="0" err="1">
                <a:solidFill>
                  <a:schemeClr val="tx1"/>
                </a:solidFill>
                <a:effectLst/>
                <a:latin typeface="+mn-lt"/>
                <a:ea typeface="+mn-ea"/>
                <a:cs typeface="+mn-cs"/>
              </a:rPr>
              <a:t>בזכרון</a:t>
            </a:r>
            <a:r>
              <a:rPr lang="he-IL" sz="1200" kern="1200" dirty="0">
                <a:solidFill>
                  <a:schemeClr val="tx1"/>
                </a:solidFill>
                <a:effectLst/>
                <a:latin typeface="+mn-lt"/>
                <a:ea typeface="+mn-ea"/>
                <a:cs typeface="+mn-cs"/>
              </a:rPr>
              <a:t> העבודה בו-זמנית, מביא לעומס יתר, וללמידה פחות אפקטיבית. (</a:t>
            </a:r>
            <a:r>
              <a:rPr lang="en-US" sz="1200" kern="1200" dirty="0" err="1">
                <a:solidFill>
                  <a:schemeClr val="tx1"/>
                </a:solidFill>
                <a:effectLst/>
                <a:latin typeface="+mn-lt"/>
                <a:ea typeface="+mn-ea"/>
                <a:cs typeface="+mn-cs"/>
              </a:rPr>
              <a:t>Sweller</a:t>
            </a:r>
            <a:r>
              <a:rPr lang="en-US" sz="1200" kern="1200" dirty="0">
                <a:solidFill>
                  <a:schemeClr val="tx1"/>
                </a:solidFill>
                <a:effectLst/>
                <a:latin typeface="+mn-lt"/>
                <a:ea typeface="+mn-ea"/>
                <a:cs typeface="+mn-cs"/>
              </a:rPr>
              <a:t>, 1994</a:t>
            </a:r>
            <a:r>
              <a:rPr lang="he-IL"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a:t>
            </a:r>
            <a:endParaRPr lang="en-IL" sz="1200" kern="1200" dirty="0">
              <a:solidFill>
                <a:schemeClr val="tx1"/>
              </a:solidFill>
              <a:effectLst/>
              <a:latin typeface="+mn-lt"/>
              <a:ea typeface="+mn-ea"/>
              <a:cs typeface="+mn-cs"/>
            </a:endParaRPr>
          </a:p>
          <a:p>
            <a:pPr rtl="1"/>
            <a:endParaRPr lang="he-IL" sz="1200" kern="1200" dirty="0">
              <a:solidFill>
                <a:schemeClr val="tx1"/>
              </a:solidFill>
              <a:effectLst/>
              <a:latin typeface="+mn-lt"/>
              <a:ea typeface="+mn-ea"/>
              <a:cs typeface="+mn-cs"/>
            </a:endParaRPr>
          </a:p>
          <a:p>
            <a:pPr rtl="1"/>
            <a:r>
              <a:rPr lang="en-US" sz="1200" kern="1200" dirty="0">
                <a:solidFill>
                  <a:schemeClr val="tx1"/>
                </a:solidFill>
                <a:effectLst/>
                <a:latin typeface="+mn-lt"/>
                <a:ea typeface="+mn-ea"/>
                <a:cs typeface="+mn-cs"/>
              </a:rPr>
              <a:t>Constructive Alignment Theory</a:t>
            </a:r>
            <a:r>
              <a:rPr lang="he-IL" sz="1200" kern="1200" dirty="0">
                <a:solidFill>
                  <a:schemeClr val="tx1"/>
                </a:solidFill>
                <a:effectLst/>
                <a:latin typeface="+mn-lt"/>
                <a:ea typeface="+mn-ea"/>
                <a:cs typeface="+mn-cs"/>
              </a:rPr>
              <a:t> &gt;&gt; יש צורך בקשר ברור בין תוצרי הלמידה המיועדים לפעילויות הלמידה וההערכה. עבור מעבדות טיפוסיות, אשר גישתם המעשית הינה של "מתכון", לרוב זה לא המקרה. כתוצאה מכך, ההכנה של הסטודנטים רחוקה מלהיות אופטימלית.</a:t>
            </a:r>
            <a:endParaRPr lang="en-IL" sz="1200" kern="1200" dirty="0">
              <a:solidFill>
                <a:schemeClr val="tx1"/>
              </a:solidFill>
              <a:effectLst/>
              <a:latin typeface="+mn-lt"/>
              <a:ea typeface="+mn-ea"/>
              <a:cs typeface="+mn-cs"/>
            </a:endParaRPr>
          </a:p>
          <a:p>
            <a:pPr rtl="1"/>
            <a:endParaRPr lang="he-IL" sz="1200" kern="1200" dirty="0">
              <a:solidFill>
                <a:schemeClr val="tx1"/>
              </a:solidFill>
              <a:effectLst/>
              <a:latin typeface="+mn-lt"/>
              <a:ea typeface="+mn-ea"/>
              <a:cs typeface="+mn-cs"/>
            </a:endParaRPr>
          </a:p>
          <a:p>
            <a:pPr rtl="1"/>
            <a:r>
              <a:rPr lang="he-IL" sz="1200" kern="1200" dirty="0">
                <a:solidFill>
                  <a:schemeClr val="tx1"/>
                </a:solidFill>
                <a:effectLst/>
                <a:latin typeface="+mn-lt"/>
                <a:ea typeface="+mn-ea"/>
                <a:cs typeface="+mn-cs"/>
              </a:rPr>
              <a:t>כמו-כן, יש צורך </a:t>
            </a:r>
            <a:r>
              <a:rPr lang="he-IL" sz="1200" kern="1200" dirty="0" err="1">
                <a:solidFill>
                  <a:schemeClr val="tx1"/>
                </a:solidFill>
                <a:effectLst/>
                <a:latin typeface="+mn-lt"/>
                <a:ea typeface="+mn-ea"/>
                <a:cs typeface="+mn-cs"/>
              </a:rPr>
              <a:t>בחווית</a:t>
            </a:r>
            <a:r>
              <a:rPr lang="he-IL" sz="1200" kern="1200" dirty="0">
                <a:solidFill>
                  <a:schemeClr val="tx1"/>
                </a:solidFill>
                <a:effectLst/>
                <a:latin typeface="+mn-lt"/>
                <a:ea typeface="+mn-ea"/>
                <a:cs typeface="+mn-cs"/>
              </a:rPr>
              <a:t> למידה חיובית, על-ידי הכנסת אלמנטים מוטיבציוניים, המשפרים את למידת התלמידים על ידי טיפוח עיבוד קוגניטיבי ומשובים מידיים גם בהכנה.</a:t>
            </a:r>
            <a:endParaRPr lang="en-IL" sz="1200" kern="1200" dirty="0">
              <a:solidFill>
                <a:schemeClr val="tx1"/>
              </a:solidFill>
              <a:effectLst/>
              <a:latin typeface="+mn-lt"/>
              <a:ea typeface="+mn-ea"/>
              <a:cs typeface="+mn-cs"/>
            </a:endParaRPr>
          </a:p>
          <a:p>
            <a:pPr rtl="1"/>
            <a:endParaRPr lang="he-IL" sz="1200" b="1" kern="1200" dirty="0">
              <a:solidFill>
                <a:schemeClr val="tx1"/>
              </a:solidFill>
              <a:effectLst/>
              <a:latin typeface="+mn-lt"/>
              <a:ea typeface="+mn-ea"/>
              <a:cs typeface="+mn-cs"/>
            </a:endParaRPr>
          </a:p>
          <a:p>
            <a:pPr rtl="1"/>
            <a:r>
              <a:rPr lang="he-IL" sz="1200" b="1" kern="1200" dirty="0">
                <a:solidFill>
                  <a:schemeClr val="tx1"/>
                </a:solidFill>
                <a:effectLst/>
                <a:latin typeface="+mn-lt"/>
                <a:ea typeface="+mn-ea"/>
                <a:cs typeface="+mn-cs"/>
              </a:rPr>
              <a:t>העומס הקוגניטיבי הוא בעיה מרכזית בלמידה מסורתית במעבדות. סטודנטים חשופים למידע חדש רב בו -</a:t>
            </a:r>
            <a:endParaRPr lang="en-IL" sz="1200" kern="1200" dirty="0">
              <a:solidFill>
                <a:schemeClr val="tx1"/>
              </a:solidFill>
              <a:effectLst/>
              <a:latin typeface="+mn-lt"/>
              <a:ea typeface="+mn-ea"/>
              <a:cs typeface="+mn-cs"/>
            </a:endParaRPr>
          </a:p>
          <a:p>
            <a:pPr rtl="1"/>
            <a:r>
              <a:rPr lang="he-IL" sz="1200" b="1" kern="1200" dirty="0">
                <a:solidFill>
                  <a:schemeClr val="tx1"/>
                </a:solidFill>
                <a:effectLst/>
                <a:latin typeface="+mn-lt"/>
                <a:ea typeface="+mn-ea"/>
                <a:cs typeface="+mn-cs"/>
              </a:rPr>
              <a:t>זמנית, דבר שיוצר עומס על </a:t>
            </a:r>
            <a:r>
              <a:rPr lang="he-IL" sz="1200" b="1" kern="1200" dirty="0" err="1">
                <a:solidFill>
                  <a:schemeClr val="tx1"/>
                </a:solidFill>
                <a:effectLst/>
                <a:latin typeface="+mn-lt"/>
                <a:ea typeface="+mn-ea"/>
                <a:cs typeface="+mn-cs"/>
              </a:rPr>
              <a:t>זכרון</a:t>
            </a:r>
            <a:r>
              <a:rPr lang="he-IL" sz="1200" b="1" kern="1200" dirty="0">
                <a:solidFill>
                  <a:schemeClr val="tx1"/>
                </a:solidFill>
                <a:effectLst/>
                <a:latin typeface="+mn-lt"/>
                <a:ea typeface="+mn-ea"/>
                <a:cs typeface="+mn-cs"/>
              </a:rPr>
              <a:t> העבודה המוגבל שלהם ומוביל ללמידה פחות יעילה. תיאוריית העומס</a:t>
            </a:r>
            <a:endParaRPr lang="en-IL" sz="1200" kern="1200" dirty="0">
              <a:solidFill>
                <a:schemeClr val="tx1"/>
              </a:solidFill>
              <a:effectLst/>
              <a:latin typeface="+mn-lt"/>
              <a:ea typeface="+mn-ea"/>
              <a:cs typeface="+mn-cs"/>
            </a:endParaRPr>
          </a:p>
          <a:p>
            <a:pPr rtl="1"/>
            <a:r>
              <a:rPr lang="he-IL" sz="1200" b="1" kern="1200" dirty="0">
                <a:solidFill>
                  <a:schemeClr val="tx1"/>
                </a:solidFill>
                <a:effectLst/>
                <a:latin typeface="+mn-lt"/>
                <a:ea typeface="+mn-ea"/>
                <a:cs typeface="+mn-cs"/>
              </a:rPr>
              <a:t>הקוגניטיבי מדגישה כי למידה אפקטיבית מתרחשת כאשר המידע מוצג באופן שאינו מעמיס יתר על המידה</a:t>
            </a:r>
            <a:endParaRPr lang="en-IL" sz="1200" kern="1200" dirty="0">
              <a:solidFill>
                <a:schemeClr val="tx1"/>
              </a:solidFill>
              <a:effectLst/>
              <a:latin typeface="+mn-lt"/>
              <a:ea typeface="+mn-ea"/>
              <a:cs typeface="+mn-cs"/>
            </a:endParaRPr>
          </a:p>
          <a:p>
            <a:pPr rtl="1"/>
            <a:r>
              <a:rPr lang="he-IL" sz="1200" b="1" kern="1200" dirty="0">
                <a:solidFill>
                  <a:schemeClr val="tx1"/>
                </a:solidFill>
                <a:effectLst/>
                <a:latin typeface="+mn-lt"/>
                <a:ea typeface="+mn-ea"/>
                <a:cs typeface="+mn-cs"/>
              </a:rPr>
              <a:t>את </a:t>
            </a:r>
            <a:r>
              <a:rPr lang="he-IL" sz="1200" b="1" kern="1200" dirty="0" err="1">
                <a:solidFill>
                  <a:schemeClr val="tx1"/>
                </a:solidFill>
                <a:effectLst/>
                <a:latin typeface="+mn-lt"/>
                <a:ea typeface="+mn-ea"/>
                <a:cs typeface="+mn-cs"/>
              </a:rPr>
              <a:t>זכרון</a:t>
            </a:r>
            <a:r>
              <a:rPr lang="he-IL" sz="1200" b="1" kern="1200" dirty="0">
                <a:solidFill>
                  <a:schemeClr val="tx1"/>
                </a:solidFill>
                <a:effectLst/>
                <a:latin typeface="+mn-lt"/>
                <a:ea typeface="+mn-ea"/>
                <a:cs typeface="+mn-cs"/>
              </a:rPr>
              <a:t> העבודה </a:t>
            </a:r>
            <a:r>
              <a:rPr lang="en-US" sz="1200" b="1" kern="1200" dirty="0">
                <a:solidFill>
                  <a:schemeClr val="tx1"/>
                </a:solidFill>
                <a:effectLst/>
                <a:latin typeface="+mn-lt"/>
                <a:ea typeface="+mn-ea"/>
                <a:cs typeface="+mn-cs"/>
              </a:rPr>
              <a:t>(</a:t>
            </a:r>
            <a:r>
              <a:rPr lang="en-US" sz="1200" b="1" kern="1200" dirty="0" err="1">
                <a:solidFill>
                  <a:schemeClr val="tx1"/>
                </a:solidFill>
                <a:effectLst/>
                <a:latin typeface="+mn-lt"/>
                <a:ea typeface="+mn-ea"/>
                <a:cs typeface="+mn-cs"/>
              </a:rPr>
              <a:t>Paas</a:t>
            </a:r>
            <a:r>
              <a:rPr lang="en-US" sz="1200" b="1" kern="1200" dirty="0">
                <a:solidFill>
                  <a:schemeClr val="tx1"/>
                </a:solidFill>
                <a:effectLst/>
                <a:latin typeface="+mn-lt"/>
                <a:ea typeface="+mn-ea"/>
                <a:cs typeface="+mn-cs"/>
              </a:rPr>
              <a:t> &amp; van </a:t>
            </a:r>
            <a:r>
              <a:rPr lang="en-US" sz="1200" b="1" kern="1200" dirty="0" err="1">
                <a:solidFill>
                  <a:schemeClr val="tx1"/>
                </a:solidFill>
                <a:effectLst/>
                <a:latin typeface="+mn-lt"/>
                <a:ea typeface="+mn-ea"/>
                <a:cs typeface="+mn-cs"/>
              </a:rPr>
              <a:t>Merriënboer</a:t>
            </a:r>
            <a:r>
              <a:rPr lang="en-US" sz="1200" b="1" kern="1200" dirty="0">
                <a:solidFill>
                  <a:schemeClr val="tx1"/>
                </a:solidFill>
                <a:effectLst/>
                <a:latin typeface="+mn-lt"/>
                <a:ea typeface="+mn-ea"/>
                <a:cs typeface="+mn-cs"/>
              </a:rPr>
              <a:t>, 2020; </a:t>
            </a:r>
            <a:r>
              <a:rPr lang="en-US" sz="1200" b="1" kern="1200" dirty="0" err="1">
                <a:solidFill>
                  <a:schemeClr val="tx1"/>
                </a:solidFill>
                <a:effectLst/>
                <a:latin typeface="+mn-lt"/>
                <a:ea typeface="+mn-ea"/>
                <a:cs typeface="+mn-cs"/>
              </a:rPr>
              <a:t>Sweller</a:t>
            </a:r>
            <a:r>
              <a:rPr lang="en-US" sz="1200" b="1" kern="1200" dirty="0">
                <a:solidFill>
                  <a:schemeClr val="tx1"/>
                </a:solidFill>
                <a:effectLst/>
                <a:latin typeface="+mn-lt"/>
                <a:ea typeface="+mn-ea"/>
                <a:cs typeface="+mn-cs"/>
              </a:rPr>
              <a:t> et al., 2019; </a:t>
            </a:r>
            <a:r>
              <a:rPr lang="en-US" sz="1200" b="1" kern="1200" dirty="0" err="1">
                <a:solidFill>
                  <a:schemeClr val="tx1"/>
                </a:solidFill>
                <a:effectLst/>
                <a:latin typeface="+mn-lt"/>
                <a:ea typeface="+mn-ea"/>
                <a:cs typeface="+mn-cs"/>
              </a:rPr>
              <a:t>Sweller</a:t>
            </a:r>
            <a:r>
              <a:rPr lang="en-US" sz="1200" b="1" kern="1200" dirty="0">
                <a:solidFill>
                  <a:schemeClr val="tx1"/>
                </a:solidFill>
                <a:effectLst/>
                <a:latin typeface="+mn-lt"/>
                <a:ea typeface="+mn-ea"/>
                <a:cs typeface="+mn-cs"/>
              </a:rPr>
              <a:t> et al., 2011)</a:t>
            </a:r>
            <a:r>
              <a:rPr lang="he-IL" sz="1200" b="1" kern="1200" dirty="0">
                <a:solidFill>
                  <a:schemeClr val="tx1"/>
                </a:solidFill>
                <a:effectLst/>
                <a:latin typeface="+mn-lt"/>
                <a:ea typeface="+mn-ea"/>
                <a:cs typeface="+mn-cs"/>
              </a:rPr>
              <a:t>.</a:t>
            </a:r>
            <a:endParaRPr lang="en-IL" sz="1200" kern="1200" dirty="0">
              <a:solidFill>
                <a:schemeClr val="tx1"/>
              </a:solidFill>
              <a:effectLst/>
              <a:latin typeface="+mn-lt"/>
              <a:ea typeface="+mn-ea"/>
              <a:cs typeface="+mn-cs"/>
            </a:endParaRPr>
          </a:p>
          <a:p>
            <a:pPr rtl="1"/>
            <a:r>
              <a:rPr lang="he-IL" sz="1200" b="1" kern="1200" dirty="0">
                <a:solidFill>
                  <a:schemeClr val="tx1"/>
                </a:solidFill>
                <a:effectLst/>
                <a:latin typeface="+mn-lt"/>
                <a:ea typeface="+mn-ea"/>
                <a:cs typeface="+mn-cs"/>
              </a:rPr>
              <a:t>בנוסף, תיאוריית היישור הקונסטרוקטיבי</a:t>
            </a:r>
            <a:r>
              <a:rPr lang="en-US" sz="1200" b="1" kern="1200" dirty="0">
                <a:solidFill>
                  <a:schemeClr val="tx1"/>
                </a:solidFill>
                <a:effectLst/>
                <a:latin typeface="+mn-lt"/>
                <a:ea typeface="+mn-ea"/>
                <a:cs typeface="+mn-cs"/>
              </a:rPr>
              <a:t>(Constructive alignment theory, Biggs, 1996) </a:t>
            </a:r>
            <a:r>
              <a:rPr lang="he-IL" sz="1200" b="1" kern="1200" dirty="0">
                <a:solidFill>
                  <a:schemeClr val="tx1"/>
                </a:solidFill>
                <a:effectLst/>
                <a:latin typeface="+mn-lt"/>
                <a:ea typeface="+mn-ea"/>
                <a:cs typeface="+mn-cs"/>
              </a:rPr>
              <a:t>, גורסת כי</a:t>
            </a:r>
            <a:endParaRPr lang="en-IL" sz="1200" kern="1200" dirty="0">
              <a:solidFill>
                <a:schemeClr val="tx1"/>
              </a:solidFill>
              <a:effectLst/>
              <a:latin typeface="+mn-lt"/>
              <a:ea typeface="+mn-ea"/>
              <a:cs typeface="+mn-cs"/>
            </a:endParaRPr>
          </a:p>
          <a:p>
            <a:pPr rtl="1"/>
            <a:r>
              <a:rPr lang="he-IL" sz="1200" b="1" kern="1200" dirty="0">
                <a:solidFill>
                  <a:schemeClr val="tx1"/>
                </a:solidFill>
                <a:effectLst/>
                <a:latin typeface="+mn-lt"/>
                <a:ea typeface="+mn-ea"/>
                <a:cs typeface="+mn-cs"/>
              </a:rPr>
              <a:t>למידה יעילה יותר מתרחשת כאשר סטודנטים יודעים מראש מה הם ילמדו וכיצד יידרשו להפגין את הידע</a:t>
            </a:r>
            <a:endParaRPr lang="en-IL" sz="1200" kern="1200" dirty="0">
              <a:solidFill>
                <a:schemeClr val="tx1"/>
              </a:solidFill>
              <a:effectLst/>
              <a:latin typeface="+mn-lt"/>
              <a:ea typeface="+mn-ea"/>
              <a:cs typeface="+mn-cs"/>
            </a:endParaRPr>
          </a:p>
          <a:p>
            <a:pPr rtl="1"/>
            <a:r>
              <a:rPr lang="he-IL" sz="1200" b="1" kern="1200" dirty="0">
                <a:solidFill>
                  <a:schemeClr val="tx1"/>
                </a:solidFill>
                <a:effectLst/>
                <a:latin typeface="+mn-lt"/>
                <a:ea typeface="+mn-ea"/>
                <a:cs typeface="+mn-cs"/>
              </a:rPr>
              <a:t>שרכשו. תיאוריה זו שינתה בשנים האחרונות רבות את פיתוח </a:t>
            </a:r>
            <a:r>
              <a:rPr lang="he-IL" sz="1200" b="1" kern="1200" dirty="0" err="1">
                <a:solidFill>
                  <a:schemeClr val="tx1"/>
                </a:solidFill>
                <a:effectLst/>
                <a:latin typeface="+mn-lt"/>
                <a:ea typeface="+mn-ea"/>
                <a:cs typeface="+mn-cs"/>
              </a:rPr>
              <a:t>תכניות</a:t>
            </a:r>
            <a:r>
              <a:rPr lang="he-IL" sz="1200" b="1" kern="1200" dirty="0">
                <a:solidFill>
                  <a:schemeClr val="tx1"/>
                </a:solidFill>
                <a:effectLst/>
                <a:latin typeface="+mn-lt"/>
                <a:ea typeface="+mn-ea"/>
                <a:cs typeface="+mn-cs"/>
              </a:rPr>
              <a:t> לימודים להשכלה גבוהה</a:t>
            </a:r>
            <a:r>
              <a:rPr lang="en-US" sz="1200" b="1" kern="1200" dirty="0">
                <a:solidFill>
                  <a:schemeClr val="tx1"/>
                </a:solidFill>
                <a:effectLst/>
                <a:latin typeface="+mn-lt"/>
                <a:ea typeface="+mn-ea"/>
                <a:cs typeface="+mn-cs"/>
              </a:rPr>
              <a:t>(</a:t>
            </a:r>
            <a:r>
              <a:rPr lang="en-US" sz="1200" b="1" kern="1200" dirty="0" err="1">
                <a:solidFill>
                  <a:schemeClr val="tx1"/>
                </a:solidFill>
                <a:effectLst/>
                <a:latin typeface="+mn-lt"/>
                <a:ea typeface="+mn-ea"/>
                <a:cs typeface="+mn-cs"/>
              </a:rPr>
              <a:t>Kandlbinder</a:t>
            </a:r>
            <a:r>
              <a:rPr lang="en-US" sz="1200" b="1" kern="1200" dirty="0">
                <a:solidFill>
                  <a:schemeClr val="tx1"/>
                </a:solidFill>
                <a:effectLst/>
                <a:latin typeface="+mn-lt"/>
                <a:ea typeface="+mn-ea"/>
                <a:cs typeface="+mn-cs"/>
              </a:rPr>
              <a:t>, 2014) </a:t>
            </a:r>
            <a:r>
              <a:rPr lang="he-IL" sz="1200" b="1" kern="1200" dirty="0">
                <a:solidFill>
                  <a:schemeClr val="tx1"/>
                </a:solidFill>
                <a:effectLst/>
                <a:latin typeface="+mn-lt"/>
                <a:ea typeface="+mn-ea"/>
                <a:cs typeface="+mn-cs"/>
              </a:rPr>
              <a:t> בקורסים סטנדרטיים. אולם, בקורסי מעבדה מסורתיים, הגישה הרווחת היא של "ספר</a:t>
            </a:r>
            <a:r>
              <a:rPr lang="he-IL" sz="1200" b="0" kern="1200" dirty="0">
                <a:solidFill>
                  <a:schemeClr val="tx1"/>
                </a:solidFill>
                <a:effectLst/>
                <a:latin typeface="+mn-lt"/>
                <a:ea typeface="+mn-ea"/>
                <a:cs typeface="+mn-cs"/>
              </a:rPr>
              <a:t> </a:t>
            </a:r>
            <a:r>
              <a:rPr lang="he-IL" sz="1200" b="1" kern="1200" dirty="0">
                <a:solidFill>
                  <a:schemeClr val="tx1"/>
                </a:solidFill>
                <a:effectLst/>
                <a:latin typeface="+mn-lt"/>
                <a:ea typeface="+mn-ea"/>
                <a:cs typeface="+mn-cs"/>
              </a:rPr>
              <a:t>בישול" או "מתכון" - הנחיות קבועות מראש שהסטודנטים עוקבים אחריהן באופן טכני, ללא הבנה עמוקה של</a:t>
            </a:r>
            <a:r>
              <a:rPr lang="he-IL" sz="1200" b="0" kern="1200" dirty="0">
                <a:solidFill>
                  <a:schemeClr val="tx1"/>
                </a:solidFill>
                <a:effectLst/>
                <a:latin typeface="+mn-lt"/>
                <a:ea typeface="+mn-ea"/>
                <a:cs typeface="+mn-cs"/>
              </a:rPr>
              <a:t> </a:t>
            </a:r>
            <a:r>
              <a:rPr lang="he-IL" sz="1200" b="1" kern="1200" dirty="0">
                <a:solidFill>
                  <a:schemeClr val="tx1"/>
                </a:solidFill>
                <a:effectLst/>
                <a:latin typeface="+mn-lt"/>
                <a:ea typeface="+mn-ea"/>
                <a:cs typeface="+mn-cs"/>
              </a:rPr>
              <a:t>התהליכים המתרחשים בניסוי והעקרונות המדעים המלווים אותם.</a:t>
            </a:r>
            <a:endParaRPr lang="en-IL" sz="1200" kern="1200" dirty="0">
              <a:solidFill>
                <a:schemeClr val="tx1"/>
              </a:solidFill>
              <a:effectLst/>
              <a:latin typeface="+mn-lt"/>
              <a:ea typeface="+mn-ea"/>
              <a:cs typeface="+mn-cs"/>
            </a:endParaRPr>
          </a:p>
          <a:p>
            <a:pPr rtl="1"/>
            <a:endParaRPr lang="he-IL" sz="1200" b="1" kern="1200" dirty="0">
              <a:solidFill>
                <a:schemeClr val="tx1"/>
              </a:solidFill>
              <a:effectLst/>
              <a:latin typeface="+mn-lt"/>
              <a:ea typeface="+mn-ea"/>
              <a:cs typeface="+mn-cs"/>
            </a:endParaRPr>
          </a:p>
          <a:p>
            <a:pPr rtl="1"/>
            <a:r>
              <a:rPr lang="he-IL" sz="1200" b="1" kern="1200" dirty="0">
                <a:solidFill>
                  <a:schemeClr val="tx1"/>
                </a:solidFill>
                <a:effectLst/>
                <a:latin typeface="+mn-lt"/>
                <a:ea typeface="+mn-ea"/>
                <a:cs typeface="+mn-cs"/>
              </a:rPr>
              <a:t>בדיוק כמו בקורסים סטנדרטיים, קיים צורך חיוני בחוויית למידה חיובית </a:t>
            </a:r>
            <a:r>
              <a:rPr lang="en-US" sz="1200" b="1" kern="1200" dirty="0">
                <a:solidFill>
                  <a:schemeClr val="tx1"/>
                </a:solidFill>
                <a:effectLst/>
                <a:latin typeface="+mn-lt"/>
                <a:ea typeface="+mn-ea"/>
                <a:cs typeface="+mn-cs"/>
              </a:rPr>
              <a:t>(Positive learning environment)</a:t>
            </a:r>
            <a:r>
              <a:rPr lang="he-IL" sz="1200" b="0" kern="1200" dirty="0">
                <a:solidFill>
                  <a:schemeClr val="tx1"/>
                </a:solidFill>
                <a:effectLst/>
                <a:latin typeface="+mn-lt"/>
                <a:ea typeface="+mn-ea"/>
                <a:cs typeface="+mn-cs"/>
              </a:rPr>
              <a:t> </a:t>
            </a:r>
            <a:r>
              <a:rPr lang="he-IL" sz="1200" b="1" kern="1200" dirty="0">
                <a:solidFill>
                  <a:schemeClr val="tx1"/>
                </a:solidFill>
                <a:effectLst/>
                <a:latin typeface="+mn-lt"/>
                <a:ea typeface="+mn-ea"/>
                <a:cs typeface="+mn-cs"/>
              </a:rPr>
              <a:t>גם בקורסי המעבדה. אופי סביבת הלימודים לקראת ובזמן המעבדה מהווים השפעה מכרעת על גישת הסטודנטים למעבדות אלו</a:t>
            </a:r>
            <a:r>
              <a:rPr lang="en-US" sz="1200" b="1" kern="1200" dirty="0">
                <a:solidFill>
                  <a:schemeClr val="tx1"/>
                </a:solidFill>
                <a:effectLst/>
                <a:latin typeface="+mn-lt"/>
                <a:ea typeface="+mn-ea"/>
                <a:cs typeface="+mn-cs"/>
              </a:rPr>
              <a:t>(Wolf &amp; Fraser, 2008; Henderson et al., 2000, Wong &amp; Fraser, 1996)</a:t>
            </a:r>
            <a:r>
              <a:rPr lang="he-IL" sz="1200" b="1" kern="1200" dirty="0">
                <a:solidFill>
                  <a:schemeClr val="tx1"/>
                </a:solidFill>
                <a:effectLst/>
                <a:latin typeface="+mn-lt"/>
                <a:ea typeface="+mn-ea"/>
                <a:cs typeface="+mn-cs"/>
              </a:rPr>
              <a:t>.</a:t>
            </a:r>
            <a:r>
              <a:rPr lang="he-IL" sz="1200" b="0" kern="1200" dirty="0">
                <a:solidFill>
                  <a:schemeClr val="tx1"/>
                </a:solidFill>
                <a:effectLst/>
                <a:latin typeface="+mn-lt"/>
                <a:ea typeface="+mn-ea"/>
                <a:cs typeface="+mn-cs"/>
              </a:rPr>
              <a:t> </a:t>
            </a:r>
            <a:r>
              <a:rPr lang="he-IL" sz="1200" b="1" kern="1200" dirty="0">
                <a:solidFill>
                  <a:schemeClr val="tx1"/>
                </a:solidFill>
                <a:effectLst/>
                <a:latin typeface="+mn-lt"/>
                <a:ea typeface="+mn-ea"/>
                <a:cs typeface="+mn-cs"/>
              </a:rPr>
              <a:t>מטרה זו עשויה להיות מושגת באופן חלקי על-ידי הכנסת אלמנטים מוטיבציוניים, אשר משפרים את למידת</a:t>
            </a:r>
            <a:r>
              <a:rPr lang="he-IL" sz="1200" b="0" kern="1200" dirty="0">
                <a:solidFill>
                  <a:schemeClr val="tx1"/>
                </a:solidFill>
                <a:effectLst/>
                <a:latin typeface="+mn-lt"/>
                <a:ea typeface="+mn-ea"/>
                <a:cs typeface="+mn-cs"/>
              </a:rPr>
              <a:t> </a:t>
            </a:r>
            <a:r>
              <a:rPr lang="he-IL" sz="1200" b="1" kern="1200" dirty="0">
                <a:solidFill>
                  <a:schemeClr val="tx1"/>
                </a:solidFill>
                <a:effectLst/>
                <a:latin typeface="+mn-lt"/>
                <a:ea typeface="+mn-ea"/>
                <a:cs typeface="+mn-cs"/>
              </a:rPr>
              <a:t>הסטודנטים בעזרת טיפוח העיבוד הקוגניטיבי.</a:t>
            </a:r>
          </a:p>
          <a:p>
            <a:pPr rtl="1"/>
            <a:endParaRPr lang="en-IL" sz="1200" kern="1200" dirty="0">
              <a:solidFill>
                <a:schemeClr val="tx1"/>
              </a:solidFill>
              <a:effectLst/>
              <a:latin typeface="+mn-lt"/>
              <a:ea typeface="+mn-ea"/>
              <a:cs typeface="+mn-cs"/>
            </a:endParaRPr>
          </a:p>
          <a:p>
            <a:pPr rtl="1"/>
            <a:r>
              <a:rPr lang="he-IL" sz="1200" kern="1200" dirty="0">
                <a:solidFill>
                  <a:schemeClr val="tx1"/>
                </a:solidFill>
                <a:effectLst/>
                <a:latin typeface="+mn-lt"/>
                <a:ea typeface="+mn-ea"/>
                <a:cs typeface="+mn-cs"/>
              </a:rPr>
              <a:t>עבור סטודנטים שנה א' ו- ב', שלושת הבעיות הללו רלוונטיות במיוחד, וגורמות לחוסר יעילות הן בהכנה למעבדה והן בביצועה, דבר המתבטא בהבנת החומר התיאורטי והטמעתו, והבנה וניתוח של התוצאות.</a:t>
            </a:r>
            <a:endParaRPr lang="en-IL" sz="1200" kern="1200" dirty="0">
              <a:solidFill>
                <a:schemeClr val="tx1"/>
              </a:solidFill>
              <a:effectLst/>
              <a:latin typeface="+mn-lt"/>
              <a:ea typeface="+mn-ea"/>
              <a:cs typeface="+mn-cs"/>
            </a:endParaRPr>
          </a:p>
        </p:txBody>
      </p:sp>
      <p:sp>
        <p:nvSpPr>
          <p:cNvPr id="4" name="מציין מיקום של מספר שקופית 3"/>
          <p:cNvSpPr>
            <a:spLocks noGrp="1"/>
          </p:cNvSpPr>
          <p:nvPr>
            <p:ph type="sldNum" sz="quarter" idx="5"/>
          </p:nvPr>
        </p:nvSpPr>
        <p:spPr/>
        <p:txBody>
          <a:bodyPr/>
          <a:lstStyle/>
          <a:p>
            <a:fld id="{8A7257BF-D425-4877-AAF2-E4A9412AC2C6}" type="slidenum">
              <a:rPr lang="he-IL" smtClean="0"/>
              <a:t>6</a:t>
            </a:fld>
            <a:endParaRPr lang="he-IL"/>
          </a:p>
        </p:txBody>
      </p:sp>
    </p:spTree>
    <p:extLst>
      <p:ext uri="{BB962C8B-B14F-4D97-AF65-F5344CB8AC3E}">
        <p14:creationId xmlns:p14="http://schemas.microsoft.com/office/powerpoint/2010/main" val="651475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rtl="1"/>
            <a:r>
              <a:rPr lang="he-IL" sz="1200" u="sng" kern="1200" dirty="0">
                <a:solidFill>
                  <a:schemeClr val="tx1"/>
                </a:solidFill>
                <a:effectLst/>
                <a:latin typeface="+mn-lt"/>
                <a:ea typeface="+mn-ea"/>
                <a:cs typeface="+mn-cs"/>
              </a:rPr>
              <a:t>כדי לפתור את הבעיות הללו שבעיקר מגיעות מהכנה לא מספקת למעבדה, נוצר לפני כשנתיים שיתוף פעולה בין מרכז חמה והמכללה וחברת </a:t>
            </a:r>
            <a:r>
              <a:rPr lang="he-IL" sz="1200" u="sng" kern="1200" dirty="0" err="1">
                <a:solidFill>
                  <a:schemeClr val="tx1"/>
                </a:solidFill>
                <a:effectLst/>
                <a:latin typeface="+mn-lt"/>
                <a:ea typeface="+mn-ea"/>
                <a:cs typeface="+mn-cs"/>
              </a:rPr>
              <a:t>לאבבאדי</a:t>
            </a:r>
            <a:r>
              <a:rPr lang="he-IL" sz="1200" u="sng" kern="1200" dirty="0">
                <a:solidFill>
                  <a:schemeClr val="tx1"/>
                </a:solidFill>
                <a:effectLst/>
                <a:latin typeface="+mn-lt"/>
                <a:ea typeface="+mn-ea"/>
                <a:cs typeface="+mn-cs"/>
              </a:rPr>
              <a:t> שמפתחת לומדה ייחודית להכנה יעילה למעבדות. נבחרו מספר ניסויים בכימיה שהתמקדו בשיטת אנליזה אחת שנקראת </a:t>
            </a:r>
            <a:r>
              <a:rPr lang="he-IL" sz="1200" u="sng" kern="1200" dirty="0" err="1">
                <a:solidFill>
                  <a:schemeClr val="tx1"/>
                </a:solidFill>
                <a:effectLst/>
                <a:latin typeface="+mn-lt"/>
                <a:ea typeface="+mn-ea"/>
                <a:cs typeface="+mn-cs"/>
              </a:rPr>
              <a:t>ווליומטריה</a:t>
            </a:r>
            <a:r>
              <a:rPr lang="he-IL" sz="1200" u="sng" kern="1200" dirty="0">
                <a:solidFill>
                  <a:schemeClr val="tx1"/>
                </a:solidFill>
                <a:effectLst/>
                <a:latin typeface="+mn-lt"/>
                <a:ea typeface="+mn-ea"/>
                <a:cs typeface="+mn-cs"/>
              </a:rPr>
              <a:t> ויכלה לשרת מספר קבוצות סטודנטים. נעשו ישיבות עבודה רבות עם הצוות הנפלא של </a:t>
            </a:r>
            <a:r>
              <a:rPr lang="he-IL" sz="1200" u="sng" kern="1200" dirty="0" err="1">
                <a:solidFill>
                  <a:schemeClr val="tx1"/>
                </a:solidFill>
                <a:effectLst/>
                <a:latin typeface="+mn-lt"/>
                <a:ea typeface="+mn-ea"/>
                <a:cs typeface="+mn-cs"/>
              </a:rPr>
              <a:t>לאבבאדי</a:t>
            </a:r>
            <a:r>
              <a:rPr lang="he-IL" sz="1200" u="sng" kern="1200" dirty="0">
                <a:solidFill>
                  <a:schemeClr val="tx1"/>
                </a:solidFill>
                <a:effectLst/>
                <a:latin typeface="+mn-lt"/>
                <a:ea typeface="+mn-ea"/>
                <a:cs typeface="+mn-cs"/>
              </a:rPr>
              <a:t>, חשוב לציין שאנחנו הראשונים וכרגע גם היחידים בארץ שניסו את הפלטפורמה הזו. אז איך זה עובד?</a:t>
            </a:r>
            <a:endParaRPr lang="en-IL" sz="1200" kern="1200" dirty="0">
              <a:solidFill>
                <a:schemeClr val="tx1"/>
              </a:solidFill>
              <a:effectLst/>
              <a:latin typeface="+mn-lt"/>
              <a:ea typeface="+mn-ea"/>
              <a:cs typeface="+mn-cs"/>
            </a:endParaRPr>
          </a:p>
          <a:p>
            <a:pPr rtl="1"/>
            <a:endParaRPr lang="he-IL" sz="1200" u="sng" kern="1200" dirty="0">
              <a:solidFill>
                <a:schemeClr val="tx1"/>
              </a:solidFill>
              <a:effectLst/>
              <a:latin typeface="+mn-lt"/>
              <a:ea typeface="+mn-ea"/>
              <a:cs typeface="+mn-cs"/>
            </a:endParaRPr>
          </a:p>
          <a:p>
            <a:pPr rtl="1"/>
            <a:r>
              <a:rPr lang="he-IL" sz="1200" u="sng" kern="1200" dirty="0">
                <a:solidFill>
                  <a:schemeClr val="tx1"/>
                </a:solidFill>
                <a:effectLst/>
                <a:latin typeface="+mn-lt"/>
                <a:ea typeface="+mn-ea"/>
                <a:cs typeface="+mn-cs"/>
              </a:rPr>
              <a:t>הסטודנטים נכנסים בקלות דרך אתר הקורס ובוחרים את הניסוי הרלוונטי להם, ומתחילים קודם כל לקרוא את החומר התאורטי הרלוונטי לניסוי. החומר מגיע בשלבים ותוך כדי שאלות הכוונה שעוזרות הן לגבי העומס הקוגניטיבי והן לגבי הלמידה האפקטיבית. בהתאם למטרות שמתגלות להם בהדרגה, הסטודנטים בונים תרשים זרימה.</a:t>
            </a:r>
            <a:endParaRPr lang="en-IL" sz="1200" kern="1200" dirty="0">
              <a:solidFill>
                <a:schemeClr val="tx1"/>
              </a:solidFill>
              <a:effectLst/>
              <a:latin typeface="+mn-lt"/>
              <a:ea typeface="+mn-ea"/>
              <a:cs typeface="+mn-cs"/>
            </a:endParaRPr>
          </a:p>
        </p:txBody>
      </p:sp>
      <p:sp>
        <p:nvSpPr>
          <p:cNvPr id="4" name="מציין מיקום של מספר שקופית 3"/>
          <p:cNvSpPr>
            <a:spLocks noGrp="1"/>
          </p:cNvSpPr>
          <p:nvPr>
            <p:ph type="sldNum" sz="quarter" idx="5"/>
          </p:nvPr>
        </p:nvSpPr>
        <p:spPr/>
        <p:txBody>
          <a:bodyPr/>
          <a:lstStyle/>
          <a:p>
            <a:fld id="{8A7257BF-D425-4877-AAF2-E4A9412AC2C6}" type="slidenum">
              <a:rPr lang="he-IL" smtClean="0"/>
              <a:t>7</a:t>
            </a:fld>
            <a:endParaRPr lang="he-IL"/>
          </a:p>
        </p:txBody>
      </p:sp>
    </p:spTree>
    <p:extLst>
      <p:ext uri="{BB962C8B-B14F-4D97-AF65-F5344CB8AC3E}">
        <p14:creationId xmlns:p14="http://schemas.microsoft.com/office/powerpoint/2010/main" val="40289879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CC4993-72A9-80D1-A308-D4C6049283CB}"/>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B1FB485B-4D39-27C9-2753-67EEB9F8B6DD}"/>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BBED194B-DABA-1DE1-E811-11E6235F7135}"/>
              </a:ext>
            </a:extLst>
          </p:cNvPr>
          <p:cNvSpPr>
            <a:spLocks noGrp="1"/>
          </p:cNvSpPr>
          <p:nvPr>
            <p:ph type="body" idx="1"/>
          </p:nvPr>
        </p:nvSpPr>
        <p:spPr/>
        <p:txBody>
          <a:bodyPr/>
          <a:lstStyle/>
          <a:p>
            <a:pPr rtl="1"/>
            <a:r>
              <a:rPr lang="he-IL" sz="1200" u="sng" kern="1200" dirty="0">
                <a:solidFill>
                  <a:schemeClr val="tx1"/>
                </a:solidFill>
                <a:effectLst/>
                <a:latin typeface="+mn-lt"/>
                <a:ea typeface="+mn-ea"/>
                <a:cs typeface="+mn-cs"/>
              </a:rPr>
              <a:t>אז מה קיבלנו? סטודנטים שפיתחו לעצמם את שלבי הניסוי תוך כדי למידה אינטראקטיבית ופעילה, מגיעים מוכנים הרבה יותר הן ברמה התאורטית והן ברמה המעשית. והכי חשוב, זה לא תדריך מעבדה שדומה למתכון או ספר בישול והשלבים </a:t>
            </a:r>
            <a:r>
              <a:rPr lang="he-IL" sz="1200" u="sng" kern="1200" dirty="0" err="1">
                <a:solidFill>
                  <a:schemeClr val="tx1"/>
                </a:solidFill>
                <a:effectLst/>
                <a:latin typeface="+mn-lt"/>
                <a:ea typeface="+mn-ea"/>
                <a:cs typeface="+mn-cs"/>
              </a:rPr>
              <a:t>מוגדירם</a:t>
            </a:r>
            <a:r>
              <a:rPr lang="he-IL" sz="1200" u="sng" kern="1200" dirty="0">
                <a:solidFill>
                  <a:schemeClr val="tx1"/>
                </a:solidFill>
                <a:effectLst/>
                <a:latin typeface="+mn-lt"/>
                <a:ea typeface="+mn-ea"/>
                <a:cs typeface="+mn-cs"/>
              </a:rPr>
              <a:t> ומובנים.</a:t>
            </a:r>
            <a:endParaRPr lang="en-IL" sz="1200" kern="1200" dirty="0">
              <a:solidFill>
                <a:schemeClr val="tx1"/>
              </a:solidFill>
              <a:effectLst/>
              <a:latin typeface="+mn-lt"/>
              <a:ea typeface="+mn-ea"/>
              <a:cs typeface="+mn-cs"/>
            </a:endParaRPr>
          </a:p>
        </p:txBody>
      </p:sp>
      <p:sp>
        <p:nvSpPr>
          <p:cNvPr id="4" name="מציין מיקום של מספר שקופית 3">
            <a:extLst>
              <a:ext uri="{FF2B5EF4-FFF2-40B4-BE49-F238E27FC236}">
                <a16:creationId xmlns:a16="http://schemas.microsoft.com/office/drawing/2014/main" id="{1D895FE1-CDA4-B683-FD69-2CD1619C494B}"/>
              </a:ext>
            </a:extLst>
          </p:cNvPr>
          <p:cNvSpPr>
            <a:spLocks noGrp="1"/>
          </p:cNvSpPr>
          <p:nvPr>
            <p:ph type="sldNum" sz="quarter" idx="5"/>
          </p:nvPr>
        </p:nvSpPr>
        <p:spPr/>
        <p:txBody>
          <a:bodyPr/>
          <a:lstStyle/>
          <a:p>
            <a:fld id="{8A7257BF-D425-4877-AAF2-E4A9412AC2C6}" type="slidenum">
              <a:rPr lang="he-IL" smtClean="0"/>
              <a:t>8</a:t>
            </a:fld>
            <a:endParaRPr lang="he-IL"/>
          </a:p>
        </p:txBody>
      </p:sp>
    </p:spTree>
    <p:extLst>
      <p:ext uri="{BB962C8B-B14F-4D97-AF65-F5344CB8AC3E}">
        <p14:creationId xmlns:p14="http://schemas.microsoft.com/office/powerpoint/2010/main" val="10602456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sz="1200" b="0" i="0" kern="1200" dirty="0">
                <a:solidFill>
                  <a:schemeClr val="tx1"/>
                </a:solidFill>
                <a:effectLst/>
                <a:latin typeface="+mn-lt"/>
                <a:ea typeface="+mn-ea"/>
                <a:cs typeface="+mn-cs"/>
              </a:rPr>
              <a:t>אז בואו נראה עכשיו באופן מעשי את שלבי העבודה הרלוונטיים:</a:t>
            </a:r>
          </a:p>
          <a:p>
            <a:r>
              <a:rPr lang="he-IL" sz="1200" b="0" i="0" kern="1200" dirty="0">
                <a:solidFill>
                  <a:schemeClr val="tx1"/>
                </a:solidFill>
                <a:effectLst/>
                <a:latin typeface="+mn-lt"/>
                <a:ea typeface="+mn-ea"/>
                <a:cs typeface="+mn-cs"/>
              </a:rPr>
              <a:t>ראשית, ממשק פשוט מאד לכניסה מתאר הקורס במודל. יש אופציה לכניסה יומית או שנתית וזה תלוי קבוצות הסטודנטים הרלוונטיות.</a:t>
            </a:r>
          </a:p>
        </p:txBody>
      </p:sp>
      <p:sp>
        <p:nvSpPr>
          <p:cNvPr id="4" name="מציין מיקום של מספר שקופית 3"/>
          <p:cNvSpPr>
            <a:spLocks noGrp="1"/>
          </p:cNvSpPr>
          <p:nvPr>
            <p:ph type="sldNum" sz="quarter" idx="5"/>
          </p:nvPr>
        </p:nvSpPr>
        <p:spPr/>
        <p:txBody>
          <a:bodyPr/>
          <a:lstStyle/>
          <a:p>
            <a:fld id="{8A7257BF-D425-4877-AAF2-E4A9412AC2C6}" type="slidenum">
              <a:rPr lang="he-IL" smtClean="0"/>
              <a:t>9</a:t>
            </a:fld>
            <a:endParaRPr lang="he-IL"/>
          </a:p>
        </p:txBody>
      </p:sp>
    </p:spTree>
    <p:extLst>
      <p:ext uri="{BB962C8B-B14F-4D97-AF65-F5344CB8AC3E}">
        <p14:creationId xmlns:p14="http://schemas.microsoft.com/office/powerpoint/2010/main" val="12582449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70C2FB-94F2-2DC4-97B8-7CF09C4D3523}"/>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2950CC83-C786-65E0-D211-CAB31878C096}"/>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DAB9397B-7BFC-F1C1-A40E-5917BCFADFD7}"/>
              </a:ext>
            </a:extLst>
          </p:cNvPr>
          <p:cNvSpPr>
            <a:spLocks noGrp="1"/>
          </p:cNvSpPr>
          <p:nvPr>
            <p:ph type="body" idx="1"/>
          </p:nvPr>
        </p:nvSpPr>
        <p:spPr/>
        <p:txBody>
          <a:bodyPr/>
          <a:lstStyle/>
          <a:p>
            <a:pPr algn="r" rtl="1"/>
            <a:r>
              <a:rPr lang="he-IL" sz="1200" b="0" i="0" kern="1200" dirty="0">
                <a:solidFill>
                  <a:schemeClr val="tx1"/>
                </a:solidFill>
                <a:effectLst/>
                <a:latin typeface="+mn-lt"/>
                <a:ea typeface="+mn-ea"/>
                <a:cs typeface="+mn-cs"/>
              </a:rPr>
              <a:t>בשלב שני, הסטודנטים מתחילים עם רקע תאורטי -  שיכול להינתן באנגלית או בעבירת לבחירתם - רלוונטי ושאלות הכנה עם משוב </a:t>
            </a:r>
            <a:r>
              <a:rPr lang="he-IL" sz="1200" b="0" i="0" kern="1200" dirty="0" err="1">
                <a:solidFill>
                  <a:schemeClr val="tx1"/>
                </a:solidFill>
                <a:effectLst/>
                <a:latin typeface="+mn-lt"/>
                <a:ea typeface="+mn-ea"/>
                <a:cs typeface="+mn-cs"/>
              </a:rPr>
              <a:t>מיידי</a:t>
            </a:r>
            <a:r>
              <a:rPr lang="he-IL" sz="1200" b="0" i="0" kern="1200" dirty="0">
                <a:solidFill>
                  <a:schemeClr val="tx1"/>
                </a:solidFill>
                <a:effectLst/>
                <a:latin typeface="+mn-lt"/>
                <a:ea typeface="+mn-ea"/>
                <a:cs typeface="+mn-cs"/>
              </a:rPr>
              <a:t>, שבודק את ההבנה לאחר חשיפה הדרגתית של החומר.</a:t>
            </a:r>
            <a:endParaRPr lang="he-IL" dirty="0"/>
          </a:p>
        </p:txBody>
      </p:sp>
      <p:sp>
        <p:nvSpPr>
          <p:cNvPr id="4" name="מציין מיקום של מספר שקופית 3">
            <a:extLst>
              <a:ext uri="{FF2B5EF4-FFF2-40B4-BE49-F238E27FC236}">
                <a16:creationId xmlns:a16="http://schemas.microsoft.com/office/drawing/2014/main" id="{40761B4A-220A-B6EE-61EE-2C2A885A0A5C}"/>
              </a:ext>
            </a:extLst>
          </p:cNvPr>
          <p:cNvSpPr>
            <a:spLocks noGrp="1"/>
          </p:cNvSpPr>
          <p:nvPr>
            <p:ph type="sldNum" sz="quarter" idx="5"/>
          </p:nvPr>
        </p:nvSpPr>
        <p:spPr/>
        <p:txBody>
          <a:bodyPr/>
          <a:lstStyle/>
          <a:p>
            <a:fld id="{8A7257BF-D425-4877-AAF2-E4A9412AC2C6}" type="slidenum">
              <a:rPr lang="he-IL" smtClean="0"/>
              <a:t>10</a:t>
            </a:fld>
            <a:endParaRPr lang="he-IL"/>
          </a:p>
        </p:txBody>
      </p:sp>
    </p:spTree>
    <p:extLst>
      <p:ext uri="{BB962C8B-B14F-4D97-AF65-F5344CB8AC3E}">
        <p14:creationId xmlns:p14="http://schemas.microsoft.com/office/powerpoint/2010/main" val="10916191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FAF466-3CF5-C448-B94C-E6231E7DB3D7}"/>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41D0D4F6-1746-38E3-2763-53E9D0C1D709}"/>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061345D6-3641-2779-660F-4BE6BF0CB17C}"/>
              </a:ext>
            </a:extLst>
          </p:cNvPr>
          <p:cNvSpPr>
            <a:spLocks noGrp="1"/>
          </p:cNvSpPr>
          <p:nvPr>
            <p:ph type="body" idx="1"/>
          </p:nvPr>
        </p:nvSpPr>
        <p:spPr/>
        <p:txBody>
          <a:bodyPr/>
          <a:lstStyle/>
          <a:p>
            <a:r>
              <a:rPr lang="he-IL" sz="1200" b="0" i="0" kern="1200" dirty="0">
                <a:solidFill>
                  <a:schemeClr val="tx1"/>
                </a:solidFill>
                <a:effectLst/>
                <a:latin typeface="+mn-lt"/>
                <a:ea typeface="+mn-ea"/>
                <a:cs typeface="+mn-cs"/>
              </a:rPr>
              <a:t>בשלב הבא, הם בונים תרשים זרימה מסודר תוך קבלת משוב </a:t>
            </a:r>
            <a:r>
              <a:rPr lang="he-IL" sz="1200" b="0" i="0" kern="1200" dirty="0" err="1">
                <a:solidFill>
                  <a:schemeClr val="tx1"/>
                </a:solidFill>
                <a:effectLst/>
                <a:latin typeface="+mn-lt"/>
                <a:ea typeface="+mn-ea"/>
                <a:cs typeface="+mn-cs"/>
              </a:rPr>
              <a:t>מיידי</a:t>
            </a:r>
            <a:r>
              <a:rPr lang="he-IL" sz="1200" b="0" i="0" kern="1200" dirty="0">
                <a:solidFill>
                  <a:schemeClr val="tx1"/>
                </a:solidFill>
                <a:effectLst/>
                <a:latin typeface="+mn-lt"/>
                <a:ea typeface="+mn-ea"/>
                <a:cs typeface="+mn-cs"/>
              </a:rPr>
              <a:t> מהמערכת אם הם טועים. שימו לב שתרשים הזרימה כולל גם דברים טכניים, כגון: חומרי מוצא, או פעולות וטכניקות עבודה, אך גם כולל בחירה של התוצר הסופי שיתקבל. כלומר, הסטודנט יודע בדיוק ממה הוא מתחיל ולאן הוא הולך.</a:t>
            </a:r>
          </a:p>
        </p:txBody>
      </p:sp>
      <p:sp>
        <p:nvSpPr>
          <p:cNvPr id="4" name="מציין מיקום של מספר שקופית 3">
            <a:extLst>
              <a:ext uri="{FF2B5EF4-FFF2-40B4-BE49-F238E27FC236}">
                <a16:creationId xmlns:a16="http://schemas.microsoft.com/office/drawing/2014/main" id="{226C3140-BB86-832A-9FA0-1777690994AC}"/>
              </a:ext>
            </a:extLst>
          </p:cNvPr>
          <p:cNvSpPr>
            <a:spLocks noGrp="1"/>
          </p:cNvSpPr>
          <p:nvPr>
            <p:ph type="sldNum" sz="quarter" idx="5"/>
          </p:nvPr>
        </p:nvSpPr>
        <p:spPr/>
        <p:txBody>
          <a:bodyPr/>
          <a:lstStyle/>
          <a:p>
            <a:fld id="{8A7257BF-D425-4877-AAF2-E4A9412AC2C6}" type="slidenum">
              <a:rPr lang="he-IL" smtClean="0"/>
              <a:t>11</a:t>
            </a:fld>
            <a:endParaRPr lang="he-IL"/>
          </a:p>
        </p:txBody>
      </p:sp>
    </p:spTree>
    <p:extLst>
      <p:ext uri="{BB962C8B-B14F-4D97-AF65-F5344CB8AC3E}">
        <p14:creationId xmlns:p14="http://schemas.microsoft.com/office/powerpoint/2010/main" val="28504376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7/14/2025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19.png"/><Relationship Id="rId4" Type="http://schemas.openxmlformats.org/officeDocument/2006/relationships/image" Target="../media/image2.sv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19.png"/><Relationship Id="rId4" Type="http://schemas.openxmlformats.org/officeDocument/2006/relationships/image" Target="../media/image2.svg"/></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7.xml"/><Relationship Id="rId7" Type="http://schemas.openxmlformats.org/officeDocument/2006/relationships/image" Target="../media/image32.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notesSlide" Target="../notesSlides/notesSlide10.xml"/><Relationship Id="rId9" Type="http://schemas.openxmlformats.org/officeDocument/2006/relationships/image" Target="../media/image33.png"/></Relationships>
</file>

<file path=ppt/slides/_rels/slide1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notesSlide" Target="../notesSlides/notesSlide11.xml"/><Relationship Id="rId9" Type="http://schemas.openxmlformats.org/officeDocument/2006/relationships/image" Target="../media/image35.png"/></Relationships>
</file>

<file path=ppt/slides/_rels/slide14.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notesSlide" Target="../notesSlides/notesSlide12.xml"/><Relationship Id="rId9" Type="http://schemas.openxmlformats.org/officeDocument/2006/relationships/image" Target="../media/image37.png"/></Relationships>
</file>

<file path=ppt/slides/_rels/slide1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2.svg"/><Relationship Id="rId11" Type="http://schemas.openxmlformats.org/officeDocument/2006/relationships/image" Target="../media/image42.png"/><Relationship Id="rId5" Type="http://schemas.openxmlformats.org/officeDocument/2006/relationships/image" Target="../media/image1.png"/><Relationship Id="rId10" Type="http://schemas.openxmlformats.org/officeDocument/2006/relationships/image" Target="../media/image41.jpeg"/><Relationship Id="rId4" Type="http://schemas.openxmlformats.org/officeDocument/2006/relationships/notesSlide" Target="../notesSlides/notesSlide14.xml"/><Relationship Id="rId9"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19.png"/><Relationship Id="rId4" Type="http://schemas.openxmlformats.org/officeDocument/2006/relationships/image" Target="../media/image2.sv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2.sv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2.svg"/></Relationships>
</file>

<file path=ppt/slides/_rels/slide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1.png"/><Relationship Id="rId7" Type="http://schemas.openxmlformats.org/officeDocument/2006/relationships/diagramLayout" Target="../diagrams/layout1.xml"/><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diagramData" Target="../diagrams/data1.xml"/><Relationship Id="rId11" Type="http://schemas.openxmlformats.org/officeDocument/2006/relationships/image" Target="../media/image43.png"/><Relationship Id="rId5" Type="http://schemas.openxmlformats.org/officeDocument/2006/relationships/image" Target="../media/image19.png"/><Relationship Id="rId10" Type="http://schemas.microsoft.com/office/2007/relationships/diagramDrawing" Target="../diagrams/drawing1.xml"/><Relationship Id="rId4" Type="http://schemas.openxmlformats.org/officeDocument/2006/relationships/image" Target="../media/image2.svg"/><Relationship Id="rId9" Type="http://schemas.openxmlformats.org/officeDocument/2006/relationships/diagramColors" Target="../diagrams/colors1.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44.png"/><Relationship Id="rId4" Type="http://schemas.openxmlformats.org/officeDocument/2006/relationships/image" Target="../media/image2.sv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2.sv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2.sv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2.sv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2.svg"/></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54.jpeg"/><Relationship Id="rId5" Type="http://schemas.openxmlformats.org/officeDocument/2006/relationships/image" Target="../media/image19.png"/><Relationship Id="rId4" Type="http://schemas.openxmlformats.org/officeDocument/2006/relationships/image" Target="../media/image2.sv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jpeg"/><Relationship Id="rId4" Type="http://schemas.openxmlformats.org/officeDocument/2006/relationships/image" Target="../media/image2.sv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59.png"/><Relationship Id="rId4" Type="http://schemas.openxmlformats.org/officeDocument/2006/relationships/image" Target="../media/image2.sv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60.png"/><Relationship Id="rId4" Type="http://schemas.openxmlformats.org/officeDocument/2006/relationships/image" Target="../media/image2.sv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61.png"/><Relationship Id="rId4" Type="http://schemas.openxmlformats.org/officeDocument/2006/relationships/image" Target="../media/image2.sv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2.sv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2.sv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9.pn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4.png"/><Relationship Id="rId5" Type="http://schemas.openxmlformats.org/officeDocument/2006/relationships/image" Target="../media/image20.png"/><Relationship Id="rId10" Type="http://schemas.openxmlformats.org/officeDocument/2006/relationships/image" Target="../media/image23.png"/><Relationship Id="rId4" Type="http://schemas.openxmlformats.org/officeDocument/2006/relationships/image" Target="../media/image16.png"/><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27.jpeg"/><Relationship Id="rId4" Type="http://schemas.openxmlformats.org/officeDocument/2006/relationships/image" Target="../media/image26.jpe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19.png"/><Relationship Id="rId4" Type="http://schemas.openxmlformats.org/officeDocument/2006/relationships/image" Target="../media/image2.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2" name="TextBox 2"/>
          <p:cNvSpPr txBox="1"/>
          <p:nvPr/>
        </p:nvSpPr>
        <p:spPr>
          <a:xfrm>
            <a:off x="6797996" y="1428809"/>
            <a:ext cx="10896600" cy="4431983"/>
          </a:xfrm>
          <a:prstGeom prst="rect">
            <a:avLst/>
          </a:prstGeom>
        </p:spPr>
        <p:txBody>
          <a:bodyPr wrap="square" lIns="0" tIns="0" rIns="0" bIns="0" rtlCol="0" anchor="t">
            <a:spAutoFit/>
          </a:bodyPr>
          <a:lstStyle/>
          <a:p>
            <a:pPr marL="0" lvl="0" indent="0" algn="ctr">
              <a:spcBef>
                <a:spcPct val="0"/>
              </a:spcBef>
            </a:pPr>
            <a:r>
              <a:rPr lang="en-US" sz="7200" b="1" i="1" dirty="0">
                <a:solidFill>
                  <a:srgbClr val="0F4662"/>
                </a:solidFill>
                <a:latin typeface="Angsana New" panose="02020603050405020304" pitchFamily="18" charset="-34"/>
                <a:ea typeface="Cormorant Garamond Bold Italics"/>
                <a:cs typeface="Angsana New" panose="02020603050405020304" pitchFamily="18" charset="-34"/>
                <a:sym typeface="Cormorant Garamond Bold Italics"/>
              </a:rPr>
              <a:t>Meaningful Learning in Chemistry Labs: </a:t>
            </a:r>
          </a:p>
          <a:p>
            <a:pPr marL="0" lvl="0" indent="0" algn="ctr">
              <a:spcBef>
                <a:spcPct val="0"/>
              </a:spcBef>
            </a:pPr>
            <a:r>
              <a:rPr lang="en-US" sz="7200" b="1" i="1" dirty="0">
                <a:solidFill>
                  <a:srgbClr val="0F4662"/>
                </a:solidFill>
                <a:latin typeface="Angsana New" panose="02020603050405020304" pitchFamily="18" charset="-34"/>
                <a:ea typeface="Cormorant Garamond Bold Italics"/>
                <a:cs typeface="Angsana New" panose="02020603050405020304" pitchFamily="18" charset="-34"/>
                <a:sym typeface="Cormorant Garamond Bold Italics"/>
              </a:rPr>
              <a:t>Using the </a:t>
            </a:r>
            <a:r>
              <a:rPr lang="en-US" sz="7200" b="1" i="1" dirty="0" err="1">
                <a:solidFill>
                  <a:srgbClr val="0F4662"/>
                </a:solidFill>
                <a:latin typeface="Angsana New" panose="02020603050405020304" pitchFamily="18" charset="-34"/>
                <a:ea typeface="Cormorant Garamond Bold Italics"/>
                <a:cs typeface="Angsana New" panose="02020603050405020304" pitchFamily="18" charset="-34"/>
                <a:sym typeface="Cormorant Garamond Bold Italics"/>
              </a:rPr>
              <a:t>LabBuddy</a:t>
            </a:r>
            <a:r>
              <a:rPr lang="en-US" sz="7200" b="1" i="1" dirty="0">
                <a:solidFill>
                  <a:srgbClr val="0F4662"/>
                </a:solidFill>
                <a:latin typeface="Angsana New" panose="02020603050405020304" pitchFamily="18" charset="-34"/>
                <a:ea typeface="Cormorant Garamond Bold Italics"/>
                <a:cs typeface="Angsana New" panose="02020603050405020304" pitchFamily="18" charset="-34"/>
                <a:sym typeface="Cormorant Garamond Bold Italics"/>
              </a:rPr>
              <a:t> Platform</a:t>
            </a:r>
          </a:p>
          <a:p>
            <a:pPr marL="0" lvl="0" indent="0" algn="ctr">
              <a:spcBef>
                <a:spcPct val="0"/>
              </a:spcBef>
            </a:pPr>
            <a:r>
              <a:rPr lang="en-US" sz="7200" b="1" i="1" dirty="0">
                <a:solidFill>
                  <a:srgbClr val="0F4662"/>
                </a:solidFill>
                <a:latin typeface="Angsana New" panose="02020603050405020304" pitchFamily="18" charset="-34"/>
                <a:ea typeface="Cormorant Garamond Bold Italics"/>
                <a:cs typeface="Angsana New" panose="02020603050405020304" pitchFamily="18" charset="-34"/>
                <a:sym typeface="Cormorant Garamond Bold Italics"/>
              </a:rPr>
              <a:t> to Reduce Cognitive Load </a:t>
            </a:r>
          </a:p>
          <a:p>
            <a:pPr marL="0" lvl="0" indent="0" algn="ctr">
              <a:spcBef>
                <a:spcPct val="0"/>
              </a:spcBef>
            </a:pPr>
            <a:r>
              <a:rPr lang="en-US" sz="7200" b="1" i="1" dirty="0">
                <a:solidFill>
                  <a:srgbClr val="0F4662"/>
                </a:solidFill>
                <a:latin typeface="Angsana New" panose="02020603050405020304" pitchFamily="18" charset="-34"/>
                <a:ea typeface="Cormorant Garamond Bold Italics"/>
                <a:cs typeface="Angsana New" panose="02020603050405020304" pitchFamily="18" charset="-34"/>
                <a:sym typeface="Cormorant Garamond Bold Italics"/>
              </a:rPr>
              <a:t>and Improve the Learning Experience</a:t>
            </a:r>
          </a:p>
        </p:txBody>
      </p:sp>
      <p:sp>
        <p:nvSpPr>
          <p:cNvPr id="3" name="AutoShape 3"/>
          <p:cNvSpPr/>
          <p:nvPr/>
        </p:nvSpPr>
        <p:spPr>
          <a:xfrm>
            <a:off x="9158735" y="990600"/>
            <a:ext cx="8114971" cy="0"/>
          </a:xfrm>
          <a:prstGeom prst="line">
            <a:avLst/>
          </a:prstGeom>
          <a:ln w="76200" cap="flat">
            <a:solidFill>
              <a:srgbClr val="0F4662"/>
            </a:solidFill>
            <a:prstDash val="solid"/>
            <a:headEnd type="none" w="sm" len="sm"/>
            <a:tailEnd type="none" w="sm" len="sm"/>
          </a:ln>
        </p:spPr>
        <p:txBody>
          <a:bodyPr/>
          <a:lstStyle/>
          <a:p>
            <a:endParaRPr lang="he-IL"/>
          </a:p>
        </p:txBody>
      </p:sp>
      <p:sp>
        <p:nvSpPr>
          <p:cNvPr id="4" name="AutoShape 4"/>
          <p:cNvSpPr/>
          <p:nvPr/>
        </p:nvSpPr>
        <p:spPr>
          <a:xfrm>
            <a:off x="1043764" y="9296400"/>
            <a:ext cx="8114971" cy="0"/>
          </a:xfrm>
          <a:prstGeom prst="line">
            <a:avLst/>
          </a:prstGeom>
          <a:ln w="76200" cap="flat">
            <a:solidFill>
              <a:srgbClr val="0F4662"/>
            </a:solidFill>
            <a:prstDash val="solid"/>
            <a:headEnd type="none" w="sm" len="sm"/>
            <a:tailEnd type="none" w="sm" len="sm"/>
          </a:ln>
        </p:spPr>
        <p:txBody>
          <a:bodyPr/>
          <a:lstStyle/>
          <a:p>
            <a:endParaRPr lang="he-IL"/>
          </a:p>
        </p:txBody>
      </p:sp>
      <p:sp>
        <p:nvSpPr>
          <p:cNvPr id="5" name="Freeform 5"/>
          <p:cNvSpPr/>
          <p:nvPr/>
        </p:nvSpPr>
        <p:spPr>
          <a:xfrm>
            <a:off x="9618706" y="9037492"/>
            <a:ext cx="2968854" cy="441617"/>
          </a:xfrm>
          <a:custGeom>
            <a:avLst/>
            <a:gdLst/>
            <a:ahLst/>
            <a:cxnLst/>
            <a:rect l="l" t="t" r="r" b="b"/>
            <a:pathLst>
              <a:path w="2968854" h="441617">
                <a:moveTo>
                  <a:pt x="0" y="0"/>
                </a:moveTo>
                <a:lnTo>
                  <a:pt x="2968854" y="0"/>
                </a:lnTo>
                <a:lnTo>
                  <a:pt x="2968854" y="441616"/>
                </a:lnTo>
                <a:lnTo>
                  <a:pt x="0" y="44161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he-IL"/>
          </a:p>
        </p:txBody>
      </p:sp>
      <p:sp>
        <p:nvSpPr>
          <p:cNvPr id="6" name="TextBox 6"/>
          <p:cNvSpPr txBox="1"/>
          <p:nvPr/>
        </p:nvSpPr>
        <p:spPr>
          <a:xfrm>
            <a:off x="1981200" y="6264134"/>
            <a:ext cx="12812922" cy="1661480"/>
          </a:xfrm>
          <a:prstGeom prst="rect">
            <a:avLst/>
          </a:prstGeom>
        </p:spPr>
        <p:txBody>
          <a:bodyPr lIns="0" tIns="0" rIns="0" bIns="0" rtlCol="0" anchor="t">
            <a:spAutoFit/>
          </a:bodyPr>
          <a:lstStyle/>
          <a:p>
            <a:pPr marL="0" lvl="0" indent="0" algn="ctr">
              <a:lnSpc>
                <a:spcPts val="6844"/>
              </a:lnSpc>
              <a:spcBef>
                <a:spcPct val="0"/>
              </a:spcBef>
            </a:pPr>
            <a:r>
              <a:rPr lang="en-US" sz="4400" dirty="0">
                <a:solidFill>
                  <a:srgbClr val="0F4662"/>
                </a:solidFill>
                <a:ea typeface="Quicksand"/>
                <a:cs typeface="Quicksand"/>
                <a:sym typeface="Quicksand"/>
              </a:rPr>
              <a:t>Noach Treitel, Ruthy Sfez, Yaniv Geier</a:t>
            </a:r>
          </a:p>
          <a:p>
            <a:pPr marL="0" lvl="0" indent="0" algn="ctr">
              <a:lnSpc>
                <a:spcPts val="6844"/>
              </a:lnSpc>
              <a:spcBef>
                <a:spcPct val="0"/>
              </a:spcBef>
            </a:pPr>
            <a:r>
              <a:rPr lang="en-US" sz="3200" b="1" dirty="0">
                <a:solidFill>
                  <a:srgbClr val="0F4662"/>
                </a:solidFill>
                <a:ea typeface="Quicksand"/>
                <a:cs typeface="Quicksand"/>
                <a:sym typeface="Quicksand"/>
              </a:rPr>
              <a:t>The 23rd Annual National MEITAL Conference</a:t>
            </a:r>
          </a:p>
        </p:txBody>
      </p:sp>
      <p:sp>
        <p:nvSpPr>
          <p:cNvPr id="7" name="TextBox 7"/>
          <p:cNvSpPr txBox="1"/>
          <p:nvPr/>
        </p:nvSpPr>
        <p:spPr>
          <a:xfrm>
            <a:off x="5257800" y="8328957"/>
            <a:ext cx="6988496" cy="525912"/>
          </a:xfrm>
          <a:prstGeom prst="rect">
            <a:avLst/>
          </a:prstGeom>
        </p:spPr>
        <p:txBody>
          <a:bodyPr lIns="0" tIns="0" rIns="0" bIns="0" rtlCol="0" anchor="t">
            <a:spAutoFit/>
          </a:bodyPr>
          <a:lstStyle/>
          <a:p>
            <a:pPr marL="0" lvl="0" indent="0" algn="ctr">
              <a:lnSpc>
                <a:spcPts val="4397"/>
              </a:lnSpc>
              <a:spcBef>
                <a:spcPct val="0"/>
              </a:spcBef>
            </a:pPr>
            <a:r>
              <a:rPr lang="en-US" sz="3141" b="1" dirty="0">
                <a:solidFill>
                  <a:srgbClr val="0F4662"/>
                </a:solidFill>
                <a:latin typeface="+mj-lt"/>
                <a:ea typeface="Quicksand"/>
                <a:cs typeface="Quicksand"/>
                <a:sym typeface="Quicksand"/>
              </a:rPr>
              <a:t>16 July 2025</a:t>
            </a:r>
          </a:p>
        </p:txBody>
      </p:sp>
      <p:sp>
        <p:nvSpPr>
          <p:cNvPr id="9" name="Freeform 9"/>
          <p:cNvSpPr/>
          <p:nvPr/>
        </p:nvSpPr>
        <p:spPr>
          <a:xfrm>
            <a:off x="5646742" y="807892"/>
            <a:ext cx="2968854" cy="441617"/>
          </a:xfrm>
          <a:custGeom>
            <a:avLst/>
            <a:gdLst/>
            <a:ahLst/>
            <a:cxnLst/>
            <a:rect l="l" t="t" r="r" b="b"/>
            <a:pathLst>
              <a:path w="2968854" h="441617">
                <a:moveTo>
                  <a:pt x="0" y="0"/>
                </a:moveTo>
                <a:lnTo>
                  <a:pt x="2968854" y="0"/>
                </a:lnTo>
                <a:lnTo>
                  <a:pt x="2968854" y="441616"/>
                </a:lnTo>
                <a:lnTo>
                  <a:pt x="0" y="44161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he-IL"/>
          </a:p>
        </p:txBody>
      </p:sp>
      <p:pic>
        <p:nvPicPr>
          <p:cNvPr id="11" name="תמונה 10">
            <a:extLst>
              <a:ext uri="{FF2B5EF4-FFF2-40B4-BE49-F238E27FC236}">
                <a16:creationId xmlns:a16="http://schemas.microsoft.com/office/drawing/2014/main" id="{8E5A7DBA-542A-735F-2DC8-1AB936288BC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04800" y="1434017"/>
            <a:ext cx="6096000" cy="4381067"/>
          </a:xfrm>
          <a:prstGeom prst="rect">
            <a:avLst/>
          </a:prstGeom>
        </p:spPr>
      </p:pic>
      <p:pic>
        <p:nvPicPr>
          <p:cNvPr id="13" name="תמונה 12">
            <a:extLst>
              <a:ext uri="{FF2B5EF4-FFF2-40B4-BE49-F238E27FC236}">
                <a16:creationId xmlns:a16="http://schemas.microsoft.com/office/drawing/2014/main" id="{3D7048D2-1583-8298-9726-6DA95D94E5B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2954000" y="8566639"/>
            <a:ext cx="5153744" cy="1686160"/>
          </a:xfrm>
          <a:prstGeom prst="rect">
            <a:avLst/>
          </a:prstGeom>
        </p:spPr>
      </p:pic>
      <p:pic>
        <p:nvPicPr>
          <p:cNvPr id="15" name="תמונה 14">
            <a:extLst>
              <a:ext uri="{FF2B5EF4-FFF2-40B4-BE49-F238E27FC236}">
                <a16:creationId xmlns:a16="http://schemas.microsoft.com/office/drawing/2014/main" id="{BC397141-32DB-CA94-2207-FFAFF06104CD}"/>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12954000" y="6851075"/>
            <a:ext cx="5153744" cy="169463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a:extLst>
            <a:ext uri="{FF2B5EF4-FFF2-40B4-BE49-F238E27FC236}">
              <a16:creationId xmlns:a16="http://schemas.microsoft.com/office/drawing/2014/main" id="{1E7E7982-C5C2-B010-A7E5-3AB0752C759D}"/>
            </a:ext>
          </a:extLst>
        </p:cNvPr>
        <p:cNvGrpSpPr/>
        <p:nvPr/>
      </p:nvGrpSpPr>
      <p:grpSpPr>
        <a:xfrm>
          <a:off x="0" y="0"/>
          <a:ext cx="0" cy="0"/>
          <a:chOff x="0" y="0"/>
          <a:chExt cx="0" cy="0"/>
        </a:xfrm>
      </p:grpSpPr>
      <p:sp>
        <p:nvSpPr>
          <p:cNvPr id="2" name="Freeform 3">
            <a:extLst>
              <a:ext uri="{FF2B5EF4-FFF2-40B4-BE49-F238E27FC236}">
                <a16:creationId xmlns:a16="http://schemas.microsoft.com/office/drawing/2014/main" id="{70D97A72-C34E-6F51-71C9-508EF826B428}"/>
              </a:ext>
            </a:extLst>
          </p:cNvPr>
          <p:cNvSpPr/>
          <p:nvPr/>
        </p:nvSpPr>
        <p:spPr>
          <a:xfrm>
            <a:off x="-82644" y="60736"/>
            <a:ext cx="6705600" cy="10287000"/>
          </a:xfrm>
          <a:custGeom>
            <a:avLst/>
            <a:gdLst/>
            <a:ahLst/>
            <a:cxnLst/>
            <a:rect l="l" t="t" r="r" b="b"/>
            <a:pathLst>
              <a:path w="4816592" h="1079700">
                <a:moveTo>
                  <a:pt x="0" y="0"/>
                </a:moveTo>
                <a:lnTo>
                  <a:pt x="4816592" y="0"/>
                </a:lnTo>
                <a:lnTo>
                  <a:pt x="4816592" y="1079700"/>
                </a:lnTo>
                <a:lnTo>
                  <a:pt x="0" y="1079700"/>
                </a:lnTo>
                <a:close/>
              </a:path>
            </a:pathLst>
          </a:custGeom>
          <a:solidFill>
            <a:srgbClr val="DBE5EA"/>
          </a:solidFill>
        </p:spPr>
        <p:txBody>
          <a:bodyPr/>
          <a:lstStyle/>
          <a:p>
            <a:endParaRPr lang="he-IL" dirty="0"/>
          </a:p>
        </p:txBody>
      </p:sp>
      <p:sp>
        <p:nvSpPr>
          <p:cNvPr id="29" name="Freeform 7">
            <a:extLst>
              <a:ext uri="{FF2B5EF4-FFF2-40B4-BE49-F238E27FC236}">
                <a16:creationId xmlns:a16="http://schemas.microsoft.com/office/drawing/2014/main" id="{6E43B45B-BE4A-F7F0-8951-76E92CE07211}"/>
              </a:ext>
            </a:extLst>
          </p:cNvPr>
          <p:cNvSpPr/>
          <p:nvPr/>
        </p:nvSpPr>
        <p:spPr>
          <a:xfrm>
            <a:off x="82543" y="4162874"/>
            <a:ext cx="3600356" cy="641400"/>
          </a:xfrm>
          <a:custGeom>
            <a:avLst/>
            <a:gdLst/>
            <a:ahLst/>
            <a:cxnLst/>
            <a:rect l="l" t="t" r="r" b="b"/>
            <a:pathLst>
              <a:path w="1418473" h="1692619">
                <a:moveTo>
                  <a:pt x="73311" y="0"/>
                </a:moveTo>
                <a:lnTo>
                  <a:pt x="1345161" y="0"/>
                </a:lnTo>
                <a:cubicBezTo>
                  <a:pt x="1364605" y="0"/>
                  <a:pt x="1383252" y="7724"/>
                  <a:pt x="1397000" y="21472"/>
                </a:cubicBezTo>
                <a:cubicBezTo>
                  <a:pt x="1410749" y="35221"/>
                  <a:pt x="1418473" y="53868"/>
                  <a:pt x="1418473" y="73311"/>
                </a:cubicBezTo>
                <a:lnTo>
                  <a:pt x="1418473" y="1619308"/>
                </a:lnTo>
                <a:cubicBezTo>
                  <a:pt x="1418473" y="1638751"/>
                  <a:pt x="1410749" y="1657398"/>
                  <a:pt x="1397000" y="1671147"/>
                </a:cubicBezTo>
                <a:cubicBezTo>
                  <a:pt x="1383252" y="1684896"/>
                  <a:pt x="1364605" y="1692619"/>
                  <a:pt x="1345161" y="1692619"/>
                </a:cubicBezTo>
                <a:lnTo>
                  <a:pt x="73311" y="1692619"/>
                </a:lnTo>
                <a:cubicBezTo>
                  <a:pt x="32823" y="1692619"/>
                  <a:pt x="0" y="1659797"/>
                  <a:pt x="0" y="1619308"/>
                </a:cubicBezTo>
                <a:lnTo>
                  <a:pt x="0" y="73311"/>
                </a:lnTo>
                <a:cubicBezTo>
                  <a:pt x="0" y="53868"/>
                  <a:pt x="7724" y="35221"/>
                  <a:pt x="21472" y="21472"/>
                </a:cubicBezTo>
                <a:cubicBezTo>
                  <a:pt x="35221" y="7724"/>
                  <a:pt x="53868" y="0"/>
                  <a:pt x="73311" y="0"/>
                </a:cubicBezTo>
                <a:close/>
              </a:path>
            </a:pathLst>
          </a:custGeom>
          <a:solidFill>
            <a:srgbClr val="A9BECB"/>
          </a:solidFill>
        </p:spPr>
        <p:txBody>
          <a:bodyPr/>
          <a:lstStyle/>
          <a:p>
            <a:endParaRPr lang="he-IL" dirty="0"/>
          </a:p>
        </p:txBody>
      </p:sp>
      <p:sp>
        <p:nvSpPr>
          <p:cNvPr id="13" name="Freeform 13">
            <a:extLst>
              <a:ext uri="{FF2B5EF4-FFF2-40B4-BE49-F238E27FC236}">
                <a16:creationId xmlns:a16="http://schemas.microsoft.com/office/drawing/2014/main" id="{A9BE84A0-8C18-F2FE-BA33-E7224144C6A0}"/>
              </a:ext>
            </a:extLst>
          </p:cNvPr>
          <p:cNvSpPr/>
          <p:nvPr/>
        </p:nvSpPr>
        <p:spPr>
          <a:xfrm>
            <a:off x="16390431" y="308543"/>
            <a:ext cx="1679997" cy="249900"/>
          </a:xfrm>
          <a:custGeom>
            <a:avLst/>
            <a:gdLst/>
            <a:ahLst/>
            <a:cxnLst/>
            <a:rect l="l" t="t" r="r" b="b"/>
            <a:pathLst>
              <a:path w="1679997" h="249900">
                <a:moveTo>
                  <a:pt x="0" y="0"/>
                </a:moveTo>
                <a:lnTo>
                  <a:pt x="1679997" y="0"/>
                </a:lnTo>
                <a:lnTo>
                  <a:pt x="1679997" y="249900"/>
                </a:lnTo>
                <a:lnTo>
                  <a:pt x="0" y="2499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he-IL"/>
          </a:p>
        </p:txBody>
      </p:sp>
      <p:sp>
        <p:nvSpPr>
          <p:cNvPr id="14" name="Freeform 14">
            <a:extLst>
              <a:ext uri="{FF2B5EF4-FFF2-40B4-BE49-F238E27FC236}">
                <a16:creationId xmlns:a16="http://schemas.microsoft.com/office/drawing/2014/main" id="{EADA440D-6C93-85B0-E496-229FB23177C8}"/>
              </a:ext>
            </a:extLst>
          </p:cNvPr>
          <p:cNvSpPr/>
          <p:nvPr/>
        </p:nvSpPr>
        <p:spPr>
          <a:xfrm>
            <a:off x="225593" y="9819082"/>
            <a:ext cx="1679997" cy="249900"/>
          </a:xfrm>
          <a:custGeom>
            <a:avLst/>
            <a:gdLst/>
            <a:ahLst/>
            <a:cxnLst/>
            <a:rect l="l" t="t" r="r" b="b"/>
            <a:pathLst>
              <a:path w="1679997" h="249900">
                <a:moveTo>
                  <a:pt x="0" y="0"/>
                </a:moveTo>
                <a:lnTo>
                  <a:pt x="1679997" y="0"/>
                </a:lnTo>
                <a:lnTo>
                  <a:pt x="1679997" y="249900"/>
                </a:lnTo>
                <a:lnTo>
                  <a:pt x="0" y="2499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he-IL"/>
          </a:p>
        </p:txBody>
      </p:sp>
      <p:pic>
        <p:nvPicPr>
          <p:cNvPr id="3" name="Picture 1">
            <a:extLst>
              <a:ext uri="{FF2B5EF4-FFF2-40B4-BE49-F238E27FC236}">
                <a16:creationId xmlns:a16="http://schemas.microsoft.com/office/drawing/2014/main" id="{7CF1AA1C-A9E1-CF13-00CC-444FEB03E3C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85213" y="60736"/>
            <a:ext cx="3396187" cy="2587571"/>
          </a:xfrm>
          <a:prstGeom prst="rect">
            <a:avLst/>
          </a:prstGeom>
        </p:spPr>
      </p:pic>
      <p:pic>
        <p:nvPicPr>
          <p:cNvPr id="4" name="Picture 3">
            <a:extLst>
              <a:ext uri="{FF2B5EF4-FFF2-40B4-BE49-F238E27FC236}">
                <a16:creationId xmlns:a16="http://schemas.microsoft.com/office/drawing/2014/main" id="{736C1F2C-C5F4-B8EC-3F32-4B0A5CED497A}"/>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105400" y="657681"/>
            <a:ext cx="12242546" cy="8971637"/>
          </a:xfrm>
          <a:prstGeom prst="rect">
            <a:avLst/>
          </a:prstGeom>
        </p:spPr>
      </p:pic>
      <p:sp>
        <p:nvSpPr>
          <p:cNvPr id="20" name="TextBox 8">
            <a:extLst>
              <a:ext uri="{FF2B5EF4-FFF2-40B4-BE49-F238E27FC236}">
                <a16:creationId xmlns:a16="http://schemas.microsoft.com/office/drawing/2014/main" id="{037DB2DD-DCD5-BB2F-DEA8-42F8CBED9BBA}"/>
              </a:ext>
            </a:extLst>
          </p:cNvPr>
          <p:cNvSpPr txBox="1"/>
          <p:nvPr/>
        </p:nvSpPr>
        <p:spPr>
          <a:xfrm>
            <a:off x="149393" y="3060505"/>
            <a:ext cx="3355807" cy="469872"/>
          </a:xfrm>
          <a:prstGeom prst="rect">
            <a:avLst/>
          </a:prstGeom>
        </p:spPr>
        <p:txBody>
          <a:bodyPr wrap="square" lIns="0" tIns="0" rIns="0" bIns="0" rtlCol="0" anchor="t">
            <a:spAutoFit/>
          </a:bodyPr>
          <a:lstStyle/>
          <a:p>
            <a:pPr marL="0" lvl="0" indent="0" algn="r">
              <a:lnSpc>
                <a:spcPts val="3919"/>
              </a:lnSpc>
              <a:spcBef>
                <a:spcPct val="0"/>
              </a:spcBef>
            </a:pPr>
            <a:r>
              <a:rPr lang="en-US" sz="2799" b="1" dirty="0">
                <a:solidFill>
                  <a:srgbClr val="0F4662"/>
                </a:solidFill>
                <a:latin typeface="+mj-lt"/>
                <a:ea typeface="Quicksand Bold"/>
                <a:cs typeface="Quicksand Bold"/>
                <a:sym typeface="Quicksand Bold"/>
              </a:rPr>
              <a:t>Entry </a:t>
            </a:r>
            <a:r>
              <a:rPr lang="en-US" sz="2799" b="1" i="1" dirty="0">
                <a:solidFill>
                  <a:srgbClr val="0F4662"/>
                </a:solidFill>
                <a:latin typeface="+mj-lt"/>
                <a:ea typeface="Quicksand Bold"/>
                <a:cs typeface="Quicksand Bold"/>
                <a:sym typeface="Quicksand Bold"/>
              </a:rPr>
              <a:t>via</a:t>
            </a:r>
            <a:r>
              <a:rPr lang="en-US" sz="2799" b="1" dirty="0">
                <a:solidFill>
                  <a:srgbClr val="0F4662"/>
                </a:solidFill>
                <a:latin typeface="+mj-lt"/>
                <a:ea typeface="Quicksand Bold"/>
                <a:cs typeface="Quicksand Bold"/>
                <a:sym typeface="Quicksand Bold"/>
              </a:rPr>
              <a:t> Moodle (LTI)</a:t>
            </a:r>
          </a:p>
        </p:txBody>
      </p:sp>
      <p:sp>
        <p:nvSpPr>
          <p:cNvPr id="21" name="חץ: למטה 20">
            <a:extLst>
              <a:ext uri="{FF2B5EF4-FFF2-40B4-BE49-F238E27FC236}">
                <a16:creationId xmlns:a16="http://schemas.microsoft.com/office/drawing/2014/main" id="{9FADC938-1DB4-B4F6-79B2-766A43049616}"/>
              </a:ext>
            </a:extLst>
          </p:cNvPr>
          <p:cNvSpPr/>
          <p:nvPr/>
        </p:nvSpPr>
        <p:spPr>
          <a:xfrm>
            <a:off x="1747520" y="3661312"/>
            <a:ext cx="304800" cy="4572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2" name="TextBox 8">
            <a:extLst>
              <a:ext uri="{FF2B5EF4-FFF2-40B4-BE49-F238E27FC236}">
                <a16:creationId xmlns:a16="http://schemas.microsoft.com/office/drawing/2014/main" id="{B0201804-E4DB-215B-B1C0-99B6DA06A0AC}"/>
              </a:ext>
            </a:extLst>
          </p:cNvPr>
          <p:cNvSpPr txBox="1"/>
          <p:nvPr/>
        </p:nvSpPr>
        <p:spPr>
          <a:xfrm>
            <a:off x="304800" y="4308447"/>
            <a:ext cx="2452629" cy="469872"/>
          </a:xfrm>
          <a:prstGeom prst="rect">
            <a:avLst/>
          </a:prstGeom>
        </p:spPr>
        <p:txBody>
          <a:bodyPr wrap="square" lIns="0" tIns="0" rIns="0" bIns="0" rtlCol="0" anchor="t">
            <a:spAutoFit/>
          </a:bodyPr>
          <a:lstStyle/>
          <a:p>
            <a:pPr marL="0" lvl="0" indent="0" algn="r">
              <a:lnSpc>
                <a:spcPts val="3919"/>
              </a:lnSpc>
              <a:spcBef>
                <a:spcPct val="0"/>
              </a:spcBef>
            </a:pPr>
            <a:r>
              <a:rPr lang="en-US" sz="2799" b="1" dirty="0">
                <a:solidFill>
                  <a:srgbClr val="0F4662"/>
                </a:solidFill>
                <a:latin typeface="+mj-lt"/>
                <a:ea typeface="Quicksand Bold"/>
                <a:cs typeface="Quicksand Bold"/>
                <a:sym typeface="Quicksand Bold"/>
              </a:rPr>
              <a:t>Introduction </a:t>
            </a:r>
          </a:p>
        </p:txBody>
      </p:sp>
      <p:sp>
        <p:nvSpPr>
          <p:cNvPr id="23" name="חץ: למטה 22">
            <a:extLst>
              <a:ext uri="{FF2B5EF4-FFF2-40B4-BE49-F238E27FC236}">
                <a16:creationId xmlns:a16="http://schemas.microsoft.com/office/drawing/2014/main" id="{59A2BACA-0519-8D32-0FDA-20BBFD4F57E1}"/>
              </a:ext>
            </a:extLst>
          </p:cNvPr>
          <p:cNvSpPr/>
          <p:nvPr/>
        </p:nvSpPr>
        <p:spPr>
          <a:xfrm>
            <a:off x="1747520" y="4913057"/>
            <a:ext cx="304800" cy="4572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4" name="TextBox 8">
            <a:extLst>
              <a:ext uri="{FF2B5EF4-FFF2-40B4-BE49-F238E27FC236}">
                <a16:creationId xmlns:a16="http://schemas.microsoft.com/office/drawing/2014/main" id="{188F9106-FB69-BDE2-755F-F008E424FB45}"/>
              </a:ext>
            </a:extLst>
          </p:cNvPr>
          <p:cNvSpPr txBox="1"/>
          <p:nvPr/>
        </p:nvSpPr>
        <p:spPr>
          <a:xfrm>
            <a:off x="-154940" y="5524856"/>
            <a:ext cx="3743960" cy="469872"/>
          </a:xfrm>
          <a:prstGeom prst="rect">
            <a:avLst/>
          </a:prstGeom>
        </p:spPr>
        <p:txBody>
          <a:bodyPr wrap="square" lIns="0" tIns="0" rIns="0" bIns="0" rtlCol="0" anchor="t">
            <a:spAutoFit/>
          </a:bodyPr>
          <a:lstStyle/>
          <a:p>
            <a:pPr marL="0" lvl="0" indent="0" algn="r">
              <a:lnSpc>
                <a:spcPts val="3919"/>
              </a:lnSpc>
              <a:spcBef>
                <a:spcPct val="0"/>
              </a:spcBef>
            </a:pPr>
            <a:r>
              <a:rPr lang="en-US" sz="2799" b="1" dirty="0">
                <a:solidFill>
                  <a:srgbClr val="0F4662"/>
                </a:solidFill>
                <a:latin typeface="+mj-lt"/>
                <a:ea typeface="Quicksand Bold"/>
                <a:cs typeface="Quicksand Bold"/>
                <a:sym typeface="Quicksand Bold"/>
              </a:rPr>
              <a:t>Flowchart Construction</a:t>
            </a:r>
          </a:p>
        </p:txBody>
      </p:sp>
      <p:sp>
        <p:nvSpPr>
          <p:cNvPr id="25" name="חץ: למטה 24">
            <a:extLst>
              <a:ext uri="{FF2B5EF4-FFF2-40B4-BE49-F238E27FC236}">
                <a16:creationId xmlns:a16="http://schemas.microsoft.com/office/drawing/2014/main" id="{3B5E29AB-1069-5C4D-E3A5-23123F553D75}"/>
              </a:ext>
            </a:extLst>
          </p:cNvPr>
          <p:cNvSpPr/>
          <p:nvPr/>
        </p:nvSpPr>
        <p:spPr>
          <a:xfrm>
            <a:off x="1747520" y="6251083"/>
            <a:ext cx="304800" cy="4572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6" name="TextBox 8">
            <a:extLst>
              <a:ext uri="{FF2B5EF4-FFF2-40B4-BE49-F238E27FC236}">
                <a16:creationId xmlns:a16="http://schemas.microsoft.com/office/drawing/2014/main" id="{AC1D3D19-16AB-D169-8B35-4B6C3A5FD8E9}"/>
              </a:ext>
            </a:extLst>
          </p:cNvPr>
          <p:cNvSpPr txBox="1"/>
          <p:nvPr/>
        </p:nvSpPr>
        <p:spPr>
          <a:xfrm>
            <a:off x="838200" y="6783589"/>
            <a:ext cx="1888749" cy="469872"/>
          </a:xfrm>
          <a:prstGeom prst="rect">
            <a:avLst/>
          </a:prstGeom>
        </p:spPr>
        <p:txBody>
          <a:bodyPr wrap="square" lIns="0" tIns="0" rIns="0" bIns="0" rtlCol="0" anchor="t">
            <a:spAutoFit/>
          </a:bodyPr>
          <a:lstStyle/>
          <a:p>
            <a:pPr marL="0" lvl="0" indent="0" algn="r">
              <a:lnSpc>
                <a:spcPts val="3919"/>
              </a:lnSpc>
              <a:spcBef>
                <a:spcPct val="0"/>
              </a:spcBef>
            </a:pPr>
            <a:r>
              <a:rPr lang="en-US" sz="2799" b="1" dirty="0">
                <a:solidFill>
                  <a:srgbClr val="0F4662"/>
                </a:solidFill>
                <a:latin typeface="+mj-lt"/>
                <a:ea typeface="Quicksand Bold"/>
                <a:cs typeface="Quicksand Bold"/>
                <a:sym typeface="Quicksand Bold"/>
              </a:rPr>
              <a:t>Questions</a:t>
            </a:r>
          </a:p>
        </p:txBody>
      </p:sp>
      <p:sp>
        <p:nvSpPr>
          <p:cNvPr id="27" name="חץ: למטה 26">
            <a:extLst>
              <a:ext uri="{FF2B5EF4-FFF2-40B4-BE49-F238E27FC236}">
                <a16:creationId xmlns:a16="http://schemas.microsoft.com/office/drawing/2014/main" id="{975F3C1F-DCF5-4D61-509D-00DDC43946D2}"/>
              </a:ext>
            </a:extLst>
          </p:cNvPr>
          <p:cNvSpPr/>
          <p:nvPr/>
        </p:nvSpPr>
        <p:spPr>
          <a:xfrm>
            <a:off x="1730321" y="7555956"/>
            <a:ext cx="304800" cy="4572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8" name="TextBox 8">
            <a:extLst>
              <a:ext uri="{FF2B5EF4-FFF2-40B4-BE49-F238E27FC236}">
                <a16:creationId xmlns:a16="http://schemas.microsoft.com/office/drawing/2014/main" id="{4F6C59BC-0E71-EDB1-7A37-441A704A083D}"/>
              </a:ext>
            </a:extLst>
          </p:cNvPr>
          <p:cNvSpPr txBox="1"/>
          <p:nvPr/>
        </p:nvSpPr>
        <p:spPr>
          <a:xfrm>
            <a:off x="838200" y="8112427"/>
            <a:ext cx="1858269" cy="469872"/>
          </a:xfrm>
          <a:prstGeom prst="rect">
            <a:avLst/>
          </a:prstGeom>
        </p:spPr>
        <p:txBody>
          <a:bodyPr wrap="square" lIns="0" tIns="0" rIns="0" bIns="0" rtlCol="0" anchor="t">
            <a:spAutoFit/>
          </a:bodyPr>
          <a:lstStyle/>
          <a:p>
            <a:pPr marL="0" lvl="0" indent="0" algn="r">
              <a:lnSpc>
                <a:spcPts val="3919"/>
              </a:lnSpc>
              <a:spcBef>
                <a:spcPct val="0"/>
              </a:spcBef>
            </a:pPr>
            <a:r>
              <a:rPr lang="en-US" sz="2799" b="1" dirty="0">
                <a:solidFill>
                  <a:srgbClr val="0F4662"/>
                </a:solidFill>
                <a:latin typeface="+mj-lt"/>
                <a:ea typeface="Quicksand Bold"/>
                <a:cs typeface="Quicksand Bold"/>
                <a:sym typeface="Quicksand Bold"/>
              </a:rPr>
              <a:t>Work Mode</a:t>
            </a:r>
          </a:p>
        </p:txBody>
      </p:sp>
    </p:spTree>
    <p:extLst>
      <p:ext uri="{BB962C8B-B14F-4D97-AF65-F5344CB8AC3E}">
        <p14:creationId xmlns:p14="http://schemas.microsoft.com/office/powerpoint/2010/main" val="36592902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a:extLst>
            <a:ext uri="{FF2B5EF4-FFF2-40B4-BE49-F238E27FC236}">
              <a16:creationId xmlns:a16="http://schemas.microsoft.com/office/drawing/2014/main" id="{6B005A73-1F27-6BA1-2FCC-A603E3C76F6C}"/>
            </a:ext>
          </a:extLst>
        </p:cNvPr>
        <p:cNvGrpSpPr/>
        <p:nvPr/>
      </p:nvGrpSpPr>
      <p:grpSpPr>
        <a:xfrm>
          <a:off x="0" y="0"/>
          <a:ext cx="0" cy="0"/>
          <a:chOff x="0" y="0"/>
          <a:chExt cx="0" cy="0"/>
        </a:xfrm>
      </p:grpSpPr>
      <p:sp>
        <p:nvSpPr>
          <p:cNvPr id="17" name="Freeform 3">
            <a:extLst>
              <a:ext uri="{FF2B5EF4-FFF2-40B4-BE49-F238E27FC236}">
                <a16:creationId xmlns:a16="http://schemas.microsoft.com/office/drawing/2014/main" id="{7763BDF3-B8EB-DBD9-5D21-837968081A4A}"/>
              </a:ext>
            </a:extLst>
          </p:cNvPr>
          <p:cNvSpPr/>
          <p:nvPr/>
        </p:nvSpPr>
        <p:spPr>
          <a:xfrm>
            <a:off x="-82644" y="7620"/>
            <a:ext cx="6705600" cy="10287000"/>
          </a:xfrm>
          <a:custGeom>
            <a:avLst/>
            <a:gdLst/>
            <a:ahLst/>
            <a:cxnLst/>
            <a:rect l="l" t="t" r="r" b="b"/>
            <a:pathLst>
              <a:path w="4816592" h="1079700">
                <a:moveTo>
                  <a:pt x="0" y="0"/>
                </a:moveTo>
                <a:lnTo>
                  <a:pt x="4816592" y="0"/>
                </a:lnTo>
                <a:lnTo>
                  <a:pt x="4816592" y="1079700"/>
                </a:lnTo>
                <a:lnTo>
                  <a:pt x="0" y="1079700"/>
                </a:lnTo>
                <a:close/>
              </a:path>
            </a:pathLst>
          </a:custGeom>
          <a:solidFill>
            <a:srgbClr val="DBE5EA"/>
          </a:solidFill>
        </p:spPr>
        <p:txBody>
          <a:bodyPr/>
          <a:lstStyle/>
          <a:p>
            <a:endParaRPr lang="he-IL" dirty="0"/>
          </a:p>
        </p:txBody>
      </p:sp>
      <p:sp>
        <p:nvSpPr>
          <p:cNvPr id="13" name="Freeform 13">
            <a:extLst>
              <a:ext uri="{FF2B5EF4-FFF2-40B4-BE49-F238E27FC236}">
                <a16:creationId xmlns:a16="http://schemas.microsoft.com/office/drawing/2014/main" id="{20EA375C-9745-B85A-83FC-51533FFD5E5A}"/>
              </a:ext>
            </a:extLst>
          </p:cNvPr>
          <p:cNvSpPr/>
          <p:nvPr/>
        </p:nvSpPr>
        <p:spPr>
          <a:xfrm>
            <a:off x="16391475" y="285057"/>
            <a:ext cx="1679997" cy="249900"/>
          </a:xfrm>
          <a:custGeom>
            <a:avLst/>
            <a:gdLst/>
            <a:ahLst/>
            <a:cxnLst/>
            <a:rect l="l" t="t" r="r" b="b"/>
            <a:pathLst>
              <a:path w="1679997" h="249900">
                <a:moveTo>
                  <a:pt x="0" y="0"/>
                </a:moveTo>
                <a:lnTo>
                  <a:pt x="1679997" y="0"/>
                </a:lnTo>
                <a:lnTo>
                  <a:pt x="1679997" y="249900"/>
                </a:lnTo>
                <a:lnTo>
                  <a:pt x="0" y="2499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he-IL"/>
          </a:p>
        </p:txBody>
      </p:sp>
      <p:sp>
        <p:nvSpPr>
          <p:cNvPr id="14" name="Freeform 14">
            <a:extLst>
              <a:ext uri="{FF2B5EF4-FFF2-40B4-BE49-F238E27FC236}">
                <a16:creationId xmlns:a16="http://schemas.microsoft.com/office/drawing/2014/main" id="{1FD84F40-D668-DF03-B322-33A8EA061713}"/>
              </a:ext>
            </a:extLst>
          </p:cNvPr>
          <p:cNvSpPr/>
          <p:nvPr/>
        </p:nvSpPr>
        <p:spPr>
          <a:xfrm>
            <a:off x="225593" y="9819082"/>
            <a:ext cx="1679997" cy="249900"/>
          </a:xfrm>
          <a:custGeom>
            <a:avLst/>
            <a:gdLst/>
            <a:ahLst/>
            <a:cxnLst/>
            <a:rect l="l" t="t" r="r" b="b"/>
            <a:pathLst>
              <a:path w="1679997" h="249900">
                <a:moveTo>
                  <a:pt x="0" y="0"/>
                </a:moveTo>
                <a:lnTo>
                  <a:pt x="1679997" y="0"/>
                </a:lnTo>
                <a:lnTo>
                  <a:pt x="1679997" y="249900"/>
                </a:lnTo>
                <a:lnTo>
                  <a:pt x="0" y="2499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he-IL"/>
          </a:p>
        </p:txBody>
      </p:sp>
      <p:pic>
        <p:nvPicPr>
          <p:cNvPr id="4" name="Picture 1">
            <a:extLst>
              <a:ext uri="{FF2B5EF4-FFF2-40B4-BE49-F238E27FC236}">
                <a16:creationId xmlns:a16="http://schemas.microsoft.com/office/drawing/2014/main" id="{C98F01A0-ECA3-A1B4-B511-087A7CA6DA0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85213" y="60736"/>
            <a:ext cx="3396187" cy="2587571"/>
          </a:xfrm>
          <a:prstGeom prst="rect">
            <a:avLst/>
          </a:prstGeom>
        </p:spPr>
      </p:pic>
      <p:sp>
        <p:nvSpPr>
          <p:cNvPr id="18" name="Freeform 14">
            <a:extLst>
              <a:ext uri="{FF2B5EF4-FFF2-40B4-BE49-F238E27FC236}">
                <a16:creationId xmlns:a16="http://schemas.microsoft.com/office/drawing/2014/main" id="{05872C0C-2425-B8AE-BA05-641C140D69E5}"/>
              </a:ext>
            </a:extLst>
          </p:cNvPr>
          <p:cNvSpPr/>
          <p:nvPr/>
        </p:nvSpPr>
        <p:spPr>
          <a:xfrm>
            <a:off x="225593" y="9819082"/>
            <a:ext cx="1679997" cy="249900"/>
          </a:xfrm>
          <a:custGeom>
            <a:avLst/>
            <a:gdLst/>
            <a:ahLst/>
            <a:cxnLst/>
            <a:rect l="l" t="t" r="r" b="b"/>
            <a:pathLst>
              <a:path w="1679997" h="249900">
                <a:moveTo>
                  <a:pt x="0" y="0"/>
                </a:moveTo>
                <a:lnTo>
                  <a:pt x="1679997" y="0"/>
                </a:lnTo>
                <a:lnTo>
                  <a:pt x="1679997" y="249900"/>
                </a:lnTo>
                <a:lnTo>
                  <a:pt x="0" y="2499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he-IL"/>
          </a:p>
        </p:txBody>
      </p:sp>
      <p:sp>
        <p:nvSpPr>
          <p:cNvPr id="20" name="Freeform 7">
            <a:extLst>
              <a:ext uri="{FF2B5EF4-FFF2-40B4-BE49-F238E27FC236}">
                <a16:creationId xmlns:a16="http://schemas.microsoft.com/office/drawing/2014/main" id="{12807053-3AC2-E82C-6A7A-9FDBBDF9DA95}"/>
              </a:ext>
            </a:extLst>
          </p:cNvPr>
          <p:cNvSpPr/>
          <p:nvPr/>
        </p:nvSpPr>
        <p:spPr>
          <a:xfrm>
            <a:off x="76200" y="5524856"/>
            <a:ext cx="3600356" cy="641400"/>
          </a:xfrm>
          <a:custGeom>
            <a:avLst/>
            <a:gdLst/>
            <a:ahLst/>
            <a:cxnLst/>
            <a:rect l="l" t="t" r="r" b="b"/>
            <a:pathLst>
              <a:path w="1418473" h="1692619">
                <a:moveTo>
                  <a:pt x="73311" y="0"/>
                </a:moveTo>
                <a:lnTo>
                  <a:pt x="1345161" y="0"/>
                </a:lnTo>
                <a:cubicBezTo>
                  <a:pt x="1364605" y="0"/>
                  <a:pt x="1383252" y="7724"/>
                  <a:pt x="1397000" y="21472"/>
                </a:cubicBezTo>
                <a:cubicBezTo>
                  <a:pt x="1410749" y="35221"/>
                  <a:pt x="1418473" y="53868"/>
                  <a:pt x="1418473" y="73311"/>
                </a:cubicBezTo>
                <a:lnTo>
                  <a:pt x="1418473" y="1619308"/>
                </a:lnTo>
                <a:cubicBezTo>
                  <a:pt x="1418473" y="1638751"/>
                  <a:pt x="1410749" y="1657398"/>
                  <a:pt x="1397000" y="1671147"/>
                </a:cubicBezTo>
                <a:cubicBezTo>
                  <a:pt x="1383252" y="1684896"/>
                  <a:pt x="1364605" y="1692619"/>
                  <a:pt x="1345161" y="1692619"/>
                </a:cubicBezTo>
                <a:lnTo>
                  <a:pt x="73311" y="1692619"/>
                </a:lnTo>
                <a:cubicBezTo>
                  <a:pt x="32823" y="1692619"/>
                  <a:pt x="0" y="1659797"/>
                  <a:pt x="0" y="1619308"/>
                </a:cubicBezTo>
                <a:lnTo>
                  <a:pt x="0" y="73311"/>
                </a:lnTo>
                <a:cubicBezTo>
                  <a:pt x="0" y="53868"/>
                  <a:pt x="7724" y="35221"/>
                  <a:pt x="21472" y="21472"/>
                </a:cubicBezTo>
                <a:cubicBezTo>
                  <a:pt x="35221" y="7724"/>
                  <a:pt x="53868" y="0"/>
                  <a:pt x="73311" y="0"/>
                </a:cubicBezTo>
                <a:close/>
              </a:path>
            </a:pathLst>
          </a:custGeom>
          <a:solidFill>
            <a:srgbClr val="A9BECB"/>
          </a:solidFill>
        </p:spPr>
        <p:txBody>
          <a:bodyPr/>
          <a:lstStyle/>
          <a:p>
            <a:endParaRPr lang="he-IL" dirty="0"/>
          </a:p>
        </p:txBody>
      </p:sp>
      <p:sp>
        <p:nvSpPr>
          <p:cNvPr id="22" name="חץ: למטה 21">
            <a:extLst>
              <a:ext uri="{FF2B5EF4-FFF2-40B4-BE49-F238E27FC236}">
                <a16:creationId xmlns:a16="http://schemas.microsoft.com/office/drawing/2014/main" id="{55FD7E63-8C05-C946-3452-FD3C14ECCAB8}"/>
              </a:ext>
            </a:extLst>
          </p:cNvPr>
          <p:cNvSpPr/>
          <p:nvPr/>
        </p:nvSpPr>
        <p:spPr>
          <a:xfrm>
            <a:off x="1747520" y="3661312"/>
            <a:ext cx="304800" cy="4572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3" name="TextBox 8">
            <a:extLst>
              <a:ext uri="{FF2B5EF4-FFF2-40B4-BE49-F238E27FC236}">
                <a16:creationId xmlns:a16="http://schemas.microsoft.com/office/drawing/2014/main" id="{9C0025D0-6025-9E6D-3998-12B1C8EF756F}"/>
              </a:ext>
            </a:extLst>
          </p:cNvPr>
          <p:cNvSpPr txBox="1"/>
          <p:nvPr/>
        </p:nvSpPr>
        <p:spPr>
          <a:xfrm>
            <a:off x="304800" y="4308447"/>
            <a:ext cx="2452629" cy="469872"/>
          </a:xfrm>
          <a:prstGeom prst="rect">
            <a:avLst/>
          </a:prstGeom>
        </p:spPr>
        <p:txBody>
          <a:bodyPr wrap="square" lIns="0" tIns="0" rIns="0" bIns="0" rtlCol="0" anchor="t">
            <a:spAutoFit/>
          </a:bodyPr>
          <a:lstStyle/>
          <a:p>
            <a:pPr marL="0" lvl="0" indent="0" algn="r">
              <a:lnSpc>
                <a:spcPts val="3919"/>
              </a:lnSpc>
              <a:spcBef>
                <a:spcPct val="0"/>
              </a:spcBef>
            </a:pPr>
            <a:r>
              <a:rPr lang="en-US" sz="2799" b="1" dirty="0">
                <a:solidFill>
                  <a:srgbClr val="0F4662"/>
                </a:solidFill>
                <a:latin typeface="+mj-lt"/>
                <a:ea typeface="Quicksand Bold"/>
                <a:cs typeface="Quicksand Bold"/>
                <a:sym typeface="Quicksand Bold"/>
              </a:rPr>
              <a:t>Introduction </a:t>
            </a:r>
          </a:p>
        </p:txBody>
      </p:sp>
      <p:sp>
        <p:nvSpPr>
          <p:cNvPr id="24" name="חץ: למטה 23">
            <a:extLst>
              <a:ext uri="{FF2B5EF4-FFF2-40B4-BE49-F238E27FC236}">
                <a16:creationId xmlns:a16="http://schemas.microsoft.com/office/drawing/2014/main" id="{1FADB76F-B15D-2448-7C51-0592622F5C25}"/>
              </a:ext>
            </a:extLst>
          </p:cNvPr>
          <p:cNvSpPr/>
          <p:nvPr/>
        </p:nvSpPr>
        <p:spPr>
          <a:xfrm>
            <a:off x="1747520" y="4913057"/>
            <a:ext cx="304800" cy="4572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5" name="TextBox 8">
            <a:extLst>
              <a:ext uri="{FF2B5EF4-FFF2-40B4-BE49-F238E27FC236}">
                <a16:creationId xmlns:a16="http://schemas.microsoft.com/office/drawing/2014/main" id="{BF8C859E-43E9-0710-2146-358144A81BDC}"/>
              </a:ext>
            </a:extLst>
          </p:cNvPr>
          <p:cNvSpPr txBox="1"/>
          <p:nvPr/>
        </p:nvSpPr>
        <p:spPr>
          <a:xfrm>
            <a:off x="-154940" y="5524856"/>
            <a:ext cx="3743960" cy="469872"/>
          </a:xfrm>
          <a:prstGeom prst="rect">
            <a:avLst/>
          </a:prstGeom>
        </p:spPr>
        <p:txBody>
          <a:bodyPr wrap="square" lIns="0" tIns="0" rIns="0" bIns="0" rtlCol="0" anchor="t">
            <a:spAutoFit/>
          </a:bodyPr>
          <a:lstStyle/>
          <a:p>
            <a:pPr marL="0" lvl="0" indent="0" algn="r">
              <a:lnSpc>
                <a:spcPts val="3919"/>
              </a:lnSpc>
              <a:spcBef>
                <a:spcPct val="0"/>
              </a:spcBef>
            </a:pPr>
            <a:r>
              <a:rPr lang="en-US" sz="2799" b="1" dirty="0">
                <a:solidFill>
                  <a:srgbClr val="0F4662"/>
                </a:solidFill>
                <a:latin typeface="+mj-lt"/>
                <a:ea typeface="Quicksand Bold"/>
                <a:cs typeface="Quicksand Bold"/>
                <a:sym typeface="Quicksand Bold"/>
              </a:rPr>
              <a:t>Flowchart Construction</a:t>
            </a:r>
          </a:p>
        </p:txBody>
      </p:sp>
      <p:sp>
        <p:nvSpPr>
          <p:cNvPr id="26" name="חץ: למטה 25">
            <a:extLst>
              <a:ext uri="{FF2B5EF4-FFF2-40B4-BE49-F238E27FC236}">
                <a16:creationId xmlns:a16="http://schemas.microsoft.com/office/drawing/2014/main" id="{6B3409B9-86EA-C8DD-B3BE-78AE3E832997}"/>
              </a:ext>
            </a:extLst>
          </p:cNvPr>
          <p:cNvSpPr/>
          <p:nvPr/>
        </p:nvSpPr>
        <p:spPr>
          <a:xfrm>
            <a:off x="1747520" y="6251083"/>
            <a:ext cx="304800" cy="4572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7" name="TextBox 8">
            <a:extLst>
              <a:ext uri="{FF2B5EF4-FFF2-40B4-BE49-F238E27FC236}">
                <a16:creationId xmlns:a16="http://schemas.microsoft.com/office/drawing/2014/main" id="{EFE91F2B-B72D-F09F-5EB5-CA649648400A}"/>
              </a:ext>
            </a:extLst>
          </p:cNvPr>
          <p:cNvSpPr txBox="1"/>
          <p:nvPr/>
        </p:nvSpPr>
        <p:spPr>
          <a:xfrm>
            <a:off x="838200" y="6783589"/>
            <a:ext cx="1888749" cy="469872"/>
          </a:xfrm>
          <a:prstGeom prst="rect">
            <a:avLst/>
          </a:prstGeom>
        </p:spPr>
        <p:txBody>
          <a:bodyPr wrap="square" lIns="0" tIns="0" rIns="0" bIns="0" rtlCol="0" anchor="t">
            <a:spAutoFit/>
          </a:bodyPr>
          <a:lstStyle/>
          <a:p>
            <a:pPr marL="0" lvl="0" indent="0" algn="r">
              <a:lnSpc>
                <a:spcPts val="3919"/>
              </a:lnSpc>
              <a:spcBef>
                <a:spcPct val="0"/>
              </a:spcBef>
            </a:pPr>
            <a:r>
              <a:rPr lang="en-US" sz="2799" b="1" dirty="0">
                <a:solidFill>
                  <a:srgbClr val="0F4662"/>
                </a:solidFill>
                <a:latin typeface="+mj-lt"/>
                <a:ea typeface="Quicksand Bold"/>
                <a:cs typeface="Quicksand Bold"/>
                <a:sym typeface="Quicksand Bold"/>
              </a:rPr>
              <a:t>Questions</a:t>
            </a:r>
          </a:p>
        </p:txBody>
      </p:sp>
      <p:sp>
        <p:nvSpPr>
          <p:cNvPr id="28" name="חץ: למטה 27">
            <a:extLst>
              <a:ext uri="{FF2B5EF4-FFF2-40B4-BE49-F238E27FC236}">
                <a16:creationId xmlns:a16="http://schemas.microsoft.com/office/drawing/2014/main" id="{5DEBF246-1BB1-4025-1148-3BCFFAA57FD3}"/>
              </a:ext>
            </a:extLst>
          </p:cNvPr>
          <p:cNvSpPr/>
          <p:nvPr/>
        </p:nvSpPr>
        <p:spPr>
          <a:xfrm>
            <a:off x="1730321" y="7555956"/>
            <a:ext cx="304800" cy="4572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9" name="TextBox 8">
            <a:extLst>
              <a:ext uri="{FF2B5EF4-FFF2-40B4-BE49-F238E27FC236}">
                <a16:creationId xmlns:a16="http://schemas.microsoft.com/office/drawing/2014/main" id="{1255E2B9-C5CA-E529-5B25-4CB77A351649}"/>
              </a:ext>
            </a:extLst>
          </p:cNvPr>
          <p:cNvSpPr txBox="1"/>
          <p:nvPr/>
        </p:nvSpPr>
        <p:spPr>
          <a:xfrm>
            <a:off x="838200" y="8112427"/>
            <a:ext cx="1858269" cy="469872"/>
          </a:xfrm>
          <a:prstGeom prst="rect">
            <a:avLst/>
          </a:prstGeom>
        </p:spPr>
        <p:txBody>
          <a:bodyPr wrap="square" lIns="0" tIns="0" rIns="0" bIns="0" rtlCol="0" anchor="t">
            <a:spAutoFit/>
          </a:bodyPr>
          <a:lstStyle/>
          <a:p>
            <a:pPr marL="0" lvl="0" indent="0" algn="r">
              <a:lnSpc>
                <a:spcPts val="3919"/>
              </a:lnSpc>
              <a:spcBef>
                <a:spcPct val="0"/>
              </a:spcBef>
            </a:pPr>
            <a:r>
              <a:rPr lang="en-US" sz="2799" b="1" dirty="0">
                <a:solidFill>
                  <a:srgbClr val="0F4662"/>
                </a:solidFill>
                <a:latin typeface="+mj-lt"/>
                <a:ea typeface="Quicksand Bold"/>
                <a:cs typeface="Quicksand Bold"/>
                <a:sym typeface="Quicksand Bold"/>
              </a:rPr>
              <a:t>Work Mode</a:t>
            </a:r>
          </a:p>
        </p:txBody>
      </p:sp>
      <p:pic>
        <p:nvPicPr>
          <p:cNvPr id="7" name="Picture 6">
            <a:extLst>
              <a:ext uri="{FF2B5EF4-FFF2-40B4-BE49-F238E27FC236}">
                <a16:creationId xmlns:a16="http://schemas.microsoft.com/office/drawing/2014/main" id="{77A3D143-CF3E-C109-C19A-6BF93E719A3B}"/>
              </a:ext>
            </a:extLst>
          </p:cNvPr>
          <p:cNvPicPr>
            <a:picLocks noChangeAspect="1"/>
          </p:cNvPicPr>
          <p:nvPr/>
        </p:nvPicPr>
        <p:blipFill>
          <a:blip r:embed="rId6"/>
          <a:stretch>
            <a:fillRect/>
          </a:stretch>
        </p:blipFill>
        <p:spPr>
          <a:xfrm>
            <a:off x="4724400" y="1164167"/>
            <a:ext cx="13069633" cy="8749094"/>
          </a:xfrm>
          <a:prstGeom prst="rect">
            <a:avLst/>
          </a:prstGeom>
        </p:spPr>
      </p:pic>
      <p:sp>
        <p:nvSpPr>
          <p:cNvPr id="2" name="TextBox 8">
            <a:extLst>
              <a:ext uri="{FF2B5EF4-FFF2-40B4-BE49-F238E27FC236}">
                <a16:creationId xmlns:a16="http://schemas.microsoft.com/office/drawing/2014/main" id="{85C3815F-C85C-6DEB-2F15-410464DA4229}"/>
              </a:ext>
            </a:extLst>
          </p:cNvPr>
          <p:cNvSpPr txBox="1"/>
          <p:nvPr/>
        </p:nvSpPr>
        <p:spPr>
          <a:xfrm>
            <a:off x="149393" y="3060505"/>
            <a:ext cx="3355807" cy="469872"/>
          </a:xfrm>
          <a:prstGeom prst="rect">
            <a:avLst/>
          </a:prstGeom>
        </p:spPr>
        <p:txBody>
          <a:bodyPr wrap="square" lIns="0" tIns="0" rIns="0" bIns="0" rtlCol="0" anchor="t">
            <a:spAutoFit/>
          </a:bodyPr>
          <a:lstStyle/>
          <a:p>
            <a:pPr marL="0" lvl="0" indent="0" algn="r">
              <a:lnSpc>
                <a:spcPts val="3919"/>
              </a:lnSpc>
              <a:spcBef>
                <a:spcPct val="0"/>
              </a:spcBef>
            </a:pPr>
            <a:r>
              <a:rPr lang="en-US" sz="2799" b="1" dirty="0">
                <a:solidFill>
                  <a:srgbClr val="0F4662"/>
                </a:solidFill>
                <a:latin typeface="+mj-lt"/>
                <a:ea typeface="Quicksand Bold"/>
                <a:cs typeface="Quicksand Bold"/>
                <a:sym typeface="Quicksand Bold"/>
              </a:rPr>
              <a:t>Entry </a:t>
            </a:r>
            <a:r>
              <a:rPr lang="en-US" sz="2799" b="1" i="1" dirty="0">
                <a:solidFill>
                  <a:srgbClr val="0F4662"/>
                </a:solidFill>
                <a:latin typeface="+mj-lt"/>
                <a:ea typeface="Quicksand Bold"/>
                <a:cs typeface="Quicksand Bold"/>
                <a:sym typeface="Quicksand Bold"/>
              </a:rPr>
              <a:t>via</a:t>
            </a:r>
            <a:r>
              <a:rPr lang="en-US" sz="2799" b="1" dirty="0">
                <a:solidFill>
                  <a:srgbClr val="0F4662"/>
                </a:solidFill>
                <a:latin typeface="+mj-lt"/>
                <a:ea typeface="Quicksand Bold"/>
                <a:cs typeface="Quicksand Bold"/>
                <a:sym typeface="Quicksand Bold"/>
              </a:rPr>
              <a:t> Moodle (LTI)</a:t>
            </a:r>
          </a:p>
        </p:txBody>
      </p:sp>
    </p:spTree>
    <p:extLst>
      <p:ext uri="{BB962C8B-B14F-4D97-AF65-F5344CB8AC3E}">
        <p14:creationId xmlns:p14="http://schemas.microsoft.com/office/powerpoint/2010/main" val="11113399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a:extLst>
            <a:ext uri="{FF2B5EF4-FFF2-40B4-BE49-F238E27FC236}">
              <a16:creationId xmlns:a16="http://schemas.microsoft.com/office/drawing/2014/main" id="{EC3B46A4-01A6-2888-67EA-4B4C8722D022}"/>
            </a:ext>
          </a:extLst>
        </p:cNvPr>
        <p:cNvGrpSpPr/>
        <p:nvPr/>
      </p:nvGrpSpPr>
      <p:grpSpPr>
        <a:xfrm>
          <a:off x="0" y="0"/>
          <a:ext cx="0" cy="0"/>
          <a:chOff x="0" y="0"/>
          <a:chExt cx="0" cy="0"/>
        </a:xfrm>
      </p:grpSpPr>
      <p:sp>
        <p:nvSpPr>
          <p:cNvPr id="2" name="Freeform 3">
            <a:extLst>
              <a:ext uri="{FF2B5EF4-FFF2-40B4-BE49-F238E27FC236}">
                <a16:creationId xmlns:a16="http://schemas.microsoft.com/office/drawing/2014/main" id="{AB497081-949A-BF9C-723D-DEF4B9DF958A}"/>
              </a:ext>
            </a:extLst>
          </p:cNvPr>
          <p:cNvSpPr/>
          <p:nvPr/>
        </p:nvSpPr>
        <p:spPr>
          <a:xfrm>
            <a:off x="-82644" y="7620"/>
            <a:ext cx="6705600" cy="10287000"/>
          </a:xfrm>
          <a:custGeom>
            <a:avLst/>
            <a:gdLst/>
            <a:ahLst/>
            <a:cxnLst/>
            <a:rect l="l" t="t" r="r" b="b"/>
            <a:pathLst>
              <a:path w="4816592" h="1079700">
                <a:moveTo>
                  <a:pt x="0" y="0"/>
                </a:moveTo>
                <a:lnTo>
                  <a:pt x="4816592" y="0"/>
                </a:lnTo>
                <a:lnTo>
                  <a:pt x="4816592" y="1079700"/>
                </a:lnTo>
                <a:lnTo>
                  <a:pt x="0" y="1079700"/>
                </a:lnTo>
                <a:close/>
              </a:path>
            </a:pathLst>
          </a:custGeom>
          <a:solidFill>
            <a:srgbClr val="DBE5EA"/>
          </a:solidFill>
        </p:spPr>
        <p:txBody>
          <a:bodyPr/>
          <a:lstStyle/>
          <a:p>
            <a:endParaRPr lang="he-IL" dirty="0"/>
          </a:p>
        </p:txBody>
      </p:sp>
      <p:sp>
        <p:nvSpPr>
          <p:cNvPr id="13" name="Freeform 13">
            <a:extLst>
              <a:ext uri="{FF2B5EF4-FFF2-40B4-BE49-F238E27FC236}">
                <a16:creationId xmlns:a16="http://schemas.microsoft.com/office/drawing/2014/main" id="{E2B218A0-0EE8-7767-97ED-32008D2B1818}"/>
              </a:ext>
            </a:extLst>
          </p:cNvPr>
          <p:cNvSpPr/>
          <p:nvPr/>
        </p:nvSpPr>
        <p:spPr>
          <a:xfrm>
            <a:off x="16391475" y="285057"/>
            <a:ext cx="1679997" cy="249900"/>
          </a:xfrm>
          <a:custGeom>
            <a:avLst/>
            <a:gdLst/>
            <a:ahLst/>
            <a:cxnLst/>
            <a:rect l="l" t="t" r="r" b="b"/>
            <a:pathLst>
              <a:path w="1679997" h="249900">
                <a:moveTo>
                  <a:pt x="0" y="0"/>
                </a:moveTo>
                <a:lnTo>
                  <a:pt x="1679997" y="0"/>
                </a:lnTo>
                <a:lnTo>
                  <a:pt x="1679997" y="249900"/>
                </a:lnTo>
                <a:lnTo>
                  <a:pt x="0" y="2499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he-IL"/>
          </a:p>
        </p:txBody>
      </p:sp>
      <p:sp>
        <p:nvSpPr>
          <p:cNvPr id="14" name="Freeform 14">
            <a:extLst>
              <a:ext uri="{FF2B5EF4-FFF2-40B4-BE49-F238E27FC236}">
                <a16:creationId xmlns:a16="http://schemas.microsoft.com/office/drawing/2014/main" id="{1340B24A-2574-0537-9D6F-4AD83042CA3D}"/>
              </a:ext>
            </a:extLst>
          </p:cNvPr>
          <p:cNvSpPr/>
          <p:nvPr/>
        </p:nvSpPr>
        <p:spPr>
          <a:xfrm>
            <a:off x="225593" y="9819082"/>
            <a:ext cx="1679997" cy="249900"/>
          </a:xfrm>
          <a:custGeom>
            <a:avLst/>
            <a:gdLst/>
            <a:ahLst/>
            <a:cxnLst/>
            <a:rect l="l" t="t" r="r" b="b"/>
            <a:pathLst>
              <a:path w="1679997" h="249900">
                <a:moveTo>
                  <a:pt x="0" y="0"/>
                </a:moveTo>
                <a:lnTo>
                  <a:pt x="1679997" y="0"/>
                </a:lnTo>
                <a:lnTo>
                  <a:pt x="1679997" y="249900"/>
                </a:lnTo>
                <a:lnTo>
                  <a:pt x="0" y="2499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he-IL"/>
          </a:p>
        </p:txBody>
      </p:sp>
      <p:pic>
        <p:nvPicPr>
          <p:cNvPr id="4" name="Picture 3">
            <a:extLst>
              <a:ext uri="{FF2B5EF4-FFF2-40B4-BE49-F238E27FC236}">
                <a16:creationId xmlns:a16="http://schemas.microsoft.com/office/drawing/2014/main" id="{BB98D559-206F-527D-26AC-13598D99515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937383" y="230143"/>
            <a:ext cx="5402376" cy="3037358"/>
          </a:xfrm>
          <a:prstGeom prst="rect">
            <a:avLst/>
          </a:prstGeom>
        </p:spPr>
      </p:pic>
      <p:pic>
        <p:nvPicPr>
          <p:cNvPr id="7" name="Picture 1">
            <a:extLst>
              <a:ext uri="{FF2B5EF4-FFF2-40B4-BE49-F238E27FC236}">
                <a16:creationId xmlns:a16="http://schemas.microsoft.com/office/drawing/2014/main" id="{C5191E8B-27D3-A2AF-3B29-1002E9A4A4DD}"/>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85213" y="60736"/>
            <a:ext cx="3396187" cy="2587571"/>
          </a:xfrm>
          <a:prstGeom prst="rect">
            <a:avLst/>
          </a:prstGeom>
        </p:spPr>
      </p:pic>
      <p:sp>
        <p:nvSpPr>
          <p:cNvPr id="3" name="Freeform 7">
            <a:extLst>
              <a:ext uri="{FF2B5EF4-FFF2-40B4-BE49-F238E27FC236}">
                <a16:creationId xmlns:a16="http://schemas.microsoft.com/office/drawing/2014/main" id="{9BCE4B73-CE2F-F00C-55B0-CAD2B44262EE}"/>
              </a:ext>
            </a:extLst>
          </p:cNvPr>
          <p:cNvSpPr/>
          <p:nvPr/>
        </p:nvSpPr>
        <p:spPr>
          <a:xfrm>
            <a:off x="76200" y="5524856"/>
            <a:ext cx="3600356" cy="641400"/>
          </a:xfrm>
          <a:custGeom>
            <a:avLst/>
            <a:gdLst/>
            <a:ahLst/>
            <a:cxnLst/>
            <a:rect l="l" t="t" r="r" b="b"/>
            <a:pathLst>
              <a:path w="1418473" h="1692619">
                <a:moveTo>
                  <a:pt x="73311" y="0"/>
                </a:moveTo>
                <a:lnTo>
                  <a:pt x="1345161" y="0"/>
                </a:lnTo>
                <a:cubicBezTo>
                  <a:pt x="1364605" y="0"/>
                  <a:pt x="1383252" y="7724"/>
                  <a:pt x="1397000" y="21472"/>
                </a:cubicBezTo>
                <a:cubicBezTo>
                  <a:pt x="1410749" y="35221"/>
                  <a:pt x="1418473" y="53868"/>
                  <a:pt x="1418473" y="73311"/>
                </a:cubicBezTo>
                <a:lnTo>
                  <a:pt x="1418473" y="1619308"/>
                </a:lnTo>
                <a:cubicBezTo>
                  <a:pt x="1418473" y="1638751"/>
                  <a:pt x="1410749" y="1657398"/>
                  <a:pt x="1397000" y="1671147"/>
                </a:cubicBezTo>
                <a:cubicBezTo>
                  <a:pt x="1383252" y="1684896"/>
                  <a:pt x="1364605" y="1692619"/>
                  <a:pt x="1345161" y="1692619"/>
                </a:cubicBezTo>
                <a:lnTo>
                  <a:pt x="73311" y="1692619"/>
                </a:lnTo>
                <a:cubicBezTo>
                  <a:pt x="32823" y="1692619"/>
                  <a:pt x="0" y="1659797"/>
                  <a:pt x="0" y="1619308"/>
                </a:cubicBezTo>
                <a:lnTo>
                  <a:pt x="0" y="73311"/>
                </a:lnTo>
                <a:cubicBezTo>
                  <a:pt x="0" y="53868"/>
                  <a:pt x="7724" y="35221"/>
                  <a:pt x="21472" y="21472"/>
                </a:cubicBezTo>
                <a:cubicBezTo>
                  <a:pt x="35221" y="7724"/>
                  <a:pt x="53868" y="0"/>
                  <a:pt x="73311" y="0"/>
                </a:cubicBezTo>
                <a:close/>
              </a:path>
            </a:pathLst>
          </a:custGeom>
          <a:solidFill>
            <a:srgbClr val="A9BECB"/>
          </a:solidFill>
        </p:spPr>
        <p:txBody>
          <a:bodyPr/>
          <a:lstStyle/>
          <a:p>
            <a:endParaRPr lang="he-IL" dirty="0"/>
          </a:p>
        </p:txBody>
      </p:sp>
      <p:sp>
        <p:nvSpPr>
          <p:cNvPr id="8" name="חץ: למטה 7">
            <a:extLst>
              <a:ext uri="{FF2B5EF4-FFF2-40B4-BE49-F238E27FC236}">
                <a16:creationId xmlns:a16="http://schemas.microsoft.com/office/drawing/2014/main" id="{0CEAF14D-55EA-8597-27F3-F7C4BA772CBA}"/>
              </a:ext>
            </a:extLst>
          </p:cNvPr>
          <p:cNvSpPr/>
          <p:nvPr/>
        </p:nvSpPr>
        <p:spPr>
          <a:xfrm>
            <a:off x="1747520" y="3661312"/>
            <a:ext cx="304800" cy="4572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TextBox 8">
            <a:extLst>
              <a:ext uri="{FF2B5EF4-FFF2-40B4-BE49-F238E27FC236}">
                <a16:creationId xmlns:a16="http://schemas.microsoft.com/office/drawing/2014/main" id="{B4F75D5B-3D1D-31E2-FE92-A373605766D3}"/>
              </a:ext>
            </a:extLst>
          </p:cNvPr>
          <p:cNvSpPr txBox="1"/>
          <p:nvPr/>
        </p:nvSpPr>
        <p:spPr>
          <a:xfrm>
            <a:off x="304800" y="4308447"/>
            <a:ext cx="2452629" cy="469872"/>
          </a:xfrm>
          <a:prstGeom prst="rect">
            <a:avLst/>
          </a:prstGeom>
        </p:spPr>
        <p:txBody>
          <a:bodyPr wrap="square" lIns="0" tIns="0" rIns="0" bIns="0" rtlCol="0" anchor="t">
            <a:spAutoFit/>
          </a:bodyPr>
          <a:lstStyle/>
          <a:p>
            <a:pPr marL="0" lvl="0" indent="0" algn="r">
              <a:lnSpc>
                <a:spcPts val="3919"/>
              </a:lnSpc>
              <a:spcBef>
                <a:spcPct val="0"/>
              </a:spcBef>
            </a:pPr>
            <a:r>
              <a:rPr lang="en-US" sz="2799" b="1" dirty="0">
                <a:solidFill>
                  <a:srgbClr val="0F4662"/>
                </a:solidFill>
                <a:latin typeface="+mj-lt"/>
                <a:ea typeface="Quicksand Bold"/>
                <a:cs typeface="Quicksand Bold"/>
                <a:sym typeface="Quicksand Bold"/>
              </a:rPr>
              <a:t>Introduction </a:t>
            </a:r>
          </a:p>
        </p:txBody>
      </p:sp>
      <p:sp>
        <p:nvSpPr>
          <p:cNvPr id="11" name="חץ: למטה 10">
            <a:extLst>
              <a:ext uri="{FF2B5EF4-FFF2-40B4-BE49-F238E27FC236}">
                <a16:creationId xmlns:a16="http://schemas.microsoft.com/office/drawing/2014/main" id="{EE146DBF-82B7-ECFE-E7EF-FBAE9B8D0DE8}"/>
              </a:ext>
            </a:extLst>
          </p:cNvPr>
          <p:cNvSpPr/>
          <p:nvPr/>
        </p:nvSpPr>
        <p:spPr>
          <a:xfrm>
            <a:off x="1747520" y="4913057"/>
            <a:ext cx="304800" cy="4572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2" name="TextBox 8">
            <a:extLst>
              <a:ext uri="{FF2B5EF4-FFF2-40B4-BE49-F238E27FC236}">
                <a16:creationId xmlns:a16="http://schemas.microsoft.com/office/drawing/2014/main" id="{DD19B29C-956E-86DA-F271-35BDF7C8B900}"/>
              </a:ext>
            </a:extLst>
          </p:cNvPr>
          <p:cNvSpPr txBox="1"/>
          <p:nvPr/>
        </p:nvSpPr>
        <p:spPr>
          <a:xfrm>
            <a:off x="-154940" y="5524856"/>
            <a:ext cx="3743960" cy="469872"/>
          </a:xfrm>
          <a:prstGeom prst="rect">
            <a:avLst/>
          </a:prstGeom>
        </p:spPr>
        <p:txBody>
          <a:bodyPr wrap="square" lIns="0" tIns="0" rIns="0" bIns="0" rtlCol="0" anchor="t">
            <a:spAutoFit/>
          </a:bodyPr>
          <a:lstStyle/>
          <a:p>
            <a:pPr marL="0" lvl="0" indent="0" algn="r">
              <a:lnSpc>
                <a:spcPts val="3919"/>
              </a:lnSpc>
              <a:spcBef>
                <a:spcPct val="0"/>
              </a:spcBef>
            </a:pPr>
            <a:r>
              <a:rPr lang="en-US" sz="2799" b="1" dirty="0">
                <a:solidFill>
                  <a:srgbClr val="0F4662"/>
                </a:solidFill>
                <a:latin typeface="+mj-lt"/>
                <a:ea typeface="Quicksand Bold"/>
                <a:cs typeface="Quicksand Bold"/>
                <a:sym typeface="Quicksand Bold"/>
              </a:rPr>
              <a:t>Flowchart Construction</a:t>
            </a:r>
          </a:p>
        </p:txBody>
      </p:sp>
      <p:sp>
        <p:nvSpPr>
          <p:cNvPr id="15" name="חץ: למטה 14">
            <a:extLst>
              <a:ext uri="{FF2B5EF4-FFF2-40B4-BE49-F238E27FC236}">
                <a16:creationId xmlns:a16="http://schemas.microsoft.com/office/drawing/2014/main" id="{5BD77094-63A5-0893-422E-56732C7C87EF}"/>
              </a:ext>
            </a:extLst>
          </p:cNvPr>
          <p:cNvSpPr/>
          <p:nvPr/>
        </p:nvSpPr>
        <p:spPr>
          <a:xfrm>
            <a:off x="1747520" y="6251083"/>
            <a:ext cx="304800" cy="4572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6" name="TextBox 8">
            <a:extLst>
              <a:ext uri="{FF2B5EF4-FFF2-40B4-BE49-F238E27FC236}">
                <a16:creationId xmlns:a16="http://schemas.microsoft.com/office/drawing/2014/main" id="{9EA9CD52-8EA7-84C9-89C6-9447D744D204}"/>
              </a:ext>
            </a:extLst>
          </p:cNvPr>
          <p:cNvSpPr txBox="1"/>
          <p:nvPr/>
        </p:nvSpPr>
        <p:spPr>
          <a:xfrm>
            <a:off x="838200" y="6783589"/>
            <a:ext cx="1888749" cy="469872"/>
          </a:xfrm>
          <a:prstGeom prst="rect">
            <a:avLst/>
          </a:prstGeom>
        </p:spPr>
        <p:txBody>
          <a:bodyPr wrap="square" lIns="0" tIns="0" rIns="0" bIns="0" rtlCol="0" anchor="t">
            <a:spAutoFit/>
          </a:bodyPr>
          <a:lstStyle/>
          <a:p>
            <a:pPr marL="0" lvl="0" indent="0" algn="r">
              <a:lnSpc>
                <a:spcPts val="3919"/>
              </a:lnSpc>
              <a:spcBef>
                <a:spcPct val="0"/>
              </a:spcBef>
            </a:pPr>
            <a:r>
              <a:rPr lang="en-US" sz="2799" b="1" dirty="0">
                <a:solidFill>
                  <a:srgbClr val="0F4662"/>
                </a:solidFill>
                <a:latin typeface="+mj-lt"/>
                <a:ea typeface="Quicksand Bold"/>
                <a:cs typeface="Quicksand Bold"/>
                <a:sym typeface="Quicksand Bold"/>
              </a:rPr>
              <a:t>Questions</a:t>
            </a:r>
          </a:p>
        </p:txBody>
      </p:sp>
      <p:sp>
        <p:nvSpPr>
          <p:cNvPr id="17" name="חץ: למטה 16">
            <a:extLst>
              <a:ext uri="{FF2B5EF4-FFF2-40B4-BE49-F238E27FC236}">
                <a16:creationId xmlns:a16="http://schemas.microsoft.com/office/drawing/2014/main" id="{FD717A70-81FC-AA52-FB66-AF74DB525C51}"/>
              </a:ext>
            </a:extLst>
          </p:cNvPr>
          <p:cNvSpPr/>
          <p:nvPr/>
        </p:nvSpPr>
        <p:spPr>
          <a:xfrm>
            <a:off x="1730321" y="7555956"/>
            <a:ext cx="304800" cy="4572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8" name="TextBox 8">
            <a:extLst>
              <a:ext uri="{FF2B5EF4-FFF2-40B4-BE49-F238E27FC236}">
                <a16:creationId xmlns:a16="http://schemas.microsoft.com/office/drawing/2014/main" id="{7F28A8F0-F269-E8E6-06DB-53A827F7494F}"/>
              </a:ext>
            </a:extLst>
          </p:cNvPr>
          <p:cNvSpPr txBox="1"/>
          <p:nvPr/>
        </p:nvSpPr>
        <p:spPr>
          <a:xfrm>
            <a:off x="838200" y="8112427"/>
            <a:ext cx="1858269" cy="469872"/>
          </a:xfrm>
          <a:prstGeom prst="rect">
            <a:avLst/>
          </a:prstGeom>
        </p:spPr>
        <p:txBody>
          <a:bodyPr wrap="square" lIns="0" tIns="0" rIns="0" bIns="0" rtlCol="0" anchor="t">
            <a:spAutoFit/>
          </a:bodyPr>
          <a:lstStyle/>
          <a:p>
            <a:pPr marL="0" lvl="0" indent="0" algn="r">
              <a:lnSpc>
                <a:spcPts val="3919"/>
              </a:lnSpc>
              <a:spcBef>
                <a:spcPct val="0"/>
              </a:spcBef>
            </a:pPr>
            <a:r>
              <a:rPr lang="en-US" sz="2799" b="1" dirty="0">
                <a:solidFill>
                  <a:srgbClr val="0F4662"/>
                </a:solidFill>
                <a:latin typeface="+mj-lt"/>
                <a:ea typeface="Quicksand Bold"/>
                <a:cs typeface="Quicksand Bold"/>
                <a:sym typeface="Quicksand Bold"/>
              </a:rPr>
              <a:t>Work Mode</a:t>
            </a:r>
          </a:p>
        </p:txBody>
      </p:sp>
      <p:pic>
        <p:nvPicPr>
          <p:cNvPr id="20" name="סרטון הכנת תרשים זרימה מהירות פי 3">
            <a:hlinkClick r:id="" action="ppaction://media"/>
            <a:extLst>
              <a:ext uri="{FF2B5EF4-FFF2-40B4-BE49-F238E27FC236}">
                <a16:creationId xmlns:a16="http://schemas.microsoft.com/office/drawing/2014/main" id="{FC26B9E8-CAE2-A933-C01E-DF588307F009}"/>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4846320" y="2171700"/>
            <a:ext cx="12603480" cy="7089458"/>
          </a:xfrm>
          <a:prstGeom prst="rect">
            <a:avLst/>
          </a:prstGeom>
        </p:spPr>
      </p:pic>
      <p:sp>
        <p:nvSpPr>
          <p:cNvPr id="6" name="TextBox 5">
            <a:extLst>
              <a:ext uri="{FF2B5EF4-FFF2-40B4-BE49-F238E27FC236}">
                <a16:creationId xmlns:a16="http://schemas.microsoft.com/office/drawing/2014/main" id="{7757CCE2-871B-4088-C8C1-5531F7FDC520}"/>
              </a:ext>
            </a:extLst>
          </p:cNvPr>
          <p:cNvSpPr txBox="1"/>
          <p:nvPr/>
        </p:nvSpPr>
        <p:spPr>
          <a:xfrm>
            <a:off x="7696200" y="9363760"/>
            <a:ext cx="8526821" cy="584775"/>
          </a:xfrm>
          <a:prstGeom prst="rect">
            <a:avLst/>
          </a:prstGeom>
          <a:noFill/>
        </p:spPr>
        <p:txBody>
          <a:bodyPr wrap="none" rtlCol="0">
            <a:spAutoFit/>
          </a:bodyPr>
          <a:lstStyle/>
          <a:p>
            <a:r>
              <a:rPr lang="en-US" sz="3200" dirty="0">
                <a:solidFill>
                  <a:srgbClr val="FF0000"/>
                </a:solidFill>
                <a:latin typeface="+mj-lt"/>
              </a:rPr>
              <a:t>Type of Feedback: Illogical Flowchart Construction</a:t>
            </a:r>
            <a:endParaRPr lang="en-IL" sz="3200" dirty="0">
              <a:solidFill>
                <a:srgbClr val="FF0000"/>
              </a:solidFill>
              <a:latin typeface="+mj-lt"/>
            </a:endParaRPr>
          </a:p>
        </p:txBody>
      </p:sp>
      <p:sp>
        <p:nvSpPr>
          <p:cNvPr id="9" name="TextBox 8">
            <a:extLst>
              <a:ext uri="{FF2B5EF4-FFF2-40B4-BE49-F238E27FC236}">
                <a16:creationId xmlns:a16="http://schemas.microsoft.com/office/drawing/2014/main" id="{46073A2E-F7A5-9934-F9B7-717D4F9663D5}"/>
              </a:ext>
            </a:extLst>
          </p:cNvPr>
          <p:cNvSpPr txBox="1"/>
          <p:nvPr/>
        </p:nvSpPr>
        <p:spPr>
          <a:xfrm>
            <a:off x="149393" y="3060505"/>
            <a:ext cx="3355807" cy="469872"/>
          </a:xfrm>
          <a:prstGeom prst="rect">
            <a:avLst/>
          </a:prstGeom>
        </p:spPr>
        <p:txBody>
          <a:bodyPr wrap="square" lIns="0" tIns="0" rIns="0" bIns="0" rtlCol="0" anchor="t">
            <a:spAutoFit/>
          </a:bodyPr>
          <a:lstStyle/>
          <a:p>
            <a:pPr marL="0" lvl="0" indent="0" algn="r">
              <a:lnSpc>
                <a:spcPts val="3919"/>
              </a:lnSpc>
              <a:spcBef>
                <a:spcPct val="0"/>
              </a:spcBef>
            </a:pPr>
            <a:r>
              <a:rPr lang="en-US" sz="2799" b="1" dirty="0">
                <a:solidFill>
                  <a:srgbClr val="0F4662"/>
                </a:solidFill>
                <a:latin typeface="+mj-lt"/>
                <a:ea typeface="Quicksand Bold"/>
                <a:cs typeface="Quicksand Bold"/>
                <a:sym typeface="Quicksand Bold"/>
              </a:rPr>
              <a:t>Entry </a:t>
            </a:r>
            <a:r>
              <a:rPr lang="en-US" sz="2799" b="1" i="1" dirty="0">
                <a:solidFill>
                  <a:srgbClr val="0F4662"/>
                </a:solidFill>
                <a:latin typeface="+mj-lt"/>
                <a:ea typeface="Quicksand Bold"/>
                <a:cs typeface="Quicksand Bold"/>
                <a:sym typeface="Quicksand Bold"/>
              </a:rPr>
              <a:t>via</a:t>
            </a:r>
            <a:r>
              <a:rPr lang="en-US" sz="2799" b="1" dirty="0">
                <a:solidFill>
                  <a:srgbClr val="0F4662"/>
                </a:solidFill>
                <a:latin typeface="+mj-lt"/>
                <a:ea typeface="Quicksand Bold"/>
                <a:cs typeface="Quicksand Bold"/>
                <a:sym typeface="Quicksand Bold"/>
              </a:rPr>
              <a:t> Moodle (LTI)</a:t>
            </a:r>
          </a:p>
        </p:txBody>
      </p:sp>
    </p:spTree>
    <p:extLst>
      <p:ext uri="{BB962C8B-B14F-4D97-AF65-F5344CB8AC3E}">
        <p14:creationId xmlns:p14="http://schemas.microsoft.com/office/powerpoint/2010/main" val="1066470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336"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0"/>
                </p:tgtEl>
              </p:cMediaNode>
            </p:video>
            <p:seq concurrent="1" nextAc="seek">
              <p:cTn id="8" restart="whenNotActive" fill="hold" evtFilter="cancelBubble" nodeType="interactiveSeq">
                <p:stCondLst>
                  <p:cond evt="onClick" delay="0">
                    <p:tgtEl>
                      <p:spTgt spid="2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0"/>
                                        </p:tgtEl>
                                      </p:cBhvr>
                                    </p:cmd>
                                  </p:childTnLst>
                                </p:cTn>
                              </p:par>
                            </p:childTnLst>
                          </p:cTn>
                        </p:par>
                      </p:childTnLst>
                    </p:cTn>
                  </p:par>
                </p:childTnLst>
              </p:cTn>
              <p:nextCondLst>
                <p:cond evt="onClick" delay="0">
                  <p:tgtEl>
                    <p:spTgt spid="20"/>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a:extLst>
            <a:ext uri="{FF2B5EF4-FFF2-40B4-BE49-F238E27FC236}">
              <a16:creationId xmlns:a16="http://schemas.microsoft.com/office/drawing/2014/main" id="{EC3B46A4-01A6-2888-67EA-4B4C8722D022}"/>
            </a:ext>
          </a:extLst>
        </p:cNvPr>
        <p:cNvGrpSpPr/>
        <p:nvPr/>
      </p:nvGrpSpPr>
      <p:grpSpPr>
        <a:xfrm>
          <a:off x="0" y="0"/>
          <a:ext cx="0" cy="0"/>
          <a:chOff x="0" y="0"/>
          <a:chExt cx="0" cy="0"/>
        </a:xfrm>
      </p:grpSpPr>
      <p:sp>
        <p:nvSpPr>
          <p:cNvPr id="19" name="Freeform 3">
            <a:extLst>
              <a:ext uri="{FF2B5EF4-FFF2-40B4-BE49-F238E27FC236}">
                <a16:creationId xmlns:a16="http://schemas.microsoft.com/office/drawing/2014/main" id="{7C916B63-38A4-C8E9-D9DF-AEF9D64A04EC}"/>
              </a:ext>
            </a:extLst>
          </p:cNvPr>
          <p:cNvSpPr/>
          <p:nvPr/>
        </p:nvSpPr>
        <p:spPr>
          <a:xfrm>
            <a:off x="19833" y="1"/>
            <a:ext cx="7580334" cy="10287000"/>
          </a:xfrm>
          <a:custGeom>
            <a:avLst/>
            <a:gdLst/>
            <a:ahLst/>
            <a:cxnLst/>
            <a:rect l="l" t="t" r="r" b="b"/>
            <a:pathLst>
              <a:path w="4816592" h="1079700">
                <a:moveTo>
                  <a:pt x="0" y="0"/>
                </a:moveTo>
                <a:lnTo>
                  <a:pt x="4816592" y="0"/>
                </a:lnTo>
                <a:lnTo>
                  <a:pt x="4816592" y="1079700"/>
                </a:lnTo>
                <a:lnTo>
                  <a:pt x="0" y="1079700"/>
                </a:lnTo>
                <a:close/>
              </a:path>
            </a:pathLst>
          </a:custGeom>
          <a:solidFill>
            <a:srgbClr val="DBE5EA"/>
          </a:solidFill>
        </p:spPr>
        <p:txBody>
          <a:bodyPr/>
          <a:lstStyle/>
          <a:p>
            <a:endParaRPr lang="he-IL" dirty="0"/>
          </a:p>
        </p:txBody>
      </p:sp>
      <p:sp>
        <p:nvSpPr>
          <p:cNvPr id="13" name="Freeform 13">
            <a:extLst>
              <a:ext uri="{FF2B5EF4-FFF2-40B4-BE49-F238E27FC236}">
                <a16:creationId xmlns:a16="http://schemas.microsoft.com/office/drawing/2014/main" id="{E2B218A0-0EE8-7767-97ED-32008D2B1818}"/>
              </a:ext>
            </a:extLst>
          </p:cNvPr>
          <p:cNvSpPr/>
          <p:nvPr/>
        </p:nvSpPr>
        <p:spPr>
          <a:xfrm>
            <a:off x="16391475" y="285057"/>
            <a:ext cx="1679997" cy="249900"/>
          </a:xfrm>
          <a:custGeom>
            <a:avLst/>
            <a:gdLst/>
            <a:ahLst/>
            <a:cxnLst/>
            <a:rect l="l" t="t" r="r" b="b"/>
            <a:pathLst>
              <a:path w="1679997" h="249900">
                <a:moveTo>
                  <a:pt x="0" y="0"/>
                </a:moveTo>
                <a:lnTo>
                  <a:pt x="1679997" y="0"/>
                </a:lnTo>
                <a:lnTo>
                  <a:pt x="1679997" y="249900"/>
                </a:lnTo>
                <a:lnTo>
                  <a:pt x="0" y="2499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he-IL"/>
          </a:p>
        </p:txBody>
      </p:sp>
      <p:sp>
        <p:nvSpPr>
          <p:cNvPr id="3" name="TextBox 8">
            <a:extLst>
              <a:ext uri="{FF2B5EF4-FFF2-40B4-BE49-F238E27FC236}">
                <a16:creationId xmlns:a16="http://schemas.microsoft.com/office/drawing/2014/main" id="{6C9D86CB-7018-F529-0608-D6123F331F74}"/>
              </a:ext>
            </a:extLst>
          </p:cNvPr>
          <p:cNvSpPr txBox="1"/>
          <p:nvPr/>
        </p:nvSpPr>
        <p:spPr>
          <a:xfrm>
            <a:off x="-768525" y="2324100"/>
            <a:ext cx="5348229" cy="537583"/>
          </a:xfrm>
          <a:prstGeom prst="rect">
            <a:avLst/>
          </a:prstGeom>
        </p:spPr>
        <p:txBody>
          <a:bodyPr lIns="0" tIns="0" rIns="0" bIns="0" rtlCol="0" anchor="t">
            <a:spAutoFit/>
          </a:bodyPr>
          <a:lstStyle/>
          <a:p>
            <a:pPr marL="0" lvl="0" indent="0" algn="r">
              <a:lnSpc>
                <a:spcPts val="3919"/>
              </a:lnSpc>
              <a:spcBef>
                <a:spcPct val="0"/>
              </a:spcBef>
            </a:pPr>
            <a:r>
              <a:rPr lang="en-US" sz="4800" b="1" dirty="0">
                <a:solidFill>
                  <a:srgbClr val="0F4662"/>
                </a:solidFill>
                <a:latin typeface="+mj-lt"/>
                <a:ea typeface="Quicksand Bold"/>
                <a:cs typeface="Quicksand Bold"/>
                <a:sym typeface="Quicksand Bold"/>
              </a:rPr>
              <a:t>Process</a:t>
            </a:r>
          </a:p>
        </p:txBody>
      </p:sp>
      <p:sp>
        <p:nvSpPr>
          <p:cNvPr id="7" name="TextBox 8">
            <a:extLst>
              <a:ext uri="{FF2B5EF4-FFF2-40B4-BE49-F238E27FC236}">
                <a16:creationId xmlns:a16="http://schemas.microsoft.com/office/drawing/2014/main" id="{04904F2E-00B4-0EF6-2423-640E73F1D371}"/>
              </a:ext>
            </a:extLst>
          </p:cNvPr>
          <p:cNvSpPr txBox="1"/>
          <p:nvPr/>
        </p:nvSpPr>
        <p:spPr>
          <a:xfrm>
            <a:off x="0" y="2761445"/>
            <a:ext cx="6675329" cy="7386638"/>
          </a:xfrm>
          <a:prstGeom prst="rect">
            <a:avLst/>
          </a:prstGeom>
        </p:spPr>
        <p:txBody>
          <a:bodyPr wrap="square" lIns="0" tIns="0" rIns="0" bIns="0" rtlCol="0" anchor="t">
            <a:spAutoFit/>
          </a:bodyPr>
          <a:lstStyle/>
          <a:p>
            <a:pPr marL="259080" lvl="1"/>
            <a:r>
              <a:rPr lang="en-US" sz="3200" dirty="0">
                <a:solidFill>
                  <a:srgbClr val="0F4662"/>
                </a:solidFill>
                <a:latin typeface="+mj-lt"/>
                <a:ea typeface="Quicksand"/>
                <a:cs typeface="Quicksand"/>
                <a:sym typeface="Quicksand"/>
              </a:rPr>
              <a:t>In </a:t>
            </a:r>
            <a:r>
              <a:rPr lang="en-US" sz="3200" b="1" dirty="0">
                <a:solidFill>
                  <a:srgbClr val="CB4217"/>
                </a:solidFill>
                <a:latin typeface="+mj-lt"/>
                <a:ea typeface="Quicksand"/>
                <a:cs typeface="Quicksand"/>
                <a:sym typeface="Quicksand"/>
              </a:rPr>
              <a:t>prepare mode</a:t>
            </a:r>
            <a:r>
              <a:rPr lang="en-US" sz="3200" dirty="0">
                <a:solidFill>
                  <a:srgbClr val="0F4662"/>
                </a:solidFill>
                <a:latin typeface="+mj-lt"/>
                <a:ea typeface="Quicksand"/>
                <a:cs typeface="Quicksand"/>
                <a:sym typeface="Quicksand"/>
              </a:rPr>
              <a:t>, students use the Experiment Designer to:</a:t>
            </a:r>
          </a:p>
          <a:p>
            <a:pPr marL="259080" lvl="1"/>
            <a:endParaRPr lang="en-US" sz="3200" dirty="0">
              <a:solidFill>
                <a:srgbClr val="0F4662"/>
              </a:solidFill>
              <a:latin typeface="+mj-lt"/>
              <a:ea typeface="Quicksand"/>
              <a:cs typeface="Quicksand"/>
              <a:sym typeface="Quicksand"/>
            </a:endParaRPr>
          </a:p>
          <a:p>
            <a:pPr marL="259080" lvl="1"/>
            <a:r>
              <a:rPr lang="en-US" sz="3200" dirty="0">
                <a:solidFill>
                  <a:srgbClr val="0F4662"/>
                </a:solidFill>
                <a:latin typeface="+mj-lt"/>
                <a:ea typeface="Quicksand"/>
                <a:cs typeface="Quicksand"/>
                <a:sym typeface="Quicksand"/>
              </a:rPr>
              <a:t>&gt;&gt; Build a flowchart from specific building blocks</a:t>
            </a:r>
          </a:p>
          <a:p>
            <a:pPr marL="259080" lvl="1"/>
            <a:endParaRPr lang="en-US" sz="3200" dirty="0">
              <a:solidFill>
                <a:srgbClr val="0F4662"/>
              </a:solidFill>
              <a:latin typeface="+mj-lt"/>
              <a:ea typeface="Quicksand"/>
              <a:cs typeface="Quicksand"/>
              <a:sym typeface="Quicksand"/>
            </a:endParaRPr>
          </a:p>
          <a:p>
            <a:pPr marL="259080" lvl="1"/>
            <a:r>
              <a:rPr lang="en-US" sz="3200" dirty="0">
                <a:solidFill>
                  <a:srgbClr val="0F4662"/>
                </a:solidFill>
                <a:latin typeface="+mj-lt"/>
                <a:ea typeface="Quicksand"/>
                <a:cs typeface="Quicksand"/>
                <a:sym typeface="Quicksand"/>
              </a:rPr>
              <a:t>&gt;&gt; Answer theoretical and practical interactive questions</a:t>
            </a:r>
          </a:p>
          <a:p>
            <a:pPr marL="259080" lvl="1"/>
            <a:endParaRPr lang="en-US" sz="3200" dirty="0">
              <a:solidFill>
                <a:srgbClr val="0F4662"/>
              </a:solidFill>
              <a:latin typeface="+mj-lt"/>
              <a:ea typeface="Quicksand"/>
              <a:cs typeface="Quicksand"/>
              <a:sym typeface="Quicksand"/>
            </a:endParaRPr>
          </a:p>
          <a:p>
            <a:pPr marL="259080" lvl="1"/>
            <a:r>
              <a:rPr lang="en-US" sz="3200" dirty="0">
                <a:solidFill>
                  <a:srgbClr val="0F4662"/>
                </a:solidFill>
                <a:latin typeface="+mj-lt"/>
                <a:ea typeface="Quicksand"/>
                <a:cs typeface="Quicksand"/>
                <a:sym typeface="Quicksand"/>
              </a:rPr>
              <a:t>&gt;&gt; Receive immediate feedback tailored to their answers</a:t>
            </a:r>
          </a:p>
          <a:p>
            <a:pPr marL="259080" lvl="1"/>
            <a:endParaRPr lang="en-US" sz="3200" dirty="0">
              <a:solidFill>
                <a:srgbClr val="0F4662"/>
              </a:solidFill>
              <a:latin typeface="+mj-lt"/>
              <a:ea typeface="Quicksand"/>
              <a:cs typeface="Quicksand"/>
              <a:sym typeface="Quicksand"/>
            </a:endParaRPr>
          </a:p>
          <a:p>
            <a:pPr marL="259080" lvl="1"/>
            <a:r>
              <a:rPr lang="en-US" sz="3200" dirty="0">
                <a:solidFill>
                  <a:srgbClr val="0F4662"/>
                </a:solidFill>
                <a:latin typeface="+mj-lt"/>
                <a:ea typeface="Quicksand"/>
                <a:cs typeface="Quicksand"/>
                <a:sym typeface="Quicksand"/>
              </a:rPr>
              <a:t>&gt;&gt; Print the correct flowchart as a procedure which will be used in the lab</a:t>
            </a:r>
          </a:p>
        </p:txBody>
      </p:sp>
      <p:pic>
        <p:nvPicPr>
          <p:cNvPr id="8" name="Picture 1">
            <a:extLst>
              <a:ext uri="{FF2B5EF4-FFF2-40B4-BE49-F238E27FC236}">
                <a16:creationId xmlns:a16="http://schemas.microsoft.com/office/drawing/2014/main" id="{DC99A398-59B3-3B70-52FD-C7D08F2E424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763108" y="-175894"/>
            <a:ext cx="3396187" cy="2587571"/>
          </a:xfrm>
          <a:prstGeom prst="rect">
            <a:avLst/>
          </a:prstGeom>
        </p:spPr>
      </p:pic>
      <p:sp>
        <p:nvSpPr>
          <p:cNvPr id="2" name="TextBox 6">
            <a:extLst>
              <a:ext uri="{FF2B5EF4-FFF2-40B4-BE49-F238E27FC236}">
                <a16:creationId xmlns:a16="http://schemas.microsoft.com/office/drawing/2014/main" id="{84FBC6D8-D630-162A-8FB2-451A7B5AEFC7}"/>
              </a:ext>
            </a:extLst>
          </p:cNvPr>
          <p:cNvSpPr txBox="1"/>
          <p:nvPr/>
        </p:nvSpPr>
        <p:spPr>
          <a:xfrm>
            <a:off x="9189125" y="1616459"/>
            <a:ext cx="5410200" cy="713657"/>
          </a:xfrm>
          <a:prstGeom prst="rect">
            <a:avLst/>
          </a:prstGeom>
        </p:spPr>
        <p:txBody>
          <a:bodyPr wrap="square" lIns="0" tIns="0" rIns="0" bIns="0" rtlCol="0" anchor="t">
            <a:spAutoFit/>
          </a:bodyPr>
          <a:lstStyle/>
          <a:p>
            <a:pPr algn="r">
              <a:lnSpc>
                <a:spcPts val="3919"/>
              </a:lnSpc>
              <a:spcBef>
                <a:spcPct val="0"/>
              </a:spcBef>
            </a:pPr>
            <a:r>
              <a:rPr lang="en-US" sz="8800" b="1" i="1" dirty="0">
                <a:solidFill>
                  <a:srgbClr val="CB4217"/>
                </a:solidFill>
                <a:latin typeface="Angsana New" panose="02020603050405020304" pitchFamily="18" charset="-34"/>
                <a:cs typeface="Angsana New" panose="02020603050405020304" pitchFamily="18" charset="-34"/>
                <a:sym typeface="Cormorant Garamond Bold Italics"/>
              </a:rPr>
              <a:t>Prepare</a:t>
            </a:r>
            <a:r>
              <a:rPr lang="en-US" sz="6000" b="1" dirty="0">
                <a:solidFill>
                  <a:srgbClr val="CB4217"/>
                </a:solidFill>
                <a:latin typeface="Quicksand Bold"/>
                <a:sym typeface="Cormorant Garamond Bold Italics"/>
              </a:rPr>
              <a:t> </a:t>
            </a:r>
            <a:r>
              <a:rPr lang="en-US" sz="8800" b="1" i="1" dirty="0">
                <a:solidFill>
                  <a:srgbClr val="CB4217"/>
                </a:solidFill>
                <a:latin typeface="Angsana New" panose="02020603050405020304" pitchFamily="18" charset="-34"/>
                <a:cs typeface="Angsana New" panose="02020603050405020304" pitchFamily="18" charset="-34"/>
                <a:sym typeface="Cormorant Garamond Bold Italics"/>
              </a:rPr>
              <a:t>Mode</a:t>
            </a:r>
          </a:p>
        </p:txBody>
      </p:sp>
      <p:pic>
        <p:nvPicPr>
          <p:cNvPr id="16" name="Picture 15">
            <a:extLst>
              <a:ext uri="{FF2B5EF4-FFF2-40B4-BE49-F238E27FC236}">
                <a16:creationId xmlns:a16="http://schemas.microsoft.com/office/drawing/2014/main" id="{48E4E11B-FD94-9BB9-F610-E1FF64B00CB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6188284" y="1306390"/>
            <a:ext cx="806375" cy="1209563"/>
          </a:xfrm>
          <a:prstGeom prst="rect">
            <a:avLst/>
          </a:prstGeom>
        </p:spPr>
      </p:pic>
      <p:pic>
        <p:nvPicPr>
          <p:cNvPr id="4" name="סרטון PROCESS פי 2 1080">
            <a:hlinkClick r:id="" action="ppaction://media"/>
            <a:extLst>
              <a:ext uri="{FF2B5EF4-FFF2-40B4-BE49-F238E27FC236}">
                <a16:creationId xmlns:a16="http://schemas.microsoft.com/office/drawing/2014/main" id="{248C6A0A-CD49-A1B9-C55D-E5089675C696}"/>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6476999" y="2462212"/>
            <a:ext cx="11811001" cy="6643688"/>
          </a:xfrm>
          <a:prstGeom prst="rect">
            <a:avLst/>
          </a:prstGeom>
        </p:spPr>
      </p:pic>
      <p:sp>
        <p:nvSpPr>
          <p:cNvPr id="5" name="TextBox 4">
            <a:extLst>
              <a:ext uri="{FF2B5EF4-FFF2-40B4-BE49-F238E27FC236}">
                <a16:creationId xmlns:a16="http://schemas.microsoft.com/office/drawing/2014/main" id="{75EB7BC5-77F5-1F1C-1A92-38C9D34DC056}"/>
              </a:ext>
            </a:extLst>
          </p:cNvPr>
          <p:cNvSpPr txBox="1"/>
          <p:nvPr/>
        </p:nvSpPr>
        <p:spPr>
          <a:xfrm>
            <a:off x="7726705" y="512326"/>
            <a:ext cx="9311588" cy="584775"/>
          </a:xfrm>
          <a:prstGeom prst="rect">
            <a:avLst/>
          </a:prstGeom>
          <a:noFill/>
        </p:spPr>
        <p:txBody>
          <a:bodyPr wrap="none" rtlCol="0">
            <a:spAutoFit/>
          </a:bodyPr>
          <a:lstStyle/>
          <a:p>
            <a:r>
              <a:rPr lang="en-US" sz="3200" dirty="0">
                <a:solidFill>
                  <a:srgbClr val="FF0000"/>
                </a:solidFill>
                <a:latin typeface="+mj-lt"/>
              </a:rPr>
              <a:t>Type of Feedback: Incorrect Comprehension of Process</a:t>
            </a:r>
            <a:endParaRPr lang="en-IL" sz="3200" dirty="0">
              <a:solidFill>
                <a:srgbClr val="FF0000"/>
              </a:solidFill>
              <a:latin typeface="+mj-lt"/>
            </a:endParaRPr>
          </a:p>
        </p:txBody>
      </p:sp>
      <p:sp>
        <p:nvSpPr>
          <p:cNvPr id="15" name="TextBox 14">
            <a:extLst>
              <a:ext uri="{FF2B5EF4-FFF2-40B4-BE49-F238E27FC236}">
                <a16:creationId xmlns:a16="http://schemas.microsoft.com/office/drawing/2014/main" id="{F9D717A3-CD24-AFA7-1854-DF427837C6D7}"/>
              </a:ext>
            </a:extLst>
          </p:cNvPr>
          <p:cNvSpPr txBox="1"/>
          <p:nvPr/>
        </p:nvSpPr>
        <p:spPr>
          <a:xfrm>
            <a:off x="8610600" y="9404063"/>
            <a:ext cx="9124036" cy="584775"/>
          </a:xfrm>
          <a:prstGeom prst="rect">
            <a:avLst/>
          </a:prstGeom>
          <a:noFill/>
        </p:spPr>
        <p:txBody>
          <a:bodyPr wrap="none" rtlCol="0">
            <a:spAutoFit/>
          </a:bodyPr>
          <a:lstStyle/>
          <a:p>
            <a:r>
              <a:rPr lang="en-US" sz="3200" dirty="0">
                <a:solidFill>
                  <a:srgbClr val="FF0000"/>
                </a:solidFill>
                <a:latin typeface="+mj-lt"/>
              </a:rPr>
              <a:t>Type of Feedback: Incorrect Understanding of Process</a:t>
            </a:r>
            <a:endParaRPr lang="en-IL" sz="3200" dirty="0">
              <a:solidFill>
                <a:srgbClr val="FF0000"/>
              </a:solidFill>
              <a:latin typeface="+mj-lt"/>
            </a:endParaRPr>
          </a:p>
        </p:txBody>
      </p:sp>
    </p:spTree>
    <p:extLst>
      <p:ext uri="{BB962C8B-B14F-4D97-AF65-F5344CB8AC3E}">
        <p14:creationId xmlns:p14="http://schemas.microsoft.com/office/powerpoint/2010/main" val="3934768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a:extLst>
            <a:ext uri="{FF2B5EF4-FFF2-40B4-BE49-F238E27FC236}">
              <a16:creationId xmlns:a16="http://schemas.microsoft.com/office/drawing/2014/main" id="{EC3B46A4-01A6-2888-67EA-4B4C8722D022}"/>
            </a:ext>
          </a:extLst>
        </p:cNvPr>
        <p:cNvGrpSpPr/>
        <p:nvPr/>
      </p:nvGrpSpPr>
      <p:grpSpPr>
        <a:xfrm>
          <a:off x="0" y="0"/>
          <a:ext cx="0" cy="0"/>
          <a:chOff x="0" y="0"/>
          <a:chExt cx="0" cy="0"/>
        </a:xfrm>
      </p:grpSpPr>
      <p:sp>
        <p:nvSpPr>
          <p:cNvPr id="4" name="Freeform 3">
            <a:extLst>
              <a:ext uri="{FF2B5EF4-FFF2-40B4-BE49-F238E27FC236}">
                <a16:creationId xmlns:a16="http://schemas.microsoft.com/office/drawing/2014/main" id="{066EAB2A-AA99-8043-1F40-BE894568ABBC}"/>
              </a:ext>
            </a:extLst>
          </p:cNvPr>
          <p:cNvSpPr/>
          <p:nvPr/>
        </p:nvSpPr>
        <p:spPr>
          <a:xfrm>
            <a:off x="-82644" y="7620"/>
            <a:ext cx="6705600" cy="10287000"/>
          </a:xfrm>
          <a:custGeom>
            <a:avLst/>
            <a:gdLst/>
            <a:ahLst/>
            <a:cxnLst/>
            <a:rect l="l" t="t" r="r" b="b"/>
            <a:pathLst>
              <a:path w="4816592" h="1079700">
                <a:moveTo>
                  <a:pt x="0" y="0"/>
                </a:moveTo>
                <a:lnTo>
                  <a:pt x="4816592" y="0"/>
                </a:lnTo>
                <a:lnTo>
                  <a:pt x="4816592" y="1079700"/>
                </a:lnTo>
                <a:lnTo>
                  <a:pt x="0" y="1079700"/>
                </a:lnTo>
                <a:close/>
              </a:path>
            </a:pathLst>
          </a:custGeom>
          <a:solidFill>
            <a:srgbClr val="DBE5EA"/>
          </a:solidFill>
        </p:spPr>
        <p:txBody>
          <a:bodyPr/>
          <a:lstStyle/>
          <a:p>
            <a:endParaRPr lang="he-IL" dirty="0"/>
          </a:p>
        </p:txBody>
      </p:sp>
      <p:sp>
        <p:nvSpPr>
          <p:cNvPr id="13" name="Freeform 13">
            <a:extLst>
              <a:ext uri="{FF2B5EF4-FFF2-40B4-BE49-F238E27FC236}">
                <a16:creationId xmlns:a16="http://schemas.microsoft.com/office/drawing/2014/main" id="{E2B218A0-0EE8-7767-97ED-32008D2B1818}"/>
              </a:ext>
            </a:extLst>
          </p:cNvPr>
          <p:cNvSpPr/>
          <p:nvPr/>
        </p:nvSpPr>
        <p:spPr>
          <a:xfrm>
            <a:off x="16391475" y="285057"/>
            <a:ext cx="1679997" cy="249900"/>
          </a:xfrm>
          <a:custGeom>
            <a:avLst/>
            <a:gdLst/>
            <a:ahLst/>
            <a:cxnLst/>
            <a:rect l="l" t="t" r="r" b="b"/>
            <a:pathLst>
              <a:path w="1679997" h="249900">
                <a:moveTo>
                  <a:pt x="0" y="0"/>
                </a:moveTo>
                <a:lnTo>
                  <a:pt x="1679997" y="0"/>
                </a:lnTo>
                <a:lnTo>
                  <a:pt x="1679997" y="249900"/>
                </a:lnTo>
                <a:lnTo>
                  <a:pt x="0" y="2499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he-IL"/>
          </a:p>
        </p:txBody>
      </p:sp>
      <p:sp>
        <p:nvSpPr>
          <p:cNvPr id="14" name="Freeform 14">
            <a:extLst>
              <a:ext uri="{FF2B5EF4-FFF2-40B4-BE49-F238E27FC236}">
                <a16:creationId xmlns:a16="http://schemas.microsoft.com/office/drawing/2014/main" id="{1340B24A-2574-0537-9D6F-4AD83042CA3D}"/>
              </a:ext>
            </a:extLst>
          </p:cNvPr>
          <p:cNvSpPr/>
          <p:nvPr/>
        </p:nvSpPr>
        <p:spPr>
          <a:xfrm>
            <a:off x="225593" y="9819082"/>
            <a:ext cx="1679997" cy="249900"/>
          </a:xfrm>
          <a:custGeom>
            <a:avLst/>
            <a:gdLst/>
            <a:ahLst/>
            <a:cxnLst/>
            <a:rect l="l" t="t" r="r" b="b"/>
            <a:pathLst>
              <a:path w="1679997" h="249900">
                <a:moveTo>
                  <a:pt x="0" y="0"/>
                </a:moveTo>
                <a:lnTo>
                  <a:pt x="1679997" y="0"/>
                </a:lnTo>
                <a:lnTo>
                  <a:pt x="1679997" y="249900"/>
                </a:lnTo>
                <a:lnTo>
                  <a:pt x="0" y="2499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he-IL"/>
          </a:p>
        </p:txBody>
      </p:sp>
      <p:pic>
        <p:nvPicPr>
          <p:cNvPr id="7" name="Picture 1">
            <a:extLst>
              <a:ext uri="{FF2B5EF4-FFF2-40B4-BE49-F238E27FC236}">
                <a16:creationId xmlns:a16="http://schemas.microsoft.com/office/drawing/2014/main" id="{C5191E8B-27D3-A2AF-3B29-1002E9A4A4D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85213" y="60736"/>
            <a:ext cx="3396187" cy="2587571"/>
          </a:xfrm>
          <a:prstGeom prst="rect">
            <a:avLst/>
          </a:prstGeom>
        </p:spPr>
      </p:pic>
      <p:sp>
        <p:nvSpPr>
          <p:cNvPr id="6" name="Freeform 7">
            <a:extLst>
              <a:ext uri="{FF2B5EF4-FFF2-40B4-BE49-F238E27FC236}">
                <a16:creationId xmlns:a16="http://schemas.microsoft.com/office/drawing/2014/main" id="{6F992F37-1D9E-1CE3-4CEF-8FF61FF8FCFF}"/>
              </a:ext>
            </a:extLst>
          </p:cNvPr>
          <p:cNvSpPr/>
          <p:nvPr/>
        </p:nvSpPr>
        <p:spPr>
          <a:xfrm>
            <a:off x="99742" y="6713331"/>
            <a:ext cx="3600356" cy="641400"/>
          </a:xfrm>
          <a:custGeom>
            <a:avLst/>
            <a:gdLst/>
            <a:ahLst/>
            <a:cxnLst/>
            <a:rect l="l" t="t" r="r" b="b"/>
            <a:pathLst>
              <a:path w="1418473" h="1692619">
                <a:moveTo>
                  <a:pt x="73311" y="0"/>
                </a:moveTo>
                <a:lnTo>
                  <a:pt x="1345161" y="0"/>
                </a:lnTo>
                <a:cubicBezTo>
                  <a:pt x="1364605" y="0"/>
                  <a:pt x="1383252" y="7724"/>
                  <a:pt x="1397000" y="21472"/>
                </a:cubicBezTo>
                <a:cubicBezTo>
                  <a:pt x="1410749" y="35221"/>
                  <a:pt x="1418473" y="53868"/>
                  <a:pt x="1418473" y="73311"/>
                </a:cubicBezTo>
                <a:lnTo>
                  <a:pt x="1418473" y="1619308"/>
                </a:lnTo>
                <a:cubicBezTo>
                  <a:pt x="1418473" y="1638751"/>
                  <a:pt x="1410749" y="1657398"/>
                  <a:pt x="1397000" y="1671147"/>
                </a:cubicBezTo>
                <a:cubicBezTo>
                  <a:pt x="1383252" y="1684896"/>
                  <a:pt x="1364605" y="1692619"/>
                  <a:pt x="1345161" y="1692619"/>
                </a:cubicBezTo>
                <a:lnTo>
                  <a:pt x="73311" y="1692619"/>
                </a:lnTo>
                <a:cubicBezTo>
                  <a:pt x="32823" y="1692619"/>
                  <a:pt x="0" y="1659797"/>
                  <a:pt x="0" y="1619308"/>
                </a:cubicBezTo>
                <a:lnTo>
                  <a:pt x="0" y="73311"/>
                </a:lnTo>
                <a:cubicBezTo>
                  <a:pt x="0" y="53868"/>
                  <a:pt x="7724" y="35221"/>
                  <a:pt x="21472" y="21472"/>
                </a:cubicBezTo>
                <a:cubicBezTo>
                  <a:pt x="35221" y="7724"/>
                  <a:pt x="53868" y="0"/>
                  <a:pt x="73311" y="0"/>
                </a:cubicBezTo>
                <a:close/>
              </a:path>
            </a:pathLst>
          </a:custGeom>
          <a:solidFill>
            <a:srgbClr val="A9BECB"/>
          </a:solidFill>
        </p:spPr>
        <p:txBody>
          <a:bodyPr/>
          <a:lstStyle/>
          <a:p>
            <a:endParaRPr lang="he-IL" dirty="0"/>
          </a:p>
        </p:txBody>
      </p:sp>
      <p:sp>
        <p:nvSpPr>
          <p:cNvPr id="9" name="חץ: למטה 8">
            <a:extLst>
              <a:ext uri="{FF2B5EF4-FFF2-40B4-BE49-F238E27FC236}">
                <a16:creationId xmlns:a16="http://schemas.microsoft.com/office/drawing/2014/main" id="{6AA5E7B0-3730-E50D-4385-C6970BD531F7}"/>
              </a:ext>
            </a:extLst>
          </p:cNvPr>
          <p:cNvSpPr/>
          <p:nvPr/>
        </p:nvSpPr>
        <p:spPr>
          <a:xfrm>
            <a:off x="1747520" y="3661312"/>
            <a:ext cx="304800" cy="4572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TextBox 8">
            <a:extLst>
              <a:ext uri="{FF2B5EF4-FFF2-40B4-BE49-F238E27FC236}">
                <a16:creationId xmlns:a16="http://schemas.microsoft.com/office/drawing/2014/main" id="{5B446298-10DD-6053-AF01-079757A36EDB}"/>
              </a:ext>
            </a:extLst>
          </p:cNvPr>
          <p:cNvSpPr txBox="1"/>
          <p:nvPr/>
        </p:nvSpPr>
        <p:spPr>
          <a:xfrm>
            <a:off x="304800" y="4308447"/>
            <a:ext cx="2452629" cy="469872"/>
          </a:xfrm>
          <a:prstGeom prst="rect">
            <a:avLst/>
          </a:prstGeom>
        </p:spPr>
        <p:txBody>
          <a:bodyPr wrap="square" lIns="0" tIns="0" rIns="0" bIns="0" rtlCol="0" anchor="t">
            <a:spAutoFit/>
          </a:bodyPr>
          <a:lstStyle/>
          <a:p>
            <a:pPr marL="0" lvl="0" indent="0" algn="r">
              <a:lnSpc>
                <a:spcPts val="3919"/>
              </a:lnSpc>
              <a:spcBef>
                <a:spcPct val="0"/>
              </a:spcBef>
            </a:pPr>
            <a:r>
              <a:rPr lang="en-US" sz="2799" b="1" dirty="0">
                <a:solidFill>
                  <a:srgbClr val="0F4662"/>
                </a:solidFill>
                <a:latin typeface="+mj-lt"/>
                <a:ea typeface="Quicksand Bold"/>
                <a:cs typeface="Quicksand Bold"/>
                <a:sym typeface="Quicksand Bold"/>
              </a:rPr>
              <a:t>Introduction </a:t>
            </a:r>
          </a:p>
        </p:txBody>
      </p:sp>
      <p:sp>
        <p:nvSpPr>
          <p:cNvPr id="11" name="חץ: למטה 10">
            <a:extLst>
              <a:ext uri="{FF2B5EF4-FFF2-40B4-BE49-F238E27FC236}">
                <a16:creationId xmlns:a16="http://schemas.microsoft.com/office/drawing/2014/main" id="{3BF75A1D-688D-21DD-A29E-B57BF3961DCF}"/>
              </a:ext>
            </a:extLst>
          </p:cNvPr>
          <p:cNvSpPr/>
          <p:nvPr/>
        </p:nvSpPr>
        <p:spPr>
          <a:xfrm>
            <a:off x="1747520" y="4913057"/>
            <a:ext cx="304800" cy="4572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2" name="TextBox 8">
            <a:extLst>
              <a:ext uri="{FF2B5EF4-FFF2-40B4-BE49-F238E27FC236}">
                <a16:creationId xmlns:a16="http://schemas.microsoft.com/office/drawing/2014/main" id="{B9BF9E05-0B7D-E589-D8E5-7B2D6BB38FC7}"/>
              </a:ext>
            </a:extLst>
          </p:cNvPr>
          <p:cNvSpPr txBox="1"/>
          <p:nvPr/>
        </p:nvSpPr>
        <p:spPr>
          <a:xfrm>
            <a:off x="-154940" y="5524856"/>
            <a:ext cx="3743960" cy="469872"/>
          </a:xfrm>
          <a:prstGeom prst="rect">
            <a:avLst/>
          </a:prstGeom>
        </p:spPr>
        <p:txBody>
          <a:bodyPr wrap="square" lIns="0" tIns="0" rIns="0" bIns="0" rtlCol="0" anchor="t">
            <a:spAutoFit/>
          </a:bodyPr>
          <a:lstStyle/>
          <a:p>
            <a:pPr marL="0" lvl="0" indent="0" algn="r">
              <a:lnSpc>
                <a:spcPts val="3919"/>
              </a:lnSpc>
              <a:spcBef>
                <a:spcPct val="0"/>
              </a:spcBef>
            </a:pPr>
            <a:r>
              <a:rPr lang="en-US" sz="2799" b="1" dirty="0">
                <a:solidFill>
                  <a:srgbClr val="0F4662"/>
                </a:solidFill>
                <a:latin typeface="+mj-lt"/>
                <a:ea typeface="Quicksand Bold"/>
                <a:cs typeface="Quicksand Bold"/>
                <a:sym typeface="Quicksand Bold"/>
              </a:rPr>
              <a:t>Flowchart Construction</a:t>
            </a:r>
          </a:p>
        </p:txBody>
      </p:sp>
      <p:sp>
        <p:nvSpPr>
          <p:cNvPr id="15" name="חץ: למטה 14">
            <a:extLst>
              <a:ext uri="{FF2B5EF4-FFF2-40B4-BE49-F238E27FC236}">
                <a16:creationId xmlns:a16="http://schemas.microsoft.com/office/drawing/2014/main" id="{62E2BEE1-0FC2-CAE5-79D6-1C76C0F9F92E}"/>
              </a:ext>
            </a:extLst>
          </p:cNvPr>
          <p:cNvSpPr/>
          <p:nvPr/>
        </p:nvSpPr>
        <p:spPr>
          <a:xfrm>
            <a:off x="1747520" y="6251083"/>
            <a:ext cx="304800" cy="4572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6" name="TextBox 8">
            <a:extLst>
              <a:ext uri="{FF2B5EF4-FFF2-40B4-BE49-F238E27FC236}">
                <a16:creationId xmlns:a16="http://schemas.microsoft.com/office/drawing/2014/main" id="{225BC2B8-DD17-CA86-E387-5B9B500A7FEE}"/>
              </a:ext>
            </a:extLst>
          </p:cNvPr>
          <p:cNvSpPr txBox="1"/>
          <p:nvPr/>
        </p:nvSpPr>
        <p:spPr>
          <a:xfrm>
            <a:off x="838200" y="6783589"/>
            <a:ext cx="1888749" cy="469872"/>
          </a:xfrm>
          <a:prstGeom prst="rect">
            <a:avLst/>
          </a:prstGeom>
        </p:spPr>
        <p:txBody>
          <a:bodyPr wrap="square" lIns="0" tIns="0" rIns="0" bIns="0" rtlCol="0" anchor="t">
            <a:spAutoFit/>
          </a:bodyPr>
          <a:lstStyle/>
          <a:p>
            <a:pPr marL="0" lvl="0" indent="0" algn="r">
              <a:lnSpc>
                <a:spcPts val="3919"/>
              </a:lnSpc>
              <a:spcBef>
                <a:spcPct val="0"/>
              </a:spcBef>
            </a:pPr>
            <a:r>
              <a:rPr lang="en-US" sz="2799" b="1" dirty="0">
                <a:solidFill>
                  <a:srgbClr val="0F4662"/>
                </a:solidFill>
                <a:latin typeface="+mj-lt"/>
                <a:ea typeface="Quicksand Bold"/>
                <a:cs typeface="Quicksand Bold"/>
                <a:sym typeface="Quicksand Bold"/>
              </a:rPr>
              <a:t>Questions</a:t>
            </a:r>
          </a:p>
        </p:txBody>
      </p:sp>
      <p:sp>
        <p:nvSpPr>
          <p:cNvPr id="17" name="חץ: למטה 16">
            <a:extLst>
              <a:ext uri="{FF2B5EF4-FFF2-40B4-BE49-F238E27FC236}">
                <a16:creationId xmlns:a16="http://schemas.microsoft.com/office/drawing/2014/main" id="{03A78427-99CF-F487-E633-ABD0BA86FFF2}"/>
              </a:ext>
            </a:extLst>
          </p:cNvPr>
          <p:cNvSpPr/>
          <p:nvPr/>
        </p:nvSpPr>
        <p:spPr>
          <a:xfrm>
            <a:off x="1730321" y="7555956"/>
            <a:ext cx="304800" cy="4572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8" name="TextBox 8">
            <a:extLst>
              <a:ext uri="{FF2B5EF4-FFF2-40B4-BE49-F238E27FC236}">
                <a16:creationId xmlns:a16="http://schemas.microsoft.com/office/drawing/2014/main" id="{6286C754-EF65-5A80-40B6-A7CF38C54C08}"/>
              </a:ext>
            </a:extLst>
          </p:cNvPr>
          <p:cNvSpPr txBox="1"/>
          <p:nvPr/>
        </p:nvSpPr>
        <p:spPr>
          <a:xfrm>
            <a:off x="838200" y="8112427"/>
            <a:ext cx="1858269" cy="469872"/>
          </a:xfrm>
          <a:prstGeom prst="rect">
            <a:avLst/>
          </a:prstGeom>
        </p:spPr>
        <p:txBody>
          <a:bodyPr wrap="square" lIns="0" tIns="0" rIns="0" bIns="0" rtlCol="0" anchor="t">
            <a:spAutoFit/>
          </a:bodyPr>
          <a:lstStyle/>
          <a:p>
            <a:pPr marL="0" lvl="0" indent="0" algn="r">
              <a:lnSpc>
                <a:spcPts val="3919"/>
              </a:lnSpc>
              <a:spcBef>
                <a:spcPct val="0"/>
              </a:spcBef>
            </a:pPr>
            <a:r>
              <a:rPr lang="en-US" sz="2799" b="1" dirty="0">
                <a:solidFill>
                  <a:srgbClr val="0F4662"/>
                </a:solidFill>
                <a:latin typeface="+mj-lt"/>
                <a:ea typeface="Quicksand Bold"/>
                <a:cs typeface="Quicksand Bold"/>
                <a:sym typeface="Quicksand Bold"/>
              </a:rPr>
              <a:t>Work Mode</a:t>
            </a:r>
          </a:p>
        </p:txBody>
      </p:sp>
      <p:sp>
        <p:nvSpPr>
          <p:cNvPr id="21" name="TextBox 6">
            <a:extLst>
              <a:ext uri="{FF2B5EF4-FFF2-40B4-BE49-F238E27FC236}">
                <a16:creationId xmlns:a16="http://schemas.microsoft.com/office/drawing/2014/main" id="{23ED42BC-BB2F-CD7A-7D42-C3B6772BBC59}"/>
              </a:ext>
            </a:extLst>
          </p:cNvPr>
          <p:cNvSpPr txBox="1"/>
          <p:nvPr/>
        </p:nvSpPr>
        <p:spPr>
          <a:xfrm>
            <a:off x="6875422" y="700181"/>
            <a:ext cx="9263587" cy="713657"/>
          </a:xfrm>
          <a:prstGeom prst="rect">
            <a:avLst/>
          </a:prstGeom>
        </p:spPr>
        <p:txBody>
          <a:bodyPr wrap="square" lIns="0" tIns="0" rIns="0" bIns="0" rtlCol="0" anchor="t">
            <a:spAutoFit/>
          </a:bodyPr>
          <a:lstStyle/>
          <a:p>
            <a:pPr algn="r">
              <a:lnSpc>
                <a:spcPts val="3919"/>
              </a:lnSpc>
              <a:spcBef>
                <a:spcPct val="0"/>
              </a:spcBef>
            </a:pPr>
            <a:r>
              <a:rPr lang="en-US" sz="8800" b="1" i="1" dirty="0">
                <a:solidFill>
                  <a:srgbClr val="0F4662"/>
                </a:solidFill>
                <a:latin typeface="Angsana New" panose="02020603050405020304" pitchFamily="18" charset="-34"/>
                <a:cs typeface="Angsana New" panose="02020603050405020304" pitchFamily="18" charset="-34"/>
                <a:sym typeface="Cormorant Garamond Bold Italics"/>
              </a:rPr>
              <a:t>Incorrect</a:t>
            </a:r>
            <a:r>
              <a:rPr lang="en-US" sz="6000" b="1" dirty="0">
                <a:solidFill>
                  <a:srgbClr val="0F4662"/>
                </a:solidFill>
                <a:latin typeface="Quicksand Bold"/>
                <a:sym typeface="Cormorant Garamond Bold Italics"/>
              </a:rPr>
              <a:t> </a:t>
            </a:r>
            <a:r>
              <a:rPr lang="en-US" sz="8800" b="1" i="1" dirty="0">
                <a:solidFill>
                  <a:srgbClr val="0F4662"/>
                </a:solidFill>
                <a:latin typeface="Angsana New" panose="02020603050405020304" pitchFamily="18" charset="-34"/>
                <a:cs typeface="Angsana New" panose="02020603050405020304" pitchFamily="18" charset="-34"/>
                <a:sym typeface="Cormorant Garamond Bold Italics"/>
              </a:rPr>
              <a:t>Answers</a:t>
            </a:r>
            <a:r>
              <a:rPr lang="en-US" sz="6000" b="1" dirty="0">
                <a:solidFill>
                  <a:srgbClr val="0F4662"/>
                </a:solidFill>
                <a:latin typeface="Quicksand Bold"/>
                <a:sym typeface="Cormorant Garamond Bold Italics"/>
              </a:rPr>
              <a:t> </a:t>
            </a:r>
            <a:r>
              <a:rPr lang="en-US" sz="8800" b="1" i="1" dirty="0">
                <a:solidFill>
                  <a:srgbClr val="0F4662"/>
                </a:solidFill>
                <a:latin typeface="Angsana New" panose="02020603050405020304" pitchFamily="18" charset="-34"/>
                <a:cs typeface="Angsana New" panose="02020603050405020304" pitchFamily="18" charset="-34"/>
                <a:sym typeface="Cormorant Garamond Bold Italics"/>
              </a:rPr>
              <a:t>Feedback</a:t>
            </a:r>
          </a:p>
        </p:txBody>
      </p:sp>
      <p:sp>
        <p:nvSpPr>
          <p:cNvPr id="2" name="TextBox 1">
            <a:extLst>
              <a:ext uri="{FF2B5EF4-FFF2-40B4-BE49-F238E27FC236}">
                <a16:creationId xmlns:a16="http://schemas.microsoft.com/office/drawing/2014/main" id="{505336C4-AF86-8C0C-ECF6-CE3A56F494B9}"/>
              </a:ext>
            </a:extLst>
          </p:cNvPr>
          <p:cNvSpPr txBox="1"/>
          <p:nvPr/>
        </p:nvSpPr>
        <p:spPr>
          <a:xfrm>
            <a:off x="7315200" y="9359257"/>
            <a:ext cx="6508320" cy="584775"/>
          </a:xfrm>
          <a:prstGeom prst="rect">
            <a:avLst/>
          </a:prstGeom>
          <a:noFill/>
        </p:spPr>
        <p:txBody>
          <a:bodyPr wrap="none" rtlCol="0">
            <a:spAutoFit/>
          </a:bodyPr>
          <a:lstStyle/>
          <a:p>
            <a:r>
              <a:rPr lang="en-US" sz="3200" dirty="0">
                <a:solidFill>
                  <a:srgbClr val="FF0000"/>
                </a:solidFill>
                <a:latin typeface="+mj-lt"/>
              </a:rPr>
              <a:t>Type of Feedback: Incomplete Answer</a:t>
            </a:r>
            <a:endParaRPr lang="en-IL" sz="3200" dirty="0">
              <a:solidFill>
                <a:srgbClr val="FF0000"/>
              </a:solidFill>
              <a:latin typeface="+mj-lt"/>
            </a:endParaRPr>
          </a:p>
        </p:txBody>
      </p:sp>
      <p:pic>
        <p:nvPicPr>
          <p:cNvPr id="3" name="Picture 8">
            <a:extLst>
              <a:ext uri="{FF2B5EF4-FFF2-40B4-BE49-F238E27FC236}">
                <a16:creationId xmlns:a16="http://schemas.microsoft.com/office/drawing/2014/main" id="{3797D2BB-1C53-33BB-E8FE-75F29D0E9708}"/>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2823032" y="1260615"/>
            <a:ext cx="5338141" cy="3001242"/>
          </a:xfrm>
          <a:prstGeom prst="rect">
            <a:avLst/>
          </a:prstGeom>
        </p:spPr>
      </p:pic>
      <p:pic>
        <p:nvPicPr>
          <p:cNvPr id="20" name="Incorrect 1 פי 2">
            <a:hlinkClick r:id="" action="ppaction://media"/>
            <a:extLst>
              <a:ext uri="{FF2B5EF4-FFF2-40B4-BE49-F238E27FC236}">
                <a16:creationId xmlns:a16="http://schemas.microsoft.com/office/drawing/2014/main" id="{948D1ECE-8966-F28F-ADA3-7DAAAABA5856}"/>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4087542" y="2820056"/>
            <a:ext cx="11157365" cy="6276018"/>
          </a:xfrm>
          <a:prstGeom prst="rect">
            <a:avLst/>
          </a:prstGeom>
        </p:spPr>
      </p:pic>
      <p:sp>
        <p:nvSpPr>
          <p:cNvPr id="5" name="TextBox 8">
            <a:extLst>
              <a:ext uri="{FF2B5EF4-FFF2-40B4-BE49-F238E27FC236}">
                <a16:creationId xmlns:a16="http://schemas.microsoft.com/office/drawing/2014/main" id="{8904C4E1-98B6-9C75-A9E0-8A3D6F9D1E60}"/>
              </a:ext>
            </a:extLst>
          </p:cNvPr>
          <p:cNvSpPr txBox="1"/>
          <p:nvPr/>
        </p:nvSpPr>
        <p:spPr>
          <a:xfrm>
            <a:off x="149393" y="3060505"/>
            <a:ext cx="3355807" cy="469872"/>
          </a:xfrm>
          <a:prstGeom prst="rect">
            <a:avLst/>
          </a:prstGeom>
        </p:spPr>
        <p:txBody>
          <a:bodyPr wrap="square" lIns="0" tIns="0" rIns="0" bIns="0" rtlCol="0" anchor="t">
            <a:spAutoFit/>
          </a:bodyPr>
          <a:lstStyle/>
          <a:p>
            <a:pPr marL="0" lvl="0" indent="0" algn="r">
              <a:lnSpc>
                <a:spcPts val="3919"/>
              </a:lnSpc>
              <a:spcBef>
                <a:spcPct val="0"/>
              </a:spcBef>
            </a:pPr>
            <a:r>
              <a:rPr lang="en-US" sz="2799" b="1" dirty="0">
                <a:solidFill>
                  <a:srgbClr val="0F4662"/>
                </a:solidFill>
                <a:latin typeface="+mj-lt"/>
                <a:ea typeface="Quicksand Bold"/>
                <a:cs typeface="Quicksand Bold"/>
                <a:sym typeface="Quicksand Bold"/>
              </a:rPr>
              <a:t>Entry </a:t>
            </a:r>
            <a:r>
              <a:rPr lang="en-US" sz="2799" b="1" i="1" dirty="0">
                <a:solidFill>
                  <a:srgbClr val="0F4662"/>
                </a:solidFill>
                <a:latin typeface="+mj-lt"/>
                <a:ea typeface="Quicksand Bold"/>
                <a:cs typeface="Quicksand Bold"/>
                <a:sym typeface="Quicksand Bold"/>
              </a:rPr>
              <a:t>via</a:t>
            </a:r>
            <a:r>
              <a:rPr lang="en-US" sz="2799" b="1" dirty="0">
                <a:solidFill>
                  <a:srgbClr val="0F4662"/>
                </a:solidFill>
                <a:latin typeface="+mj-lt"/>
                <a:ea typeface="Quicksand Bold"/>
                <a:cs typeface="Quicksand Bold"/>
                <a:sym typeface="Quicksand Bold"/>
              </a:rPr>
              <a:t> Moodle (LTI)</a:t>
            </a:r>
          </a:p>
        </p:txBody>
      </p:sp>
    </p:spTree>
    <p:extLst>
      <p:ext uri="{BB962C8B-B14F-4D97-AF65-F5344CB8AC3E}">
        <p14:creationId xmlns:p14="http://schemas.microsoft.com/office/powerpoint/2010/main" val="1508169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309"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0"/>
                </p:tgtEl>
              </p:cMediaNode>
            </p:video>
            <p:seq concurrent="1" nextAc="seek">
              <p:cTn id="8" restart="whenNotActive" fill="hold" evtFilter="cancelBubble" nodeType="interactiveSeq">
                <p:stCondLst>
                  <p:cond evt="onClick" delay="0">
                    <p:tgtEl>
                      <p:spTgt spid="2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0"/>
                                        </p:tgtEl>
                                      </p:cBhvr>
                                    </p:cmd>
                                  </p:childTnLst>
                                </p:cTn>
                              </p:par>
                            </p:childTnLst>
                          </p:cTn>
                        </p:par>
                      </p:childTnLst>
                    </p:cTn>
                  </p:par>
                </p:childTnLst>
              </p:cTn>
              <p:nextCondLst>
                <p:cond evt="onClick" delay="0">
                  <p:tgtEl>
                    <p:spTgt spid="20"/>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a:extLst>
            <a:ext uri="{FF2B5EF4-FFF2-40B4-BE49-F238E27FC236}">
              <a16:creationId xmlns:a16="http://schemas.microsoft.com/office/drawing/2014/main" id="{EC3B46A4-01A6-2888-67EA-4B4C8722D022}"/>
            </a:ext>
          </a:extLst>
        </p:cNvPr>
        <p:cNvGrpSpPr/>
        <p:nvPr/>
      </p:nvGrpSpPr>
      <p:grpSpPr>
        <a:xfrm>
          <a:off x="0" y="0"/>
          <a:ext cx="0" cy="0"/>
          <a:chOff x="0" y="0"/>
          <a:chExt cx="0" cy="0"/>
        </a:xfrm>
      </p:grpSpPr>
      <p:sp>
        <p:nvSpPr>
          <p:cNvPr id="3" name="Freeform 3">
            <a:extLst>
              <a:ext uri="{FF2B5EF4-FFF2-40B4-BE49-F238E27FC236}">
                <a16:creationId xmlns:a16="http://schemas.microsoft.com/office/drawing/2014/main" id="{3B04B33A-4037-3D81-8CC2-95EF0D9DA67A}"/>
              </a:ext>
            </a:extLst>
          </p:cNvPr>
          <p:cNvSpPr/>
          <p:nvPr/>
        </p:nvSpPr>
        <p:spPr>
          <a:xfrm>
            <a:off x="-82644" y="7620"/>
            <a:ext cx="6705600" cy="10287000"/>
          </a:xfrm>
          <a:custGeom>
            <a:avLst/>
            <a:gdLst/>
            <a:ahLst/>
            <a:cxnLst/>
            <a:rect l="l" t="t" r="r" b="b"/>
            <a:pathLst>
              <a:path w="4816592" h="1079700">
                <a:moveTo>
                  <a:pt x="0" y="0"/>
                </a:moveTo>
                <a:lnTo>
                  <a:pt x="4816592" y="0"/>
                </a:lnTo>
                <a:lnTo>
                  <a:pt x="4816592" y="1079700"/>
                </a:lnTo>
                <a:lnTo>
                  <a:pt x="0" y="1079700"/>
                </a:lnTo>
                <a:close/>
              </a:path>
            </a:pathLst>
          </a:custGeom>
          <a:solidFill>
            <a:srgbClr val="DBE5EA"/>
          </a:solidFill>
        </p:spPr>
        <p:txBody>
          <a:bodyPr/>
          <a:lstStyle/>
          <a:p>
            <a:endParaRPr lang="he-IL" dirty="0"/>
          </a:p>
        </p:txBody>
      </p:sp>
      <p:sp>
        <p:nvSpPr>
          <p:cNvPr id="13" name="Freeform 13">
            <a:extLst>
              <a:ext uri="{FF2B5EF4-FFF2-40B4-BE49-F238E27FC236}">
                <a16:creationId xmlns:a16="http://schemas.microsoft.com/office/drawing/2014/main" id="{E2B218A0-0EE8-7767-97ED-32008D2B1818}"/>
              </a:ext>
            </a:extLst>
          </p:cNvPr>
          <p:cNvSpPr/>
          <p:nvPr/>
        </p:nvSpPr>
        <p:spPr>
          <a:xfrm>
            <a:off x="16391475" y="285057"/>
            <a:ext cx="1679997" cy="249900"/>
          </a:xfrm>
          <a:custGeom>
            <a:avLst/>
            <a:gdLst/>
            <a:ahLst/>
            <a:cxnLst/>
            <a:rect l="l" t="t" r="r" b="b"/>
            <a:pathLst>
              <a:path w="1679997" h="249900">
                <a:moveTo>
                  <a:pt x="0" y="0"/>
                </a:moveTo>
                <a:lnTo>
                  <a:pt x="1679997" y="0"/>
                </a:lnTo>
                <a:lnTo>
                  <a:pt x="1679997" y="249900"/>
                </a:lnTo>
                <a:lnTo>
                  <a:pt x="0" y="2499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he-IL"/>
          </a:p>
        </p:txBody>
      </p:sp>
      <p:sp>
        <p:nvSpPr>
          <p:cNvPr id="14" name="Freeform 14">
            <a:extLst>
              <a:ext uri="{FF2B5EF4-FFF2-40B4-BE49-F238E27FC236}">
                <a16:creationId xmlns:a16="http://schemas.microsoft.com/office/drawing/2014/main" id="{1340B24A-2574-0537-9D6F-4AD83042CA3D}"/>
              </a:ext>
            </a:extLst>
          </p:cNvPr>
          <p:cNvSpPr/>
          <p:nvPr/>
        </p:nvSpPr>
        <p:spPr>
          <a:xfrm>
            <a:off x="225593" y="9819082"/>
            <a:ext cx="1679997" cy="249900"/>
          </a:xfrm>
          <a:custGeom>
            <a:avLst/>
            <a:gdLst/>
            <a:ahLst/>
            <a:cxnLst/>
            <a:rect l="l" t="t" r="r" b="b"/>
            <a:pathLst>
              <a:path w="1679997" h="249900">
                <a:moveTo>
                  <a:pt x="0" y="0"/>
                </a:moveTo>
                <a:lnTo>
                  <a:pt x="1679997" y="0"/>
                </a:lnTo>
                <a:lnTo>
                  <a:pt x="1679997" y="249900"/>
                </a:lnTo>
                <a:lnTo>
                  <a:pt x="0" y="2499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he-IL"/>
          </a:p>
        </p:txBody>
      </p:sp>
      <p:pic>
        <p:nvPicPr>
          <p:cNvPr id="7" name="Picture 1">
            <a:extLst>
              <a:ext uri="{FF2B5EF4-FFF2-40B4-BE49-F238E27FC236}">
                <a16:creationId xmlns:a16="http://schemas.microsoft.com/office/drawing/2014/main" id="{C5191E8B-27D3-A2AF-3B29-1002E9A4A4D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85213" y="60736"/>
            <a:ext cx="3396187" cy="2587571"/>
          </a:xfrm>
          <a:prstGeom prst="rect">
            <a:avLst/>
          </a:prstGeom>
        </p:spPr>
      </p:pic>
      <p:sp>
        <p:nvSpPr>
          <p:cNvPr id="5" name="Freeform 7">
            <a:extLst>
              <a:ext uri="{FF2B5EF4-FFF2-40B4-BE49-F238E27FC236}">
                <a16:creationId xmlns:a16="http://schemas.microsoft.com/office/drawing/2014/main" id="{98C19340-A0D9-80EC-13AF-D1DD0D646C46}"/>
              </a:ext>
            </a:extLst>
          </p:cNvPr>
          <p:cNvSpPr/>
          <p:nvPr/>
        </p:nvSpPr>
        <p:spPr>
          <a:xfrm>
            <a:off x="99742" y="6713331"/>
            <a:ext cx="3600356" cy="641400"/>
          </a:xfrm>
          <a:custGeom>
            <a:avLst/>
            <a:gdLst/>
            <a:ahLst/>
            <a:cxnLst/>
            <a:rect l="l" t="t" r="r" b="b"/>
            <a:pathLst>
              <a:path w="1418473" h="1692619">
                <a:moveTo>
                  <a:pt x="73311" y="0"/>
                </a:moveTo>
                <a:lnTo>
                  <a:pt x="1345161" y="0"/>
                </a:lnTo>
                <a:cubicBezTo>
                  <a:pt x="1364605" y="0"/>
                  <a:pt x="1383252" y="7724"/>
                  <a:pt x="1397000" y="21472"/>
                </a:cubicBezTo>
                <a:cubicBezTo>
                  <a:pt x="1410749" y="35221"/>
                  <a:pt x="1418473" y="53868"/>
                  <a:pt x="1418473" y="73311"/>
                </a:cubicBezTo>
                <a:lnTo>
                  <a:pt x="1418473" y="1619308"/>
                </a:lnTo>
                <a:cubicBezTo>
                  <a:pt x="1418473" y="1638751"/>
                  <a:pt x="1410749" y="1657398"/>
                  <a:pt x="1397000" y="1671147"/>
                </a:cubicBezTo>
                <a:cubicBezTo>
                  <a:pt x="1383252" y="1684896"/>
                  <a:pt x="1364605" y="1692619"/>
                  <a:pt x="1345161" y="1692619"/>
                </a:cubicBezTo>
                <a:lnTo>
                  <a:pt x="73311" y="1692619"/>
                </a:lnTo>
                <a:cubicBezTo>
                  <a:pt x="32823" y="1692619"/>
                  <a:pt x="0" y="1659797"/>
                  <a:pt x="0" y="1619308"/>
                </a:cubicBezTo>
                <a:lnTo>
                  <a:pt x="0" y="73311"/>
                </a:lnTo>
                <a:cubicBezTo>
                  <a:pt x="0" y="53868"/>
                  <a:pt x="7724" y="35221"/>
                  <a:pt x="21472" y="21472"/>
                </a:cubicBezTo>
                <a:cubicBezTo>
                  <a:pt x="35221" y="7724"/>
                  <a:pt x="53868" y="0"/>
                  <a:pt x="73311" y="0"/>
                </a:cubicBezTo>
                <a:close/>
              </a:path>
            </a:pathLst>
          </a:custGeom>
          <a:solidFill>
            <a:srgbClr val="A9BECB"/>
          </a:solidFill>
        </p:spPr>
        <p:txBody>
          <a:bodyPr/>
          <a:lstStyle/>
          <a:p>
            <a:endParaRPr lang="he-IL" dirty="0"/>
          </a:p>
        </p:txBody>
      </p:sp>
      <p:sp>
        <p:nvSpPr>
          <p:cNvPr id="8" name="חץ: למטה 7">
            <a:extLst>
              <a:ext uri="{FF2B5EF4-FFF2-40B4-BE49-F238E27FC236}">
                <a16:creationId xmlns:a16="http://schemas.microsoft.com/office/drawing/2014/main" id="{0F4DE0AC-6AB2-B83D-DE2B-73356140CEFD}"/>
              </a:ext>
            </a:extLst>
          </p:cNvPr>
          <p:cNvSpPr/>
          <p:nvPr/>
        </p:nvSpPr>
        <p:spPr>
          <a:xfrm>
            <a:off x="1747520" y="3661312"/>
            <a:ext cx="304800" cy="4572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TextBox 8">
            <a:extLst>
              <a:ext uri="{FF2B5EF4-FFF2-40B4-BE49-F238E27FC236}">
                <a16:creationId xmlns:a16="http://schemas.microsoft.com/office/drawing/2014/main" id="{197F22AC-FECA-AB79-E2DC-2889501E611B}"/>
              </a:ext>
            </a:extLst>
          </p:cNvPr>
          <p:cNvSpPr txBox="1"/>
          <p:nvPr/>
        </p:nvSpPr>
        <p:spPr>
          <a:xfrm>
            <a:off x="304800" y="4308447"/>
            <a:ext cx="2452629" cy="469872"/>
          </a:xfrm>
          <a:prstGeom prst="rect">
            <a:avLst/>
          </a:prstGeom>
        </p:spPr>
        <p:txBody>
          <a:bodyPr wrap="square" lIns="0" tIns="0" rIns="0" bIns="0" rtlCol="0" anchor="t">
            <a:spAutoFit/>
          </a:bodyPr>
          <a:lstStyle/>
          <a:p>
            <a:pPr marL="0" lvl="0" indent="0" algn="r">
              <a:lnSpc>
                <a:spcPts val="3919"/>
              </a:lnSpc>
              <a:spcBef>
                <a:spcPct val="0"/>
              </a:spcBef>
            </a:pPr>
            <a:r>
              <a:rPr lang="en-US" sz="2799" b="1" dirty="0">
                <a:solidFill>
                  <a:srgbClr val="0F4662"/>
                </a:solidFill>
                <a:latin typeface="+mj-lt"/>
                <a:ea typeface="Quicksand Bold"/>
                <a:cs typeface="Quicksand Bold"/>
                <a:sym typeface="Quicksand Bold"/>
              </a:rPr>
              <a:t>Introduction </a:t>
            </a:r>
          </a:p>
        </p:txBody>
      </p:sp>
      <p:sp>
        <p:nvSpPr>
          <p:cNvPr id="10" name="חץ: למטה 9">
            <a:extLst>
              <a:ext uri="{FF2B5EF4-FFF2-40B4-BE49-F238E27FC236}">
                <a16:creationId xmlns:a16="http://schemas.microsoft.com/office/drawing/2014/main" id="{20D18502-6B64-4739-1A91-2F317426AD45}"/>
              </a:ext>
            </a:extLst>
          </p:cNvPr>
          <p:cNvSpPr/>
          <p:nvPr/>
        </p:nvSpPr>
        <p:spPr>
          <a:xfrm>
            <a:off x="1747520" y="4913057"/>
            <a:ext cx="304800" cy="4572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 name="TextBox 8">
            <a:extLst>
              <a:ext uri="{FF2B5EF4-FFF2-40B4-BE49-F238E27FC236}">
                <a16:creationId xmlns:a16="http://schemas.microsoft.com/office/drawing/2014/main" id="{25BCA31F-7165-B3B3-EA8B-F8BB0D6DF894}"/>
              </a:ext>
            </a:extLst>
          </p:cNvPr>
          <p:cNvSpPr txBox="1"/>
          <p:nvPr/>
        </p:nvSpPr>
        <p:spPr>
          <a:xfrm>
            <a:off x="-154940" y="5524856"/>
            <a:ext cx="3743960" cy="469872"/>
          </a:xfrm>
          <a:prstGeom prst="rect">
            <a:avLst/>
          </a:prstGeom>
        </p:spPr>
        <p:txBody>
          <a:bodyPr wrap="square" lIns="0" tIns="0" rIns="0" bIns="0" rtlCol="0" anchor="t">
            <a:spAutoFit/>
          </a:bodyPr>
          <a:lstStyle/>
          <a:p>
            <a:pPr marL="0" lvl="0" indent="0" algn="r">
              <a:lnSpc>
                <a:spcPts val="3919"/>
              </a:lnSpc>
              <a:spcBef>
                <a:spcPct val="0"/>
              </a:spcBef>
            </a:pPr>
            <a:r>
              <a:rPr lang="en-US" sz="2799" b="1" dirty="0">
                <a:solidFill>
                  <a:srgbClr val="0F4662"/>
                </a:solidFill>
                <a:latin typeface="+mj-lt"/>
                <a:ea typeface="Quicksand Bold"/>
                <a:cs typeface="Quicksand Bold"/>
                <a:sym typeface="Quicksand Bold"/>
              </a:rPr>
              <a:t>Flowchart Construction</a:t>
            </a:r>
          </a:p>
        </p:txBody>
      </p:sp>
      <p:sp>
        <p:nvSpPr>
          <p:cNvPr id="12" name="חץ: למטה 11">
            <a:extLst>
              <a:ext uri="{FF2B5EF4-FFF2-40B4-BE49-F238E27FC236}">
                <a16:creationId xmlns:a16="http://schemas.microsoft.com/office/drawing/2014/main" id="{E8967AB0-2431-AAD0-540B-C22D5A704E86}"/>
              </a:ext>
            </a:extLst>
          </p:cNvPr>
          <p:cNvSpPr/>
          <p:nvPr/>
        </p:nvSpPr>
        <p:spPr>
          <a:xfrm>
            <a:off x="1747520" y="6251083"/>
            <a:ext cx="304800" cy="4572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5" name="TextBox 8">
            <a:extLst>
              <a:ext uri="{FF2B5EF4-FFF2-40B4-BE49-F238E27FC236}">
                <a16:creationId xmlns:a16="http://schemas.microsoft.com/office/drawing/2014/main" id="{88AA004D-35C4-A4B9-8604-BEBC87B4A748}"/>
              </a:ext>
            </a:extLst>
          </p:cNvPr>
          <p:cNvSpPr txBox="1"/>
          <p:nvPr/>
        </p:nvSpPr>
        <p:spPr>
          <a:xfrm>
            <a:off x="838200" y="6783589"/>
            <a:ext cx="1888749" cy="469872"/>
          </a:xfrm>
          <a:prstGeom prst="rect">
            <a:avLst/>
          </a:prstGeom>
        </p:spPr>
        <p:txBody>
          <a:bodyPr wrap="square" lIns="0" tIns="0" rIns="0" bIns="0" rtlCol="0" anchor="t">
            <a:spAutoFit/>
          </a:bodyPr>
          <a:lstStyle/>
          <a:p>
            <a:pPr marL="0" lvl="0" indent="0" algn="r">
              <a:lnSpc>
                <a:spcPts val="3919"/>
              </a:lnSpc>
              <a:spcBef>
                <a:spcPct val="0"/>
              </a:spcBef>
            </a:pPr>
            <a:r>
              <a:rPr lang="en-US" sz="2799" b="1" dirty="0">
                <a:solidFill>
                  <a:srgbClr val="0F4662"/>
                </a:solidFill>
                <a:latin typeface="+mj-lt"/>
                <a:ea typeface="Quicksand Bold"/>
                <a:cs typeface="Quicksand Bold"/>
                <a:sym typeface="Quicksand Bold"/>
              </a:rPr>
              <a:t>Questions</a:t>
            </a:r>
          </a:p>
        </p:txBody>
      </p:sp>
      <p:sp>
        <p:nvSpPr>
          <p:cNvPr id="16" name="חץ: למטה 15">
            <a:extLst>
              <a:ext uri="{FF2B5EF4-FFF2-40B4-BE49-F238E27FC236}">
                <a16:creationId xmlns:a16="http://schemas.microsoft.com/office/drawing/2014/main" id="{49219AB5-FE57-9DD6-E2F0-C73C90FF9D5D}"/>
              </a:ext>
            </a:extLst>
          </p:cNvPr>
          <p:cNvSpPr/>
          <p:nvPr/>
        </p:nvSpPr>
        <p:spPr>
          <a:xfrm>
            <a:off x="1730321" y="7555956"/>
            <a:ext cx="304800" cy="4572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7" name="TextBox 8">
            <a:extLst>
              <a:ext uri="{FF2B5EF4-FFF2-40B4-BE49-F238E27FC236}">
                <a16:creationId xmlns:a16="http://schemas.microsoft.com/office/drawing/2014/main" id="{05F45907-8E72-9AB5-B4D4-3DAAD1DF60B9}"/>
              </a:ext>
            </a:extLst>
          </p:cNvPr>
          <p:cNvSpPr txBox="1"/>
          <p:nvPr/>
        </p:nvSpPr>
        <p:spPr>
          <a:xfrm>
            <a:off x="838200" y="8112427"/>
            <a:ext cx="1858269" cy="469872"/>
          </a:xfrm>
          <a:prstGeom prst="rect">
            <a:avLst/>
          </a:prstGeom>
        </p:spPr>
        <p:txBody>
          <a:bodyPr wrap="square" lIns="0" tIns="0" rIns="0" bIns="0" rtlCol="0" anchor="t">
            <a:spAutoFit/>
          </a:bodyPr>
          <a:lstStyle/>
          <a:p>
            <a:pPr marL="0" lvl="0" indent="0" algn="r">
              <a:lnSpc>
                <a:spcPts val="3919"/>
              </a:lnSpc>
              <a:spcBef>
                <a:spcPct val="0"/>
              </a:spcBef>
            </a:pPr>
            <a:r>
              <a:rPr lang="en-US" sz="2799" b="1" dirty="0">
                <a:solidFill>
                  <a:srgbClr val="0F4662"/>
                </a:solidFill>
                <a:latin typeface="+mj-lt"/>
                <a:ea typeface="Quicksand Bold"/>
                <a:cs typeface="Quicksand Bold"/>
                <a:sym typeface="Quicksand Bold"/>
              </a:rPr>
              <a:t>Work Mode</a:t>
            </a:r>
          </a:p>
        </p:txBody>
      </p:sp>
      <p:pic>
        <p:nvPicPr>
          <p:cNvPr id="18" name="Incorrect 2 פי 3">
            <a:hlinkClick r:id="" action="ppaction://media"/>
            <a:extLst>
              <a:ext uri="{FF2B5EF4-FFF2-40B4-BE49-F238E27FC236}">
                <a16:creationId xmlns:a16="http://schemas.microsoft.com/office/drawing/2014/main" id="{5E509816-B44F-90C6-FC81-AEEC8F6F448D}"/>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5203778" y="2235127"/>
            <a:ext cx="12532140" cy="7049329"/>
          </a:xfrm>
          <a:prstGeom prst="rect">
            <a:avLst/>
          </a:prstGeom>
        </p:spPr>
      </p:pic>
      <p:sp>
        <p:nvSpPr>
          <p:cNvPr id="19" name="TextBox 6">
            <a:extLst>
              <a:ext uri="{FF2B5EF4-FFF2-40B4-BE49-F238E27FC236}">
                <a16:creationId xmlns:a16="http://schemas.microsoft.com/office/drawing/2014/main" id="{F5EC6E9C-068C-F3D1-EB9C-2A60F4EE56C7}"/>
              </a:ext>
            </a:extLst>
          </p:cNvPr>
          <p:cNvSpPr txBox="1"/>
          <p:nvPr/>
        </p:nvSpPr>
        <p:spPr>
          <a:xfrm>
            <a:off x="6875422" y="700181"/>
            <a:ext cx="9263587" cy="713657"/>
          </a:xfrm>
          <a:prstGeom prst="rect">
            <a:avLst/>
          </a:prstGeom>
        </p:spPr>
        <p:txBody>
          <a:bodyPr wrap="square" lIns="0" tIns="0" rIns="0" bIns="0" rtlCol="0" anchor="t">
            <a:spAutoFit/>
          </a:bodyPr>
          <a:lstStyle/>
          <a:p>
            <a:pPr algn="r">
              <a:lnSpc>
                <a:spcPts val="3919"/>
              </a:lnSpc>
              <a:spcBef>
                <a:spcPct val="0"/>
              </a:spcBef>
            </a:pPr>
            <a:r>
              <a:rPr lang="en-US" sz="8800" b="1" i="1" dirty="0">
                <a:solidFill>
                  <a:srgbClr val="0F4662"/>
                </a:solidFill>
                <a:latin typeface="Angsana New" panose="02020603050405020304" pitchFamily="18" charset="-34"/>
                <a:cs typeface="Angsana New" panose="02020603050405020304" pitchFamily="18" charset="-34"/>
                <a:sym typeface="Cormorant Garamond Bold Italics"/>
              </a:rPr>
              <a:t>Incorrect</a:t>
            </a:r>
            <a:r>
              <a:rPr lang="en-US" sz="6000" b="1" dirty="0">
                <a:solidFill>
                  <a:srgbClr val="0F4662"/>
                </a:solidFill>
                <a:latin typeface="Quicksand Bold"/>
                <a:sym typeface="Cormorant Garamond Bold Italics"/>
              </a:rPr>
              <a:t> </a:t>
            </a:r>
            <a:r>
              <a:rPr lang="en-US" sz="8800" b="1" i="1" dirty="0">
                <a:solidFill>
                  <a:srgbClr val="0F4662"/>
                </a:solidFill>
                <a:latin typeface="Angsana New" panose="02020603050405020304" pitchFamily="18" charset="-34"/>
                <a:cs typeface="Angsana New" panose="02020603050405020304" pitchFamily="18" charset="-34"/>
                <a:sym typeface="Cormorant Garamond Bold Italics"/>
              </a:rPr>
              <a:t>Answers</a:t>
            </a:r>
            <a:r>
              <a:rPr lang="en-US" sz="6000" b="1" dirty="0">
                <a:solidFill>
                  <a:srgbClr val="0F4662"/>
                </a:solidFill>
                <a:latin typeface="Quicksand Bold"/>
                <a:sym typeface="Cormorant Garamond Bold Italics"/>
              </a:rPr>
              <a:t> </a:t>
            </a:r>
            <a:r>
              <a:rPr lang="en-US" sz="8800" b="1" i="1" dirty="0">
                <a:solidFill>
                  <a:srgbClr val="0F4662"/>
                </a:solidFill>
                <a:latin typeface="Angsana New" panose="02020603050405020304" pitchFamily="18" charset="-34"/>
                <a:cs typeface="Angsana New" panose="02020603050405020304" pitchFamily="18" charset="-34"/>
                <a:sym typeface="Cormorant Garamond Bold Italics"/>
              </a:rPr>
              <a:t>Feedback</a:t>
            </a:r>
          </a:p>
        </p:txBody>
      </p:sp>
      <p:sp>
        <p:nvSpPr>
          <p:cNvPr id="20" name="TextBox 19">
            <a:extLst>
              <a:ext uri="{FF2B5EF4-FFF2-40B4-BE49-F238E27FC236}">
                <a16:creationId xmlns:a16="http://schemas.microsoft.com/office/drawing/2014/main" id="{4247C1C3-134E-2B03-3B59-AEFAE46EB029}"/>
              </a:ext>
            </a:extLst>
          </p:cNvPr>
          <p:cNvSpPr txBox="1"/>
          <p:nvPr/>
        </p:nvSpPr>
        <p:spPr>
          <a:xfrm>
            <a:off x="8835248" y="9430799"/>
            <a:ext cx="5269199" cy="584775"/>
          </a:xfrm>
          <a:prstGeom prst="rect">
            <a:avLst/>
          </a:prstGeom>
          <a:noFill/>
        </p:spPr>
        <p:txBody>
          <a:bodyPr wrap="none" rtlCol="0">
            <a:spAutoFit/>
          </a:bodyPr>
          <a:lstStyle/>
          <a:p>
            <a:r>
              <a:rPr lang="en-US" sz="3200" dirty="0">
                <a:solidFill>
                  <a:srgbClr val="FF0000"/>
                </a:solidFill>
                <a:latin typeface="+mj-lt"/>
              </a:rPr>
              <a:t>Type of Feedback: Safety Data </a:t>
            </a:r>
            <a:endParaRPr lang="en-IL" sz="3200" dirty="0">
              <a:solidFill>
                <a:srgbClr val="FF0000"/>
              </a:solidFill>
              <a:latin typeface="+mj-lt"/>
            </a:endParaRPr>
          </a:p>
        </p:txBody>
      </p:sp>
      <p:sp>
        <p:nvSpPr>
          <p:cNvPr id="2" name="TextBox 8">
            <a:extLst>
              <a:ext uri="{FF2B5EF4-FFF2-40B4-BE49-F238E27FC236}">
                <a16:creationId xmlns:a16="http://schemas.microsoft.com/office/drawing/2014/main" id="{3708EB22-BB16-5131-27D0-23DC269E5E27}"/>
              </a:ext>
            </a:extLst>
          </p:cNvPr>
          <p:cNvSpPr txBox="1"/>
          <p:nvPr/>
        </p:nvSpPr>
        <p:spPr>
          <a:xfrm>
            <a:off x="149393" y="3060505"/>
            <a:ext cx="3355807" cy="469872"/>
          </a:xfrm>
          <a:prstGeom prst="rect">
            <a:avLst/>
          </a:prstGeom>
        </p:spPr>
        <p:txBody>
          <a:bodyPr wrap="square" lIns="0" tIns="0" rIns="0" bIns="0" rtlCol="0" anchor="t">
            <a:spAutoFit/>
          </a:bodyPr>
          <a:lstStyle/>
          <a:p>
            <a:pPr marL="0" lvl="0" indent="0" algn="r">
              <a:lnSpc>
                <a:spcPts val="3919"/>
              </a:lnSpc>
              <a:spcBef>
                <a:spcPct val="0"/>
              </a:spcBef>
            </a:pPr>
            <a:r>
              <a:rPr lang="en-US" sz="2799" b="1" dirty="0">
                <a:solidFill>
                  <a:srgbClr val="0F4662"/>
                </a:solidFill>
                <a:latin typeface="+mj-lt"/>
                <a:ea typeface="Quicksand Bold"/>
                <a:cs typeface="Quicksand Bold"/>
                <a:sym typeface="Quicksand Bold"/>
              </a:rPr>
              <a:t>Entry </a:t>
            </a:r>
            <a:r>
              <a:rPr lang="en-US" sz="2799" b="1" i="1" dirty="0">
                <a:solidFill>
                  <a:srgbClr val="0F4662"/>
                </a:solidFill>
                <a:latin typeface="+mj-lt"/>
                <a:ea typeface="Quicksand Bold"/>
                <a:cs typeface="Quicksand Bold"/>
                <a:sym typeface="Quicksand Bold"/>
              </a:rPr>
              <a:t>via</a:t>
            </a:r>
            <a:r>
              <a:rPr lang="en-US" sz="2799" b="1" dirty="0">
                <a:solidFill>
                  <a:srgbClr val="0F4662"/>
                </a:solidFill>
                <a:latin typeface="+mj-lt"/>
                <a:ea typeface="Quicksand Bold"/>
                <a:cs typeface="Quicksand Bold"/>
                <a:sym typeface="Quicksand Bold"/>
              </a:rPr>
              <a:t> Moodle (LTI)</a:t>
            </a:r>
          </a:p>
        </p:txBody>
      </p:sp>
    </p:spTree>
    <p:extLst>
      <p:ext uri="{BB962C8B-B14F-4D97-AF65-F5344CB8AC3E}">
        <p14:creationId xmlns:p14="http://schemas.microsoft.com/office/powerpoint/2010/main" val="3782230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480"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8"/>
                </p:tgtEl>
              </p:cMediaNode>
            </p:video>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8"/>
                                        </p:tgtEl>
                                      </p:cBhvr>
                                    </p:cmd>
                                  </p:childTnLst>
                                </p:cTn>
                              </p:par>
                            </p:childTnLst>
                          </p:cTn>
                        </p:par>
                      </p:childTnLst>
                    </p:cTn>
                  </p:par>
                </p:childTnLst>
              </p:cTn>
              <p:nextCondLst>
                <p:cond evt="onClick" delay="0">
                  <p:tgtEl>
                    <p:spTgt spid="18"/>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a:extLst>
            <a:ext uri="{FF2B5EF4-FFF2-40B4-BE49-F238E27FC236}">
              <a16:creationId xmlns:a16="http://schemas.microsoft.com/office/drawing/2014/main" id="{EC3B46A4-01A6-2888-67EA-4B4C8722D022}"/>
            </a:ext>
          </a:extLst>
        </p:cNvPr>
        <p:cNvGrpSpPr/>
        <p:nvPr/>
      </p:nvGrpSpPr>
      <p:grpSpPr>
        <a:xfrm>
          <a:off x="0" y="0"/>
          <a:ext cx="0" cy="0"/>
          <a:chOff x="0" y="0"/>
          <a:chExt cx="0" cy="0"/>
        </a:xfrm>
      </p:grpSpPr>
      <p:sp>
        <p:nvSpPr>
          <p:cNvPr id="4" name="Freeform 3">
            <a:extLst>
              <a:ext uri="{FF2B5EF4-FFF2-40B4-BE49-F238E27FC236}">
                <a16:creationId xmlns:a16="http://schemas.microsoft.com/office/drawing/2014/main" id="{EAB09C39-5284-B6C0-1427-780E933C0A60}"/>
              </a:ext>
            </a:extLst>
          </p:cNvPr>
          <p:cNvSpPr/>
          <p:nvPr/>
        </p:nvSpPr>
        <p:spPr>
          <a:xfrm>
            <a:off x="-82644" y="7620"/>
            <a:ext cx="6705600" cy="10287000"/>
          </a:xfrm>
          <a:custGeom>
            <a:avLst/>
            <a:gdLst/>
            <a:ahLst/>
            <a:cxnLst/>
            <a:rect l="l" t="t" r="r" b="b"/>
            <a:pathLst>
              <a:path w="4816592" h="1079700">
                <a:moveTo>
                  <a:pt x="0" y="0"/>
                </a:moveTo>
                <a:lnTo>
                  <a:pt x="4816592" y="0"/>
                </a:lnTo>
                <a:lnTo>
                  <a:pt x="4816592" y="1079700"/>
                </a:lnTo>
                <a:lnTo>
                  <a:pt x="0" y="1079700"/>
                </a:lnTo>
                <a:close/>
              </a:path>
            </a:pathLst>
          </a:custGeom>
          <a:solidFill>
            <a:srgbClr val="DBE5EA"/>
          </a:solidFill>
        </p:spPr>
        <p:txBody>
          <a:bodyPr/>
          <a:lstStyle/>
          <a:p>
            <a:endParaRPr lang="he-IL" dirty="0"/>
          </a:p>
        </p:txBody>
      </p:sp>
      <p:sp>
        <p:nvSpPr>
          <p:cNvPr id="13" name="Freeform 13">
            <a:extLst>
              <a:ext uri="{FF2B5EF4-FFF2-40B4-BE49-F238E27FC236}">
                <a16:creationId xmlns:a16="http://schemas.microsoft.com/office/drawing/2014/main" id="{E2B218A0-0EE8-7767-97ED-32008D2B1818}"/>
              </a:ext>
            </a:extLst>
          </p:cNvPr>
          <p:cNvSpPr/>
          <p:nvPr/>
        </p:nvSpPr>
        <p:spPr>
          <a:xfrm>
            <a:off x="16391475" y="285057"/>
            <a:ext cx="1679997" cy="249900"/>
          </a:xfrm>
          <a:custGeom>
            <a:avLst/>
            <a:gdLst/>
            <a:ahLst/>
            <a:cxnLst/>
            <a:rect l="l" t="t" r="r" b="b"/>
            <a:pathLst>
              <a:path w="1679997" h="249900">
                <a:moveTo>
                  <a:pt x="0" y="0"/>
                </a:moveTo>
                <a:lnTo>
                  <a:pt x="1679997" y="0"/>
                </a:lnTo>
                <a:lnTo>
                  <a:pt x="1679997" y="249900"/>
                </a:lnTo>
                <a:lnTo>
                  <a:pt x="0" y="2499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he-IL"/>
          </a:p>
        </p:txBody>
      </p:sp>
      <p:sp>
        <p:nvSpPr>
          <p:cNvPr id="14" name="Freeform 14">
            <a:extLst>
              <a:ext uri="{FF2B5EF4-FFF2-40B4-BE49-F238E27FC236}">
                <a16:creationId xmlns:a16="http://schemas.microsoft.com/office/drawing/2014/main" id="{1340B24A-2574-0537-9D6F-4AD83042CA3D}"/>
              </a:ext>
            </a:extLst>
          </p:cNvPr>
          <p:cNvSpPr/>
          <p:nvPr/>
        </p:nvSpPr>
        <p:spPr>
          <a:xfrm>
            <a:off x="225593" y="9819082"/>
            <a:ext cx="1679997" cy="249900"/>
          </a:xfrm>
          <a:custGeom>
            <a:avLst/>
            <a:gdLst/>
            <a:ahLst/>
            <a:cxnLst/>
            <a:rect l="l" t="t" r="r" b="b"/>
            <a:pathLst>
              <a:path w="1679997" h="249900">
                <a:moveTo>
                  <a:pt x="0" y="0"/>
                </a:moveTo>
                <a:lnTo>
                  <a:pt x="1679997" y="0"/>
                </a:lnTo>
                <a:lnTo>
                  <a:pt x="1679997" y="249900"/>
                </a:lnTo>
                <a:lnTo>
                  <a:pt x="0" y="2499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he-IL"/>
          </a:p>
        </p:txBody>
      </p:sp>
      <p:sp>
        <p:nvSpPr>
          <p:cNvPr id="2" name="TextBox 6">
            <a:extLst>
              <a:ext uri="{FF2B5EF4-FFF2-40B4-BE49-F238E27FC236}">
                <a16:creationId xmlns:a16="http://schemas.microsoft.com/office/drawing/2014/main" id="{F6D7DCF7-ABA7-A9E3-FB06-83E72939EE29}"/>
              </a:ext>
            </a:extLst>
          </p:cNvPr>
          <p:cNvSpPr txBox="1"/>
          <p:nvPr/>
        </p:nvSpPr>
        <p:spPr>
          <a:xfrm>
            <a:off x="8177867" y="3008181"/>
            <a:ext cx="5410200" cy="713657"/>
          </a:xfrm>
          <a:prstGeom prst="rect">
            <a:avLst/>
          </a:prstGeom>
        </p:spPr>
        <p:txBody>
          <a:bodyPr wrap="square" lIns="0" tIns="0" rIns="0" bIns="0" rtlCol="0" anchor="t">
            <a:spAutoFit/>
          </a:bodyPr>
          <a:lstStyle/>
          <a:p>
            <a:pPr algn="r">
              <a:lnSpc>
                <a:spcPts val="3919"/>
              </a:lnSpc>
              <a:spcBef>
                <a:spcPct val="0"/>
              </a:spcBef>
            </a:pPr>
            <a:r>
              <a:rPr lang="en-US" sz="8800" b="1" i="1" dirty="0">
                <a:solidFill>
                  <a:srgbClr val="4081D0"/>
                </a:solidFill>
                <a:latin typeface="Angsana New" panose="02020603050405020304" pitchFamily="18" charset="-34"/>
                <a:cs typeface="Angsana New" panose="02020603050405020304" pitchFamily="18" charset="-34"/>
                <a:sym typeface="Cormorant Garamond Bold Italics"/>
              </a:rPr>
              <a:t>Work</a:t>
            </a:r>
            <a:r>
              <a:rPr lang="en-US" sz="6000" b="1" dirty="0">
                <a:solidFill>
                  <a:srgbClr val="4081D0"/>
                </a:solidFill>
                <a:latin typeface="Quicksand Bold"/>
                <a:sym typeface="Cormorant Garamond Bold Italics"/>
              </a:rPr>
              <a:t> </a:t>
            </a:r>
            <a:r>
              <a:rPr lang="en-US" sz="8800" b="1" i="1" dirty="0">
                <a:solidFill>
                  <a:srgbClr val="4081D0"/>
                </a:solidFill>
                <a:latin typeface="Angsana New" panose="02020603050405020304" pitchFamily="18" charset="-34"/>
                <a:cs typeface="Angsana New" panose="02020603050405020304" pitchFamily="18" charset="-34"/>
                <a:sym typeface="Cormorant Garamond Bold Italics"/>
              </a:rPr>
              <a:t>Mode</a:t>
            </a:r>
          </a:p>
        </p:txBody>
      </p:sp>
      <p:pic>
        <p:nvPicPr>
          <p:cNvPr id="7" name="Picture 1">
            <a:extLst>
              <a:ext uri="{FF2B5EF4-FFF2-40B4-BE49-F238E27FC236}">
                <a16:creationId xmlns:a16="http://schemas.microsoft.com/office/drawing/2014/main" id="{C5191E8B-27D3-A2AF-3B29-1002E9A4A4D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85213" y="60736"/>
            <a:ext cx="3396187" cy="2587571"/>
          </a:xfrm>
          <a:prstGeom prst="rect">
            <a:avLst/>
          </a:prstGeom>
        </p:spPr>
      </p:pic>
      <p:pic>
        <p:nvPicPr>
          <p:cNvPr id="9" name="Picture 7">
            <a:extLst>
              <a:ext uri="{FF2B5EF4-FFF2-40B4-BE49-F238E27FC236}">
                <a16:creationId xmlns:a16="http://schemas.microsoft.com/office/drawing/2014/main" id="{18E4E3AB-DF54-DEAE-4BDF-0D06849FACE8}"/>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3805851" y="181771"/>
            <a:ext cx="4296936" cy="2415851"/>
          </a:xfrm>
          <a:prstGeom prst="rect">
            <a:avLst/>
          </a:prstGeom>
        </p:spPr>
      </p:pic>
      <p:pic>
        <p:nvPicPr>
          <p:cNvPr id="11" name="תמונה 24" descr="תמונה שמכילה צילום מסך, כחול חשמלי, כחול, כחול קובלאט&#10;&#10;תוכן בינה מלאכותית גנרטיבית עשוי להיות שגוי.">
            <a:extLst>
              <a:ext uri="{FF2B5EF4-FFF2-40B4-BE49-F238E27FC236}">
                <a16:creationId xmlns:a16="http://schemas.microsoft.com/office/drawing/2014/main" id="{03C2D712-FEF6-B8F1-C55A-1CB19EF82628}"/>
              </a:ext>
            </a:extLst>
          </p:cNvPr>
          <p:cNvPicPr>
            <a:picLocks noChangeAspect="1"/>
          </p:cNvPicPr>
          <p:nvPr/>
        </p:nvPicPr>
        <p:blipFill>
          <a:blip r:embed="rId9"/>
          <a:stretch>
            <a:fillRect/>
          </a:stretch>
        </p:blipFill>
        <p:spPr>
          <a:xfrm>
            <a:off x="15077740" y="2623312"/>
            <a:ext cx="970898" cy="907065"/>
          </a:xfrm>
          <a:prstGeom prst="rect">
            <a:avLst/>
          </a:prstGeom>
        </p:spPr>
      </p:pic>
      <p:sp>
        <p:nvSpPr>
          <p:cNvPr id="12" name="Freeform 7">
            <a:extLst>
              <a:ext uri="{FF2B5EF4-FFF2-40B4-BE49-F238E27FC236}">
                <a16:creationId xmlns:a16="http://schemas.microsoft.com/office/drawing/2014/main" id="{D706A0D1-483B-C654-F0A2-75EFDA5D2DE5}"/>
              </a:ext>
            </a:extLst>
          </p:cNvPr>
          <p:cNvSpPr/>
          <p:nvPr/>
        </p:nvSpPr>
        <p:spPr>
          <a:xfrm>
            <a:off x="82543" y="8042322"/>
            <a:ext cx="3600356" cy="641400"/>
          </a:xfrm>
          <a:custGeom>
            <a:avLst/>
            <a:gdLst/>
            <a:ahLst/>
            <a:cxnLst/>
            <a:rect l="l" t="t" r="r" b="b"/>
            <a:pathLst>
              <a:path w="1418473" h="1692619">
                <a:moveTo>
                  <a:pt x="73311" y="0"/>
                </a:moveTo>
                <a:lnTo>
                  <a:pt x="1345161" y="0"/>
                </a:lnTo>
                <a:cubicBezTo>
                  <a:pt x="1364605" y="0"/>
                  <a:pt x="1383252" y="7724"/>
                  <a:pt x="1397000" y="21472"/>
                </a:cubicBezTo>
                <a:cubicBezTo>
                  <a:pt x="1410749" y="35221"/>
                  <a:pt x="1418473" y="53868"/>
                  <a:pt x="1418473" y="73311"/>
                </a:cubicBezTo>
                <a:lnTo>
                  <a:pt x="1418473" y="1619308"/>
                </a:lnTo>
                <a:cubicBezTo>
                  <a:pt x="1418473" y="1638751"/>
                  <a:pt x="1410749" y="1657398"/>
                  <a:pt x="1397000" y="1671147"/>
                </a:cubicBezTo>
                <a:cubicBezTo>
                  <a:pt x="1383252" y="1684896"/>
                  <a:pt x="1364605" y="1692619"/>
                  <a:pt x="1345161" y="1692619"/>
                </a:cubicBezTo>
                <a:lnTo>
                  <a:pt x="73311" y="1692619"/>
                </a:lnTo>
                <a:cubicBezTo>
                  <a:pt x="32823" y="1692619"/>
                  <a:pt x="0" y="1659797"/>
                  <a:pt x="0" y="1619308"/>
                </a:cubicBezTo>
                <a:lnTo>
                  <a:pt x="0" y="73311"/>
                </a:lnTo>
                <a:cubicBezTo>
                  <a:pt x="0" y="53868"/>
                  <a:pt x="7724" y="35221"/>
                  <a:pt x="21472" y="21472"/>
                </a:cubicBezTo>
                <a:cubicBezTo>
                  <a:pt x="35221" y="7724"/>
                  <a:pt x="53868" y="0"/>
                  <a:pt x="73311" y="0"/>
                </a:cubicBezTo>
                <a:close/>
              </a:path>
            </a:pathLst>
          </a:custGeom>
          <a:solidFill>
            <a:srgbClr val="A9BECB"/>
          </a:solidFill>
        </p:spPr>
        <p:txBody>
          <a:bodyPr/>
          <a:lstStyle/>
          <a:p>
            <a:endParaRPr lang="he-IL" dirty="0"/>
          </a:p>
        </p:txBody>
      </p:sp>
      <p:sp>
        <p:nvSpPr>
          <p:cNvPr id="16" name="חץ: למטה 15">
            <a:extLst>
              <a:ext uri="{FF2B5EF4-FFF2-40B4-BE49-F238E27FC236}">
                <a16:creationId xmlns:a16="http://schemas.microsoft.com/office/drawing/2014/main" id="{89916D59-FCDF-6CE3-1FA3-123727C00264}"/>
              </a:ext>
            </a:extLst>
          </p:cNvPr>
          <p:cNvSpPr/>
          <p:nvPr/>
        </p:nvSpPr>
        <p:spPr>
          <a:xfrm>
            <a:off x="1747520" y="3661312"/>
            <a:ext cx="304800" cy="4572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7" name="TextBox 8">
            <a:extLst>
              <a:ext uri="{FF2B5EF4-FFF2-40B4-BE49-F238E27FC236}">
                <a16:creationId xmlns:a16="http://schemas.microsoft.com/office/drawing/2014/main" id="{B0F3535E-0FDE-E72C-8822-207B94D812D6}"/>
              </a:ext>
            </a:extLst>
          </p:cNvPr>
          <p:cNvSpPr txBox="1"/>
          <p:nvPr/>
        </p:nvSpPr>
        <p:spPr>
          <a:xfrm>
            <a:off x="304800" y="4308447"/>
            <a:ext cx="2452629" cy="469872"/>
          </a:xfrm>
          <a:prstGeom prst="rect">
            <a:avLst/>
          </a:prstGeom>
        </p:spPr>
        <p:txBody>
          <a:bodyPr wrap="square" lIns="0" tIns="0" rIns="0" bIns="0" rtlCol="0" anchor="t">
            <a:spAutoFit/>
          </a:bodyPr>
          <a:lstStyle/>
          <a:p>
            <a:pPr marL="0" lvl="0" indent="0" algn="r">
              <a:lnSpc>
                <a:spcPts val="3919"/>
              </a:lnSpc>
              <a:spcBef>
                <a:spcPct val="0"/>
              </a:spcBef>
            </a:pPr>
            <a:r>
              <a:rPr lang="en-US" sz="2799" b="1" dirty="0">
                <a:solidFill>
                  <a:srgbClr val="0F4662"/>
                </a:solidFill>
                <a:latin typeface="+mj-lt"/>
                <a:ea typeface="Quicksand Bold"/>
                <a:cs typeface="Quicksand Bold"/>
                <a:sym typeface="Quicksand Bold"/>
              </a:rPr>
              <a:t>Introduction </a:t>
            </a:r>
          </a:p>
        </p:txBody>
      </p:sp>
      <p:sp>
        <p:nvSpPr>
          <p:cNvPr id="18" name="חץ: למטה 17">
            <a:extLst>
              <a:ext uri="{FF2B5EF4-FFF2-40B4-BE49-F238E27FC236}">
                <a16:creationId xmlns:a16="http://schemas.microsoft.com/office/drawing/2014/main" id="{8145CDE4-DDF7-54DF-28D9-2434BBBC96E6}"/>
              </a:ext>
            </a:extLst>
          </p:cNvPr>
          <p:cNvSpPr/>
          <p:nvPr/>
        </p:nvSpPr>
        <p:spPr>
          <a:xfrm>
            <a:off x="1747520" y="4913057"/>
            <a:ext cx="304800" cy="4572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9" name="TextBox 8">
            <a:extLst>
              <a:ext uri="{FF2B5EF4-FFF2-40B4-BE49-F238E27FC236}">
                <a16:creationId xmlns:a16="http://schemas.microsoft.com/office/drawing/2014/main" id="{ED82351A-AD77-2439-A044-B386EF399288}"/>
              </a:ext>
            </a:extLst>
          </p:cNvPr>
          <p:cNvSpPr txBox="1"/>
          <p:nvPr/>
        </p:nvSpPr>
        <p:spPr>
          <a:xfrm>
            <a:off x="-154940" y="5524856"/>
            <a:ext cx="3743960" cy="469872"/>
          </a:xfrm>
          <a:prstGeom prst="rect">
            <a:avLst/>
          </a:prstGeom>
        </p:spPr>
        <p:txBody>
          <a:bodyPr wrap="square" lIns="0" tIns="0" rIns="0" bIns="0" rtlCol="0" anchor="t">
            <a:spAutoFit/>
          </a:bodyPr>
          <a:lstStyle/>
          <a:p>
            <a:pPr marL="0" lvl="0" indent="0" algn="r">
              <a:lnSpc>
                <a:spcPts val="3919"/>
              </a:lnSpc>
              <a:spcBef>
                <a:spcPct val="0"/>
              </a:spcBef>
            </a:pPr>
            <a:r>
              <a:rPr lang="en-US" sz="2799" b="1" dirty="0">
                <a:solidFill>
                  <a:srgbClr val="0F4662"/>
                </a:solidFill>
                <a:latin typeface="+mj-lt"/>
                <a:ea typeface="Quicksand Bold"/>
                <a:cs typeface="Quicksand Bold"/>
                <a:sym typeface="Quicksand Bold"/>
              </a:rPr>
              <a:t>Flowchart Construction</a:t>
            </a:r>
          </a:p>
        </p:txBody>
      </p:sp>
      <p:sp>
        <p:nvSpPr>
          <p:cNvPr id="20" name="חץ: למטה 19">
            <a:extLst>
              <a:ext uri="{FF2B5EF4-FFF2-40B4-BE49-F238E27FC236}">
                <a16:creationId xmlns:a16="http://schemas.microsoft.com/office/drawing/2014/main" id="{0972F89D-1808-15AC-D5B1-BC43701266FD}"/>
              </a:ext>
            </a:extLst>
          </p:cNvPr>
          <p:cNvSpPr/>
          <p:nvPr/>
        </p:nvSpPr>
        <p:spPr>
          <a:xfrm>
            <a:off x="1747520" y="6251083"/>
            <a:ext cx="304800" cy="4572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1" name="TextBox 8">
            <a:extLst>
              <a:ext uri="{FF2B5EF4-FFF2-40B4-BE49-F238E27FC236}">
                <a16:creationId xmlns:a16="http://schemas.microsoft.com/office/drawing/2014/main" id="{B9A3727B-DB27-2C03-48F3-44BAF707CB85}"/>
              </a:ext>
            </a:extLst>
          </p:cNvPr>
          <p:cNvSpPr txBox="1"/>
          <p:nvPr/>
        </p:nvSpPr>
        <p:spPr>
          <a:xfrm>
            <a:off x="838200" y="6783589"/>
            <a:ext cx="1888749" cy="469872"/>
          </a:xfrm>
          <a:prstGeom prst="rect">
            <a:avLst/>
          </a:prstGeom>
        </p:spPr>
        <p:txBody>
          <a:bodyPr wrap="square" lIns="0" tIns="0" rIns="0" bIns="0" rtlCol="0" anchor="t">
            <a:spAutoFit/>
          </a:bodyPr>
          <a:lstStyle/>
          <a:p>
            <a:pPr marL="0" lvl="0" indent="0" algn="r">
              <a:lnSpc>
                <a:spcPts val="3919"/>
              </a:lnSpc>
              <a:spcBef>
                <a:spcPct val="0"/>
              </a:spcBef>
            </a:pPr>
            <a:r>
              <a:rPr lang="en-US" sz="2799" b="1" dirty="0">
                <a:solidFill>
                  <a:srgbClr val="0F4662"/>
                </a:solidFill>
                <a:latin typeface="+mj-lt"/>
                <a:ea typeface="Quicksand Bold"/>
                <a:cs typeface="Quicksand Bold"/>
                <a:sym typeface="Quicksand Bold"/>
              </a:rPr>
              <a:t>Questions</a:t>
            </a:r>
          </a:p>
        </p:txBody>
      </p:sp>
      <p:sp>
        <p:nvSpPr>
          <p:cNvPr id="22" name="חץ: למטה 21">
            <a:extLst>
              <a:ext uri="{FF2B5EF4-FFF2-40B4-BE49-F238E27FC236}">
                <a16:creationId xmlns:a16="http://schemas.microsoft.com/office/drawing/2014/main" id="{095A8A36-675D-5B77-46F1-AC8D550B3717}"/>
              </a:ext>
            </a:extLst>
          </p:cNvPr>
          <p:cNvSpPr/>
          <p:nvPr/>
        </p:nvSpPr>
        <p:spPr>
          <a:xfrm>
            <a:off x="1730321" y="7555956"/>
            <a:ext cx="304800" cy="4572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3" name="TextBox 8">
            <a:extLst>
              <a:ext uri="{FF2B5EF4-FFF2-40B4-BE49-F238E27FC236}">
                <a16:creationId xmlns:a16="http://schemas.microsoft.com/office/drawing/2014/main" id="{0A014BA7-6D83-1423-0A51-94547C5ADA8A}"/>
              </a:ext>
            </a:extLst>
          </p:cNvPr>
          <p:cNvSpPr txBox="1"/>
          <p:nvPr/>
        </p:nvSpPr>
        <p:spPr>
          <a:xfrm>
            <a:off x="838200" y="8112427"/>
            <a:ext cx="1858269" cy="469872"/>
          </a:xfrm>
          <a:prstGeom prst="rect">
            <a:avLst/>
          </a:prstGeom>
        </p:spPr>
        <p:txBody>
          <a:bodyPr wrap="square" lIns="0" tIns="0" rIns="0" bIns="0" rtlCol="0" anchor="t">
            <a:spAutoFit/>
          </a:bodyPr>
          <a:lstStyle/>
          <a:p>
            <a:pPr marL="0" lvl="0" indent="0" algn="r">
              <a:lnSpc>
                <a:spcPts val="3919"/>
              </a:lnSpc>
              <a:spcBef>
                <a:spcPct val="0"/>
              </a:spcBef>
            </a:pPr>
            <a:r>
              <a:rPr lang="en-US" sz="2799" b="1" dirty="0">
                <a:solidFill>
                  <a:srgbClr val="0F4662"/>
                </a:solidFill>
                <a:latin typeface="+mj-lt"/>
                <a:ea typeface="Quicksand Bold"/>
                <a:cs typeface="Quicksand Bold"/>
                <a:sym typeface="Quicksand Bold"/>
              </a:rPr>
              <a:t>Work Mode</a:t>
            </a:r>
          </a:p>
        </p:txBody>
      </p:sp>
      <p:pic>
        <p:nvPicPr>
          <p:cNvPr id="10" name="Picture 4" descr="A person in a lab coat working on a computer&#10;&#10;Description automatically generated">
            <a:extLst>
              <a:ext uri="{FF2B5EF4-FFF2-40B4-BE49-F238E27FC236}">
                <a16:creationId xmlns:a16="http://schemas.microsoft.com/office/drawing/2014/main" id="{B3E72B0D-F118-9270-DB9A-951FE41D9ADF}"/>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899312" y="181772"/>
            <a:ext cx="4296939" cy="2415852"/>
          </a:xfrm>
          <a:prstGeom prst="rect">
            <a:avLst/>
          </a:prstGeom>
        </p:spPr>
      </p:pic>
      <p:pic>
        <p:nvPicPr>
          <p:cNvPr id="3" name="10">
            <a:hlinkClick r:id="" action="ppaction://media"/>
            <a:extLst>
              <a:ext uri="{FF2B5EF4-FFF2-40B4-BE49-F238E27FC236}">
                <a16:creationId xmlns:a16="http://schemas.microsoft.com/office/drawing/2014/main" id="{851C566E-2FE8-1F76-37D2-20C1B1386498}"/>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5394365" y="3530377"/>
            <a:ext cx="11595820" cy="6015332"/>
          </a:xfrm>
          <a:prstGeom prst="rect">
            <a:avLst/>
          </a:prstGeom>
        </p:spPr>
      </p:pic>
      <p:sp>
        <p:nvSpPr>
          <p:cNvPr id="5" name="TextBox 4">
            <a:extLst>
              <a:ext uri="{FF2B5EF4-FFF2-40B4-BE49-F238E27FC236}">
                <a16:creationId xmlns:a16="http://schemas.microsoft.com/office/drawing/2014/main" id="{E840877E-B1B1-5BCD-40AA-D3F95AD47A0E}"/>
              </a:ext>
            </a:extLst>
          </p:cNvPr>
          <p:cNvSpPr txBox="1"/>
          <p:nvPr/>
        </p:nvSpPr>
        <p:spPr>
          <a:xfrm>
            <a:off x="7772400" y="9627777"/>
            <a:ext cx="9122177" cy="584775"/>
          </a:xfrm>
          <a:prstGeom prst="rect">
            <a:avLst/>
          </a:prstGeom>
          <a:noFill/>
        </p:spPr>
        <p:txBody>
          <a:bodyPr wrap="none" rtlCol="0">
            <a:spAutoFit/>
          </a:bodyPr>
          <a:lstStyle/>
          <a:p>
            <a:r>
              <a:rPr lang="en-US" sz="3200" dirty="0">
                <a:solidFill>
                  <a:srgbClr val="FF0000"/>
                </a:solidFill>
                <a:latin typeface="+mj-lt"/>
              </a:rPr>
              <a:t>Type of Feedback: Necessary Equipment Information</a:t>
            </a:r>
            <a:endParaRPr lang="en-IL" sz="3200" dirty="0">
              <a:solidFill>
                <a:srgbClr val="FF0000"/>
              </a:solidFill>
              <a:latin typeface="+mj-lt"/>
            </a:endParaRPr>
          </a:p>
        </p:txBody>
      </p:sp>
      <p:sp>
        <p:nvSpPr>
          <p:cNvPr id="6" name="TextBox 8">
            <a:extLst>
              <a:ext uri="{FF2B5EF4-FFF2-40B4-BE49-F238E27FC236}">
                <a16:creationId xmlns:a16="http://schemas.microsoft.com/office/drawing/2014/main" id="{AF0F7E1B-907F-525C-724B-B989DB3150E2}"/>
              </a:ext>
            </a:extLst>
          </p:cNvPr>
          <p:cNvSpPr txBox="1"/>
          <p:nvPr/>
        </p:nvSpPr>
        <p:spPr>
          <a:xfrm>
            <a:off x="149393" y="3060505"/>
            <a:ext cx="3355807" cy="469872"/>
          </a:xfrm>
          <a:prstGeom prst="rect">
            <a:avLst/>
          </a:prstGeom>
        </p:spPr>
        <p:txBody>
          <a:bodyPr wrap="square" lIns="0" tIns="0" rIns="0" bIns="0" rtlCol="0" anchor="t">
            <a:spAutoFit/>
          </a:bodyPr>
          <a:lstStyle/>
          <a:p>
            <a:pPr marL="0" lvl="0" indent="0" algn="r">
              <a:lnSpc>
                <a:spcPts val="3919"/>
              </a:lnSpc>
              <a:spcBef>
                <a:spcPct val="0"/>
              </a:spcBef>
            </a:pPr>
            <a:r>
              <a:rPr lang="en-US" sz="2799" b="1" dirty="0">
                <a:solidFill>
                  <a:srgbClr val="0F4662"/>
                </a:solidFill>
                <a:latin typeface="+mj-lt"/>
                <a:ea typeface="Quicksand Bold"/>
                <a:cs typeface="Quicksand Bold"/>
                <a:sym typeface="Quicksand Bold"/>
              </a:rPr>
              <a:t>Entry </a:t>
            </a:r>
            <a:r>
              <a:rPr lang="en-US" sz="2799" b="1" i="1" dirty="0">
                <a:solidFill>
                  <a:srgbClr val="0F4662"/>
                </a:solidFill>
                <a:latin typeface="+mj-lt"/>
                <a:ea typeface="Quicksand Bold"/>
                <a:cs typeface="Quicksand Bold"/>
                <a:sym typeface="Quicksand Bold"/>
              </a:rPr>
              <a:t>via</a:t>
            </a:r>
            <a:r>
              <a:rPr lang="en-US" sz="2799" b="1" dirty="0">
                <a:solidFill>
                  <a:srgbClr val="0F4662"/>
                </a:solidFill>
                <a:latin typeface="+mj-lt"/>
                <a:ea typeface="Quicksand Bold"/>
                <a:cs typeface="Quicksand Bold"/>
                <a:sym typeface="Quicksand Bold"/>
              </a:rPr>
              <a:t> Moodle (LTI)</a:t>
            </a:r>
          </a:p>
        </p:txBody>
      </p:sp>
    </p:spTree>
    <p:extLst>
      <p:ext uri="{BB962C8B-B14F-4D97-AF65-F5344CB8AC3E}">
        <p14:creationId xmlns:p14="http://schemas.microsoft.com/office/powerpoint/2010/main" val="3009471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5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a:extLst>
            <a:ext uri="{FF2B5EF4-FFF2-40B4-BE49-F238E27FC236}">
              <a16:creationId xmlns:a16="http://schemas.microsoft.com/office/drawing/2014/main" id="{EC3B46A4-01A6-2888-67EA-4B4C8722D022}"/>
            </a:ext>
          </a:extLst>
        </p:cNvPr>
        <p:cNvGrpSpPr/>
        <p:nvPr/>
      </p:nvGrpSpPr>
      <p:grpSpPr>
        <a:xfrm>
          <a:off x="0" y="0"/>
          <a:ext cx="0" cy="0"/>
          <a:chOff x="0" y="0"/>
          <a:chExt cx="0" cy="0"/>
        </a:xfrm>
      </p:grpSpPr>
      <p:sp>
        <p:nvSpPr>
          <p:cNvPr id="4" name="Freeform 3">
            <a:extLst>
              <a:ext uri="{FF2B5EF4-FFF2-40B4-BE49-F238E27FC236}">
                <a16:creationId xmlns:a16="http://schemas.microsoft.com/office/drawing/2014/main" id="{EAB09C39-5284-B6C0-1427-780E933C0A60}"/>
              </a:ext>
            </a:extLst>
          </p:cNvPr>
          <p:cNvSpPr/>
          <p:nvPr/>
        </p:nvSpPr>
        <p:spPr>
          <a:xfrm>
            <a:off x="-82644" y="7620"/>
            <a:ext cx="6705600" cy="10287000"/>
          </a:xfrm>
          <a:custGeom>
            <a:avLst/>
            <a:gdLst/>
            <a:ahLst/>
            <a:cxnLst/>
            <a:rect l="l" t="t" r="r" b="b"/>
            <a:pathLst>
              <a:path w="4816592" h="1079700">
                <a:moveTo>
                  <a:pt x="0" y="0"/>
                </a:moveTo>
                <a:lnTo>
                  <a:pt x="4816592" y="0"/>
                </a:lnTo>
                <a:lnTo>
                  <a:pt x="4816592" y="1079700"/>
                </a:lnTo>
                <a:lnTo>
                  <a:pt x="0" y="1079700"/>
                </a:lnTo>
                <a:close/>
              </a:path>
            </a:pathLst>
          </a:custGeom>
          <a:solidFill>
            <a:srgbClr val="DBE5EA"/>
          </a:solidFill>
        </p:spPr>
        <p:txBody>
          <a:bodyPr/>
          <a:lstStyle/>
          <a:p>
            <a:endParaRPr lang="he-IL" dirty="0"/>
          </a:p>
        </p:txBody>
      </p:sp>
      <p:sp>
        <p:nvSpPr>
          <p:cNvPr id="13" name="Freeform 13">
            <a:extLst>
              <a:ext uri="{FF2B5EF4-FFF2-40B4-BE49-F238E27FC236}">
                <a16:creationId xmlns:a16="http://schemas.microsoft.com/office/drawing/2014/main" id="{E2B218A0-0EE8-7767-97ED-32008D2B1818}"/>
              </a:ext>
            </a:extLst>
          </p:cNvPr>
          <p:cNvSpPr/>
          <p:nvPr/>
        </p:nvSpPr>
        <p:spPr>
          <a:xfrm>
            <a:off x="16391475" y="285057"/>
            <a:ext cx="1679997" cy="249900"/>
          </a:xfrm>
          <a:custGeom>
            <a:avLst/>
            <a:gdLst/>
            <a:ahLst/>
            <a:cxnLst/>
            <a:rect l="l" t="t" r="r" b="b"/>
            <a:pathLst>
              <a:path w="1679997" h="249900">
                <a:moveTo>
                  <a:pt x="0" y="0"/>
                </a:moveTo>
                <a:lnTo>
                  <a:pt x="1679997" y="0"/>
                </a:lnTo>
                <a:lnTo>
                  <a:pt x="1679997" y="249900"/>
                </a:lnTo>
                <a:lnTo>
                  <a:pt x="0" y="2499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he-IL"/>
          </a:p>
        </p:txBody>
      </p:sp>
      <p:sp>
        <p:nvSpPr>
          <p:cNvPr id="14" name="Freeform 14">
            <a:extLst>
              <a:ext uri="{FF2B5EF4-FFF2-40B4-BE49-F238E27FC236}">
                <a16:creationId xmlns:a16="http://schemas.microsoft.com/office/drawing/2014/main" id="{1340B24A-2574-0537-9D6F-4AD83042CA3D}"/>
              </a:ext>
            </a:extLst>
          </p:cNvPr>
          <p:cNvSpPr/>
          <p:nvPr/>
        </p:nvSpPr>
        <p:spPr>
          <a:xfrm>
            <a:off x="225593" y="9819082"/>
            <a:ext cx="1679997" cy="249900"/>
          </a:xfrm>
          <a:custGeom>
            <a:avLst/>
            <a:gdLst/>
            <a:ahLst/>
            <a:cxnLst/>
            <a:rect l="l" t="t" r="r" b="b"/>
            <a:pathLst>
              <a:path w="1679997" h="249900">
                <a:moveTo>
                  <a:pt x="0" y="0"/>
                </a:moveTo>
                <a:lnTo>
                  <a:pt x="1679997" y="0"/>
                </a:lnTo>
                <a:lnTo>
                  <a:pt x="1679997" y="249900"/>
                </a:lnTo>
                <a:lnTo>
                  <a:pt x="0" y="2499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he-IL"/>
          </a:p>
        </p:txBody>
      </p:sp>
      <p:sp>
        <p:nvSpPr>
          <p:cNvPr id="2" name="TextBox 6">
            <a:extLst>
              <a:ext uri="{FF2B5EF4-FFF2-40B4-BE49-F238E27FC236}">
                <a16:creationId xmlns:a16="http://schemas.microsoft.com/office/drawing/2014/main" id="{F6D7DCF7-ABA7-A9E3-FB06-83E72939EE29}"/>
              </a:ext>
            </a:extLst>
          </p:cNvPr>
          <p:cNvSpPr txBox="1"/>
          <p:nvPr/>
        </p:nvSpPr>
        <p:spPr>
          <a:xfrm>
            <a:off x="6814613" y="1790700"/>
            <a:ext cx="11397187" cy="682879"/>
          </a:xfrm>
          <a:prstGeom prst="rect">
            <a:avLst/>
          </a:prstGeom>
        </p:spPr>
        <p:txBody>
          <a:bodyPr wrap="square" lIns="0" tIns="0" rIns="0" bIns="0" rtlCol="0" anchor="t">
            <a:spAutoFit/>
          </a:bodyPr>
          <a:lstStyle/>
          <a:p>
            <a:pPr>
              <a:lnSpc>
                <a:spcPts val="3919"/>
              </a:lnSpc>
              <a:spcBef>
                <a:spcPct val="0"/>
              </a:spcBef>
            </a:pPr>
            <a:r>
              <a:rPr lang="en-US" sz="8000" b="1" i="1" dirty="0">
                <a:solidFill>
                  <a:srgbClr val="4081D0"/>
                </a:solidFill>
                <a:latin typeface="Angsana New" panose="02020603050405020304" pitchFamily="18" charset="-34"/>
                <a:cs typeface="Angsana New" panose="02020603050405020304" pitchFamily="18" charset="-34"/>
                <a:sym typeface="Cormorant Garamond Bold Italics"/>
              </a:rPr>
              <a:t>Positive, Personal, Immediate Feedback</a:t>
            </a:r>
          </a:p>
        </p:txBody>
      </p:sp>
      <p:pic>
        <p:nvPicPr>
          <p:cNvPr id="7" name="Picture 1">
            <a:extLst>
              <a:ext uri="{FF2B5EF4-FFF2-40B4-BE49-F238E27FC236}">
                <a16:creationId xmlns:a16="http://schemas.microsoft.com/office/drawing/2014/main" id="{C5191E8B-27D3-A2AF-3B29-1002E9A4A4D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85213" y="60736"/>
            <a:ext cx="3396187" cy="2587571"/>
          </a:xfrm>
          <a:prstGeom prst="rect">
            <a:avLst/>
          </a:prstGeom>
        </p:spPr>
      </p:pic>
      <p:sp>
        <p:nvSpPr>
          <p:cNvPr id="6" name="TextBox 5">
            <a:extLst>
              <a:ext uri="{FF2B5EF4-FFF2-40B4-BE49-F238E27FC236}">
                <a16:creationId xmlns:a16="http://schemas.microsoft.com/office/drawing/2014/main" id="{F7013B83-91F4-2DED-C662-1E3A3187D040}"/>
              </a:ext>
            </a:extLst>
          </p:cNvPr>
          <p:cNvSpPr txBox="1"/>
          <p:nvPr/>
        </p:nvSpPr>
        <p:spPr>
          <a:xfrm>
            <a:off x="7454292" y="3876310"/>
            <a:ext cx="7713971" cy="707886"/>
          </a:xfrm>
          <a:prstGeom prst="rect">
            <a:avLst/>
          </a:prstGeom>
          <a:noFill/>
        </p:spPr>
        <p:txBody>
          <a:bodyPr wrap="none" rtlCol="0">
            <a:spAutoFit/>
          </a:bodyPr>
          <a:lstStyle/>
          <a:p>
            <a:r>
              <a:rPr lang="en-US" sz="4000" b="1" i="1" dirty="0">
                <a:solidFill>
                  <a:srgbClr val="4081D0"/>
                </a:solidFill>
                <a:latin typeface="Angsana New" panose="02020603050405020304" pitchFamily="18" charset="-34"/>
                <a:cs typeface="Angsana New" panose="02020603050405020304" pitchFamily="18" charset="-34"/>
              </a:rPr>
              <a:t>Type of Feedback: Illogical Flowchart Construction</a:t>
            </a:r>
            <a:endParaRPr lang="en-IL" sz="4000" b="1" i="1" dirty="0">
              <a:solidFill>
                <a:srgbClr val="4081D0"/>
              </a:solidFill>
              <a:latin typeface="Angsana New" panose="02020603050405020304" pitchFamily="18" charset="-34"/>
              <a:cs typeface="Angsana New" panose="02020603050405020304" pitchFamily="18" charset="-34"/>
            </a:endParaRPr>
          </a:p>
        </p:txBody>
      </p:sp>
      <p:sp>
        <p:nvSpPr>
          <p:cNvPr id="29" name="TextBox 28">
            <a:extLst>
              <a:ext uri="{FF2B5EF4-FFF2-40B4-BE49-F238E27FC236}">
                <a16:creationId xmlns:a16="http://schemas.microsoft.com/office/drawing/2014/main" id="{BF588221-21FB-A818-CB55-0E9B211214CA}"/>
              </a:ext>
            </a:extLst>
          </p:cNvPr>
          <p:cNvSpPr txBox="1"/>
          <p:nvPr/>
        </p:nvSpPr>
        <p:spPr>
          <a:xfrm>
            <a:off x="7454292" y="5030341"/>
            <a:ext cx="7874271" cy="707886"/>
          </a:xfrm>
          <a:prstGeom prst="rect">
            <a:avLst/>
          </a:prstGeom>
          <a:noFill/>
        </p:spPr>
        <p:txBody>
          <a:bodyPr wrap="none" rtlCol="0">
            <a:spAutoFit/>
          </a:bodyPr>
          <a:lstStyle/>
          <a:p>
            <a:r>
              <a:rPr lang="en-US" sz="4000" b="1" i="1" dirty="0">
                <a:solidFill>
                  <a:srgbClr val="4081D0"/>
                </a:solidFill>
                <a:latin typeface="Angsana New" panose="02020603050405020304" pitchFamily="18" charset="-34"/>
                <a:cs typeface="Angsana New" panose="02020603050405020304" pitchFamily="18" charset="-34"/>
              </a:rPr>
              <a:t>Type of Feedback: Incorrect Understanding of Process</a:t>
            </a:r>
            <a:endParaRPr lang="en-IL" sz="4000" b="1" i="1" dirty="0">
              <a:solidFill>
                <a:srgbClr val="4081D0"/>
              </a:solidFill>
              <a:latin typeface="Angsana New" panose="02020603050405020304" pitchFamily="18" charset="-34"/>
              <a:cs typeface="Angsana New" panose="02020603050405020304" pitchFamily="18" charset="-34"/>
            </a:endParaRPr>
          </a:p>
        </p:txBody>
      </p:sp>
      <p:sp>
        <p:nvSpPr>
          <p:cNvPr id="30" name="TextBox 29">
            <a:extLst>
              <a:ext uri="{FF2B5EF4-FFF2-40B4-BE49-F238E27FC236}">
                <a16:creationId xmlns:a16="http://schemas.microsoft.com/office/drawing/2014/main" id="{0F92465B-E991-8D5C-71D6-AA358B34C61A}"/>
              </a:ext>
            </a:extLst>
          </p:cNvPr>
          <p:cNvSpPr txBox="1"/>
          <p:nvPr/>
        </p:nvSpPr>
        <p:spPr>
          <a:xfrm>
            <a:off x="7454291" y="6152024"/>
            <a:ext cx="5573962" cy="707886"/>
          </a:xfrm>
          <a:prstGeom prst="rect">
            <a:avLst/>
          </a:prstGeom>
          <a:noFill/>
        </p:spPr>
        <p:txBody>
          <a:bodyPr wrap="none" rtlCol="0">
            <a:spAutoFit/>
          </a:bodyPr>
          <a:lstStyle/>
          <a:p>
            <a:r>
              <a:rPr lang="en-US" sz="4000" b="1" i="1" dirty="0">
                <a:solidFill>
                  <a:srgbClr val="4081D0"/>
                </a:solidFill>
                <a:latin typeface="Angsana New" panose="02020603050405020304" pitchFamily="18" charset="-34"/>
                <a:cs typeface="Angsana New" panose="02020603050405020304" pitchFamily="18" charset="-34"/>
              </a:rPr>
              <a:t>Type of Feedback: Incomplete Answer</a:t>
            </a:r>
            <a:endParaRPr lang="en-IL" sz="4000" b="1" i="1" dirty="0">
              <a:solidFill>
                <a:srgbClr val="4081D0"/>
              </a:solidFill>
              <a:latin typeface="Angsana New" panose="02020603050405020304" pitchFamily="18" charset="-34"/>
              <a:cs typeface="Angsana New" panose="02020603050405020304" pitchFamily="18" charset="-34"/>
            </a:endParaRPr>
          </a:p>
        </p:txBody>
      </p:sp>
      <p:sp>
        <p:nvSpPr>
          <p:cNvPr id="31" name="TextBox 30">
            <a:extLst>
              <a:ext uri="{FF2B5EF4-FFF2-40B4-BE49-F238E27FC236}">
                <a16:creationId xmlns:a16="http://schemas.microsoft.com/office/drawing/2014/main" id="{A9112497-C081-251E-2D5F-A1611BD202D0}"/>
              </a:ext>
            </a:extLst>
          </p:cNvPr>
          <p:cNvSpPr txBox="1"/>
          <p:nvPr/>
        </p:nvSpPr>
        <p:spPr>
          <a:xfrm>
            <a:off x="7454290" y="7297323"/>
            <a:ext cx="4586512" cy="707886"/>
          </a:xfrm>
          <a:prstGeom prst="rect">
            <a:avLst/>
          </a:prstGeom>
          <a:noFill/>
        </p:spPr>
        <p:txBody>
          <a:bodyPr wrap="none" rtlCol="0">
            <a:spAutoFit/>
          </a:bodyPr>
          <a:lstStyle/>
          <a:p>
            <a:r>
              <a:rPr lang="en-US" sz="4000" b="1" i="1" dirty="0">
                <a:solidFill>
                  <a:srgbClr val="4081D0"/>
                </a:solidFill>
                <a:latin typeface="Angsana New" panose="02020603050405020304" pitchFamily="18" charset="-34"/>
                <a:cs typeface="Angsana New" panose="02020603050405020304" pitchFamily="18" charset="-34"/>
              </a:rPr>
              <a:t>Type of Feedback: Safety Data </a:t>
            </a:r>
            <a:endParaRPr lang="en-IL" sz="4000" b="1" i="1" dirty="0">
              <a:solidFill>
                <a:srgbClr val="4081D0"/>
              </a:solidFill>
              <a:latin typeface="Angsana New" panose="02020603050405020304" pitchFamily="18" charset="-34"/>
              <a:cs typeface="Angsana New" panose="02020603050405020304" pitchFamily="18" charset="-34"/>
            </a:endParaRPr>
          </a:p>
        </p:txBody>
      </p:sp>
      <p:sp>
        <p:nvSpPr>
          <p:cNvPr id="32" name="TextBox 31">
            <a:extLst>
              <a:ext uri="{FF2B5EF4-FFF2-40B4-BE49-F238E27FC236}">
                <a16:creationId xmlns:a16="http://schemas.microsoft.com/office/drawing/2014/main" id="{AAE6489D-5B13-512B-DBE6-A64B5891AE3F}"/>
              </a:ext>
            </a:extLst>
          </p:cNvPr>
          <p:cNvSpPr txBox="1"/>
          <p:nvPr/>
        </p:nvSpPr>
        <p:spPr>
          <a:xfrm>
            <a:off x="7454289" y="8474214"/>
            <a:ext cx="7713971" cy="707886"/>
          </a:xfrm>
          <a:prstGeom prst="rect">
            <a:avLst/>
          </a:prstGeom>
          <a:noFill/>
        </p:spPr>
        <p:txBody>
          <a:bodyPr wrap="none" rtlCol="0">
            <a:spAutoFit/>
          </a:bodyPr>
          <a:lstStyle/>
          <a:p>
            <a:r>
              <a:rPr lang="en-US" sz="4000" b="1" i="1" dirty="0">
                <a:solidFill>
                  <a:srgbClr val="4081D0"/>
                </a:solidFill>
                <a:latin typeface="Angsana New" panose="02020603050405020304" pitchFamily="18" charset="-34"/>
                <a:cs typeface="Angsana New" panose="02020603050405020304" pitchFamily="18" charset="-34"/>
              </a:rPr>
              <a:t>Type of Feedback: Necessary Equipment Information</a:t>
            </a:r>
            <a:endParaRPr lang="en-IL" sz="4000" b="1" i="1" dirty="0">
              <a:solidFill>
                <a:srgbClr val="4081D0"/>
              </a:solidFill>
              <a:latin typeface="Angsana New" panose="02020603050405020304" pitchFamily="18" charset="-34"/>
              <a:cs typeface="Angsana New" panose="02020603050405020304" pitchFamily="18" charset="-34"/>
            </a:endParaRPr>
          </a:p>
        </p:txBody>
      </p:sp>
      <p:pic>
        <p:nvPicPr>
          <p:cNvPr id="33" name="Picture 32">
            <a:extLst>
              <a:ext uri="{FF2B5EF4-FFF2-40B4-BE49-F238E27FC236}">
                <a16:creationId xmlns:a16="http://schemas.microsoft.com/office/drawing/2014/main" id="{2EE25939-1556-E506-B15D-31F73789CCC0}"/>
              </a:ext>
            </a:extLst>
          </p:cNvPr>
          <p:cNvPicPr>
            <a:picLocks noChangeAspect="1"/>
          </p:cNvPicPr>
          <p:nvPr/>
        </p:nvPicPr>
        <p:blipFill>
          <a:blip r:embed="rId6"/>
          <a:stretch>
            <a:fillRect/>
          </a:stretch>
        </p:blipFill>
        <p:spPr>
          <a:xfrm>
            <a:off x="332756" y="3919936"/>
            <a:ext cx="5573962" cy="3731330"/>
          </a:xfrm>
          <a:prstGeom prst="rect">
            <a:avLst/>
          </a:prstGeom>
        </p:spPr>
      </p:pic>
    </p:spTree>
    <p:extLst>
      <p:ext uri="{BB962C8B-B14F-4D97-AF65-F5344CB8AC3E}">
        <p14:creationId xmlns:p14="http://schemas.microsoft.com/office/powerpoint/2010/main" val="21578067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a:extLst>
            <a:ext uri="{FF2B5EF4-FFF2-40B4-BE49-F238E27FC236}">
              <a16:creationId xmlns:a16="http://schemas.microsoft.com/office/drawing/2014/main" id="{82FB64D8-7A03-04B1-5B38-6929B2895672}"/>
            </a:ext>
          </a:extLst>
        </p:cNvPr>
        <p:cNvGrpSpPr/>
        <p:nvPr/>
      </p:nvGrpSpPr>
      <p:grpSpPr>
        <a:xfrm>
          <a:off x="0" y="0"/>
          <a:ext cx="0" cy="0"/>
          <a:chOff x="0" y="0"/>
          <a:chExt cx="0" cy="0"/>
        </a:xfrm>
      </p:grpSpPr>
      <p:sp>
        <p:nvSpPr>
          <p:cNvPr id="6" name="TextBox 6">
            <a:extLst>
              <a:ext uri="{FF2B5EF4-FFF2-40B4-BE49-F238E27FC236}">
                <a16:creationId xmlns:a16="http://schemas.microsoft.com/office/drawing/2014/main" id="{5266DBA5-F17F-6F0D-C269-9015F0F40F10}"/>
              </a:ext>
            </a:extLst>
          </p:cNvPr>
          <p:cNvSpPr txBox="1"/>
          <p:nvPr/>
        </p:nvSpPr>
        <p:spPr>
          <a:xfrm>
            <a:off x="513121" y="342900"/>
            <a:ext cx="14072064" cy="1204176"/>
          </a:xfrm>
          <a:prstGeom prst="rect">
            <a:avLst/>
          </a:prstGeom>
        </p:spPr>
        <p:txBody>
          <a:bodyPr lIns="0" tIns="0" rIns="0" bIns="0" rtlCol="0" anchor="t">
            <a:spAutoFit/>
          </a:bodyPr>
          <a:lstStyle/>
          <a:p>
            <a:pPr marL="0" lvl="0" indent="0" algn="l">
              <a:lnSpc>
                <a:spcPts val="8959"/>
              </a:lnSpc>
              <a:spcBef>
                <a:spcPct val="0"/>
              </a:spcBef>
            </a:pPr>
            <a:r>
              <a:rPr lang="en-US" sz="8800" b="1" i="1" dirty="0">
                <a:solidFill>
                  <a:srgbClr val="0F4662"/>
                </a:solidFill>
                <a:latin typeface="Angsana New" panose="02020603050405020304" pitchFamily="18" charset="-34"/>
                <a:cs typeface="Angsana New" panose="02020603050405020304" pitchFamily="18" charset="-34"/>
                <a:sym typeface="Cormorant Garamond Bold Italics"/>
              </a:rPr>
              <a:t>Development</a:t>
            </a:r>
            <a:r>
              <a:rPr lang="en-US" sz="6399" b="1" i="1" dirty="0">
                <a:solidFill>
                  <a:srgbClr val="0F4662"/>
                </a:solidFill>
                <a:latin typeface="Cormorant Garamond Bold Italics"/>
                <a:ea typeface="Cormorant Garamond Bold Italics"/>
                <a:cs typeface="Cormorant Garamond Bold Italics"/>
                <a:sym typeface="Cormorant Garamond Bold Italics"/>
              </a:rPr>
              <a:t> </a:t>
            </a:r>
            <a:r>
              <a:rPr lang="en-US" sz="8800" b="1" i="1" dirty="0">
                <a:solidFill>
                  <a:srgbClr val="0F4662"/>
                </a:solidFill>
                <a:latin typeface="Angsana New" panose="02020603050405020304" pitchFamily="18" charset="-34"/>
                <a:cs typeface="Angsana New" panose="02020603050405020304" pitchFamily="18" charset="-34"/>
                <a:sym typeface="Cormorant Garamond Bold Italics"/>
              </a:rPr>
              <a:t>process</a:t>
            </a:r>
          </a:p>
        </p:txBody>
      </p:sp>
      <p:sp>
        <p:nvSpPr>
          <p:cNvPr id="13" name="Freeform 13">
            <a:extLst>
              <a:ext uri="{FF2B5EF4-FFF2-40B4-BE49-F238E27FC236}">
                <a16:creationId xmlns:a16="http://schemas.microsoft.com/office/drawing/2014/main" id="{3584707F-849B-4A63-8873-3A4AC6D85E24}"/>
              </a:ext>
            </a:extLst>
          </p:cNvPr>
          <p:cNvSpPr/>
          <p:nvPr/>
        </p:nvSpPr>
        <p:spPr>
          <a:xfrm>
            <a:off x="16306800" y="289449"/>
            <a:ext cx="1679997" cy="249900"/>
          </a:xfrm>
          <a:custGeom>
            <a:avLst/>
            <a:gdLst/>
            <a:ahLst/>
            <a:cxnLst/>
            <a:rect l="l" t="t" r="r" b="b"/>
            <a:pathLst>
              <a:path w="1679997" h="249900">
                <a:moveTo>
                  <a:pt x="0" y="0"/>
                </a:moveTo>
                <a:lnTo>
                  <a:pt x="1679997" y="0"/>
                </a:lnTo>
                <a:lnTo>
                  <a:pt x="1679997" y="249900"/>
                </a:lnTo>
                <a:lnTo>
                  <a:pt x="0" y="2499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he-IL"/>
          </a:p>
        </p:txBody>
      </p:sp>
      <p:sp>
        <p:nvSpPr>
          <p:cNvPr id="14" name="Freeform 14">
            <a:extLst>
              <a:ext uri="{FF2B5EF4-FFF2-40B4-BE49-F238E27FC236}">
                <a16:creationId xmlns:a16="http://schemas.microsoft.com/office/drawing/2014/main" id="{2ABA85E8-ECB0-2F19-CC6B-778D7D097BA3}"/>
              </a:ext>
            </a:extLst>
          </p:cNvPr>
          <p:cNvSpPr/>
          <p:nvPr/>
        </p:nvSpPr>
        <p:spPr>
          <a:xfrm>
            <a:off x="228600" y="9872601"/>
            <a:ext cx="1679997" cy="249900"/>
          </a:xfrm>
          <a:custGeom>
            <a:avLst/>
            <a:gdLst/>
            <a:ahLst/>
            <a:cxnLst/>
            <a:rect l="l" t="t" r="r" b="b"/>
            <a:pathLst>
              <a:path w="1679997" h="249900">
                <a:moveTo>
                  <a:pt x="0" y="0"/>
                </a:moveTo>
                <a:lnTo>
                  <a:pt x="1679997" y="0"/>
                </a:lnTo>
                <a:lnTo>
                  <a:pt x="1679997" y="249900"/>
                </a:lnTo>
                <a:lnTo>
                  <a:pt x="0" y="2499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he-IL"/>
          </a:p>
        </p:txBody>
      </p:sp>
      <p:sp>
        <p:nvSpPr>
          <p:cNvPr id="17" name="TextBox 2">
            <a:extLst>
              <a:ext uri="{FF2B5EF4-FFF2-40B4-BE49-F238E27FC236}">
                <a16:creationId xmlns:a16="http://schemas.microsoft.com/office/drawing/2014/main" id="{6A6B7A05-52D1-6406-CF07-0D758C40D7AE}"/>
              </a:ext>
            </a:extLst>
          </p:cNvPr>
          <p:cNvSpPr txBox="1"/>
          <p:nvPr/>
        </p:nvSpPr>
        <p:spPr>
          <a:xfrm>
            <a:off x="513121" y="1790700"/>
            <a:ext cx="14249400" cy="1569660"/>
          </a:xfrm>
          <a:prstGeom prst="rect">
            <a:avLst/>
          </a:prstGeom>
          <a:noFill/>
          <a:ln>
            <a:noFill/>
          </a:ln>
        </p:spPr>
        <p:txBody>
          <a:bodyPr wrap="square" rtlCol="0">
            <a:spAutoFit/>
          </a:bodyPr>
          <a:lstStyle/>
          <a:p>
            <a:pPr marL="0" defTabSz="914400" eaLnBrk="1" latinLnBrk="0" hangingPunct="1"/>
            <a:r>
              <a:rPr lang="en-US" sz="2400" b="1" u="sng" dirty="0">
                <a:solidFill>
                  <a:srgbClr val="000409"/>
                </a:solidFill>
                <a:latin typeface="+mj-lt"/>
              </a:rPr>
              <a:t>First Semester (Fall semester 2023-2024) &gt;&gt; Pilot</a:t>
            </a:r>
          </a:p>
          <a:p>
            <a:pPr marL="0" defTabSz="914400" eaLnBrk="1" latinLnBrk="0" hangingPunct="1"/>
            <a:r>
              <a:rPr lang="en-US" sz="2400" b="1" dirty="0">
                <a:solidFill>
                  <a:srgbClr val="000409"/>
                </a:solidFill>
                <a:latin typeface="+mj-lt"/>
              </a:rPr>
              <a:t>Sophomores; Pharmaceutical Engineering, Materials Engineering</a:t>
            </a:r>
          </a:p>
          <a:p>
            <a:pPr marL="0" defTabSz="914400" eaLnBrk="1" latinLnBrk="0" hangingPunct="1"/>
            <a:r>
              <a:rPr lang="en-US" sz="2400" dirty="0">
                <a:solidFill>
                  <a:srgbClr val="000409"/>
                </a:solidFill>
                <a:latin typeface="+mj-lt"/>
              </a:rPr>
              <a:t>&gt;&gt; </a:t>
            </a:r>
            <a:r>
              <a:rPr lang="en-US" sz="2400" b="1" dirty="0">
                <a:solidFill>
                  <a:srgbClr val="000409"/>
                </a:solidFill>
                <a:latin typeface="+mj-lt"/>
              </a:rPr>
              <a:t>1.5</a:t>
            </a:r>
            <a:r>
              <a:rPr lang="en-US" sz="2400" dirty="0">
                <a:solidFill>
                  <a:srgbClr val="000409"/>
                </a:solidFill>
                <a:latin typeface="+mj-lt"/>
              </a:rPr>
              <a:t> Experiments: </a:t>
            </a:r>
            <a:r>
              <a:rPr lang="en-US" sz="2400" dirty="0" err="1">
                <a:solidFill>
                  <a:srgbClr val="000409"/>
                </a:solidFill>
                <a:latin typeface="+mj-lt"/>
              </a:rPr>
              <a:t>Complexometry</a:t>
            </a:r>
            <a:r>
              <a:rPr lang="en-US" sz="2400" dirty="0">
                <a:solidFill>
                  <a:srgbClr val="000409"/>
                </a:solidFill>
                <a:latin typeface="+mj-lt"/>
              </a:rPr>
              <a:t>, Permanganate determination (1/2 experiment)</a:t>
            </a:r>
          </a:p>
          <a:p>
            <a:r>
              <a:rPr lang="en-US" sz="2400" dirty="0">
                <a:solidFill>
                  <a:srgbClr val="000409"/>
                </a:solidFill>
                <a:latin typeface="+mj-lt"/>
              </a:rPr>
              <a:t>&gt;&gt; Methods: Volumetric analysis</a:t>
            </a:r>
          </a:p>
        </p:txBody>
      </p:sp>
      <p:sp>
        <p:nvSpPr>
          <p:cNvPr id="19" name="TextBox 6">
            <a:extLst>
              <a:ext uri="{FF2B5EF4-FFF2-40B4-BE49-F238E27FC236}">
                <a16:creationId xmlns:a16="http://schemas.microsoft.com/office/drawing/2014/main" id="{1DE90F9C-DA6A-B36D-B7C7-A6223D6E874F}"/>
              </a:ext>
            </a:extLst>
          </p:cNvPr>
          <p:cNvSpPr txBox="1"/>
          <p:nvPr/>
        </p:nvSpPr>
        <p:spPr>
          <a:xfrm>
            <a:off x="762000" y="5775823"/>
            <a:ext cx="16911320" cy="1938992"/>
          </a:xfrm>
          <a:prstGeom prst="rect">
            <a:avLst/>
          </a:prstGeom>
          <a:noFill/>
          <a:ln>
            <a:noFill/>
          </a:ln>
        </p:spPr>
        <p:txBody>
          <a:bodyPr wrap="square" rtlCol="0">
            <a:spAutoFit/>
          </a:bodyPr>
          <a:lstStyle/>
          <a:p>
            <a:pPr marL="0" defTabSz="914400" eaLnBrk="1" latinLnBrk="0" hangingPunct="1"/>
            <a:r>
              <a:rPr lang="en-US" sz="2400" b="1" u="sng" dirty="0">
                <a:solidFill>
                  <a:srgbClr val="000409"/>
                </a:solidFill>
                <a:latin typeface="+mj-lt"/>
              </a:rPr>
              <a:t>Second Semester (Spring semester 2023-2024)  &gt;&gt; Pilot</a:t>
            </a:r>
          </a:p>
          <a:p>
            <a:pPr marL="0" defTabSz="914400" eaLnBrk="1" latinLnBrk="0" hangingPunct="1"/>
            <a:r>
              <a:rPr lang="en-US" sz="2400" b="1" dirty="0">
                <a:solidFill>
                  <a:srgbClr val="000409"/>
                </a:solidFill>
                <a:latin typeface="+mj-lt"/>
              </a:rPr>
              <a:t>Freshmen; Pharmaceutical Engineering, Materials Engineering</a:t>
            </a:r>
          </a:p>
          <a:p>
            <a:pPr marL="0" defTabSz="914400" eaLnBrk="1" latinLnBrk="0" hangingPunct="1"/>
            <a:r>
              <a:rPr lang="en-US" sz="2400" dirty="0">
                <a:solidFill>
                  <a:srgbClr val="000409"/>
                </a:solidFill>
                <a:latin typeface="+mj-lt"/>
              </a:rPr>
              <a:t>&gt;&gt; </a:t>
            </a:r>
            <a:r>
              <a:rPr lang="en-US" sz="2400" b="1" dirty="0">
                <a:solidFill>
                  <a:srgbClr val="000409"/>
                </a:solidFill>
                <a:latin typeface="+mj-lt"/>
              </a:rPr>
              <a:t>1</a:t>
            </a:r>
            <a:r>
              <a:rPr lang="en-US" sz="2400" dirty="0">
                <a:solidFill>
                  <a:srgbClr val="000409"/>
                </a:solidFill>
                <a:latin typeface="+mj-lt"/>
              </a:rPr>
              <a:t> Experiment: </a:t>
            </a:r>
            <a:r>
              <a:rPr lang="en-US" sz="2400" b="1" dirty="0">
                <a:solidFill>
                  <a:srgbClr val="0070C0"/>
                </a:solidFill>
                <a:latin typeface="+mj-lt"/>
              </a:rPr>
              <a:t>Acid-Base Titration</a:t>
            </a:r>
          </a:p>
          <a:p>
            <a:r>
              <a:rPr lang="en-US" sz="2400" dirty="0">
                <a:solidFill>
                  <a:srgbClr val="000409"/>
                </a:solidFill>
                <a:latin typeface="+mj-lt"/>
              </a:rPr>
              <a:t>&gt;&gt; Methods: Volumetric analysis</a:t>
            </a:r>
          </a:p>
          <a:p>
            <a:pPr marL="0" defTabSz="914400" eaLnBrk="1" latinLnBrk="0" hangingPunct="1"/>
            <a:endParaRPr lang="en-US" sz="2400" b="1" dirty="0">
              <a:solidFill>
                <a:srgbClr val="0070C0"/>
              </a:solidFill>
              <a:latin typeface="+mj-lt"/>
            </a:endParaRPr>
          </a:p>
        </p:txBody>
      </p:sp>
      <p:pic>
        <p:nvPicPr>
          <p:cNvPr id="25" name="תמונה 24" descr="תמונה שמכילה צילום מסך, כחול חשמלי, כחול, כחול קובלאט&#10;&#10;תוכן בינה מלאכותית גנרטיבית עשוי להיות שגוי.">
            <a:extLst>
              <a:ext uri="{FF2B5EF4-FFF2-40B4-BE49-F238E27FC236}">
                <a16:creationId xmlns:a16="http://schemas.microsoft.com/office/drawing/2014/main" id="{336EF85C-BE6D-CC72-ACF5-AF8FDC9BA7D2}"/>
              </a:ext>
            </a:extLst>
          </p:cNvPr>
          <p:cNvPicPr>
            <a:picLocks noChangeAspect="1"/>
          </p:cNvPicPr>
          <p:nvPr/>
        </p:nvPicPr>
        <p:blipFill>
          <a:blip r:embed="rId5"/>
          <a:stretch>
            <a:fillRect/>
          </a:stretch>
        </p:blipFill>
        <p:spPr>
          <a:xfrm>
            <a:off x="4953000" y="3497739"/>
            <a:ext cx="1584938" cy="2278084"/>
          </a:xfrm>
          <a:prstGeom prst="rect">
            <a:avLst/>
          </a:prstGeom>
        </p:spPr>
      </p:pic>
      <p:pic>
        <p:nvPicPr>
          <p:cNvPr id="2" name="תמונה 1" descr="תמונה שמכילה צילום מסך, כחול חשמלי, כחול, כחול קובלאט&#10;&#10;תוכן בינה מלאכותית גנרטיבית עשוי להיות שגוי.">
            <a:extLst>
              <a:ext uri="{FF2B5EF4-FFF2-40B4-BE49-F238E27FC236}">
                <a16:creationId xmlns:a16="http://schemas.microsoft.com/office/drawing/2014/main" id="{39C446A0-E451-6F11-9CFC-05C572F955CA}"/>
              </a:ext>
            </a:extLst>
          </p:cNvPr>
          <p:cNvPicPr>
            <a:picLocks noChangeAspect="1"/>
          </p:cNvPicPr>
          <p:nvPr/>
        </p:nvPicPr>
        <p:blipFill>
          <a:blip r:embed="rId5"/>
          <a:stretch>
            <a:fillRect/>
          </a:stretch>
        </p:blipFill>
        <p:spPr>
          <a:xfrm>
            <a:off x="4953000" y="7253151"/>
            <a:ext cx="1584938" cy="2278084"/>
          </a:xfrm>
          <a:prstGeom prst="rect">
            <a:avLst/>
          </a:prstGeom>
        </p:spPr>
      </p:pic>
    </p:spTree>
    <p:extLst>
      <p:ext uri="{BB962C8B-B14F-4D97-AF65-F5344CB8AC3E}">
        <p14:creationId xmlns:p14="http://schemas.microsoft.com/office/powerpoint/2010/main" val="35805973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a:extLst>
            <a:ext uri="{FF2B5EF4-FFF2-40B4-BE49-F238E27FC236}">
              <a16:creationId xmlns:a16="http://schemas.microsoft.com/office/drawing/2014/main" id="{AC33E5F6-0F98-7C71-D10E-FF42813D10ED}"/>
            </a:ext>
          </a:extLst>
        </p:cNvPr>
        <p:cNvGrpSpPr/>
        <p:nvPr/>
      </p:nvGrpSpPr>
      <p:grpSpPr>
        <a:xfrm>
          <a:off x="0" y="0"/>
          <a:ext cx="0" cy="0"/>
          <a:chOff x="0" y="0"/>
          <a:chExt cx="0" cy="0"/>
        </a:xfrm>
      </p:grpSpPr>
      <p:sp>
        <p:nvSpPr>
          <p:cNvPr id="6" name="TextBox 6">
            <a:extLst>
              <a:ext uri="{FF2B5EF4-FFF2-40B4-BE49-F238E27FC236}">
                <a16:creationId xmlns:a16="http://schemas.microsoft.com/office/drawing/2014/main" id="{FCADC9A7-3CB7-0112-2293-5009769D9F49}"/>
              </a:ext>
            </a:extLst>
          </p:cNvPr>
          <p:cNvSpPr txBox="1"/>
          <p:nvPr/>
        </p:nvSpPr>
        <p:spPr>
          <a:xfrm>
            <a:off x="513121" y="357924"/>
            <a:ext cx="14072064" cy="1204176"/>
          </a:xfrm>
          <a:prstGeom prst="rect">
            <a:avLst/>
          </a:prstGeom>
        </p:spPr>
        <p:txBody>
          <a:bodyPr lIns="0" tIns="0" rIns="0" bIns="0" rtlCol="0" anchor="t">
            <a:spAutoFit/>
          </a:bodyPr>
          <a:lstStyle/>
          <a:p>
            <a:pPr marL="0" lvl="0" indent="0" algn="l">
              <a:lnSpc>
                <a:spcPts val="8959"/>
              </a:lnSpc>
              <a:spcBef>
                <a:spcPct val="0"/>
              </a:spcBef>
            </a:pPr>
            <a:r>
              <a:rPr lang="en-US" sz="8800" b="1" i="1" dirty="0">
                <a:solidFill>
                  <a:srgbClr val="0F4662"/>
                </a:solidFill>
                <a:latin typeface="Angsana New" panose="02020603050405020304" pitchFamily="18" charset="-34"/>
                <a:cs typeface="Angsana New" panose="02020603050405020304" pitchFamily="18" charset="-34"/>
                <a:sym typeface="Cormorant Garamond Bold Italics"/>
              </a:rPr>
              <a:t>Development</a:t>
            </a:r>
            <a:r>
              <a:rPr lang="en-US" sz="6399" b="1" i="1" dirty="0">
                <a:solidFill>
                  <a:srgbClr val="0F4662"/>
                </a:solidFill>
                <a:latin typeface="Cormorant Garamond Bold Italics"/>
                <a:ea typeface="Cormorant Garamond Bold Italics"/>
                <a:cs typeface="Cormorant Garamond Bold Italics"/>
                <a:sym typeface="Cormorant Garamond Bold Italics"/>
              </a:rPr>
              <a:t> </a:t>
            </a:r>
            <a:r>
              <a:rPr lang="en-US" sz="8800" b="1" i="1" dirty="0">
                <a:solidFill>
                  <a:srgbClr val="0F4662"/>
                </a:solidFill>
                <a:latin typeface="Angsana New" panose="02020603050405020304" pitchFamily="18" charset="-34"/>
                <a:cs typeface="Angsana New" panose="02020603050405020304" pitchFamily="18" charset="-34"/>
                <a:sym typeface="Cormorant Garamond Bold Italics"/>
              </a:rPr>
              <a:t>process</a:t>
            </a:r>
          </a:p>
        </p:txBody>
      </p:sp>
      <p:sp>
        <p:nvSpPr>
          <p:cNvPr id="13" name="Freeform 13">
            <a:extLst>
              <a:ext uri="{FF2B5EF4-FFF2-40B4-BE49-F238E27FC236}">
                <a16:creationId xmlns:a16="http://schemas.microsoft.com/office/drawing/2014/main" id="{DEA9ED95-8A80-5BDC-5E1E-F5598016C5CA}"/>
              </a:ext>
            </a:extLst>
          </p:cNvPr>
          <p:cNvSpPr/>
          <p:nvPr/>
        </p:nvSpPr>
        <p:spPr>
          <a:xfrm>
            <a:off x="16306800" y="289449"/>
            <a:ext cx="1679997" cy="249900"/>
          </a:xfrm>
          <a:custGeom>
            <a:avLst/>
            <a:gdLst/>
            <a:ahLst/>
            <a:cxnLst/>
            <a:rect l="l" t="t" r="r" b="b"/>
            <a:pathLst>
              <a:path w="1679997" h="249900">
                <a:moveTo>
                  <a:pt x="0" y="0"/>
                </a:moveTo>
                <a:lnTo>
                  <a:pt x="1679997" y="0"/>
                </a:lnTo>
                <a:lnTo>
                  <a:pt x="1679997" y="249900"/>
                </a:lnTo>
                <a:lnTo>
                  <a:pt x="0" y="2499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he-IL"/>
          </a:p>
        </p:txBody>
      </p:sp>
      <p:sp>
        <p:nvSpPr>
          <p:cNvPr id="14" name="Freeform 14">
            <a:extLst>
              <a:ext uri="{FF2B5EF4-FFF2-40B4-BE49-F238E27FC236}">
                <a16:creationId xmlns:a16="http://schemas.microsoft.com/office/drawing/2014/main" id="{EEEEC121-89BB-D2A7-DE5F-8F2B44311B2E}"/>
              </a:ext>
            </a:extLst>
          </p:cNvPr>
          <p:cNvSpPr/>
          <p:nvPr/>
        </p:nvSpPr>
        <p:spPr>
          <a:xfrm>
            <a:off x="228600" y="9872601"/>
            <a:ext cx="1679997" cy="249900"/>
          </a:xfrm>
          <a:custGeom>
            <a:avLst/>
            <a:gdLst/>
            <a:ahLst/>
            <a:cxnLst/>
            <a:rect l="l" t="t" r="r" b="b"/>
            <a:pathLst>
              <a:path w="1679997" h="249900">
                <a:moveTo>
                  <a:pt x="0" y="0"/>
                </a:moveTo>
                <a:lnTo>
                  <a:pt x="1679997" y="0"/>
                </a:lnTo>
                <a:lnTo>
                  <a:pt x="1679997" y="249900"/>
                </a:lnTo>
                <a:lnTo>
                  <a:pt x="0" y="2499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he-IL"/>
          </a:p>
        </p:txBody>
      </p:sp>
      <p:sp>
        <p:nvSpPr>
          <p:cNvPr id="21" name="TextBox 8">
            <a:extLst>
              <a:ext uri="{FF2B5EF4-FFF2-40B4-BE49-F238E27FC236}">
                <a16:creationId xmlns:a16="http://schemas.microsoft.com/office/drawing/2014/main" id="{8AE7799F-4BE4-BFC8-B5F4-FD2D359A1757}"/>
              </a:ext>
            </a:extLst>
          </p:cNvPr>
          <p:cNvSpPr txBox="1"/>
          <p:nvPr/>
        </p:nvSpPr>
        <p:spPr>
          <a:xfrm>
            <a:off x="762000" y="1802828"/>
            <a:ext cx="16250944" cy="3046988"/>
          </a:xfrm>
          <a:prstGeom prst="rect">
            <a:avLst/>
          </a:prstGeom>
          <a:noFill/>
          <a:ln>
            <a:noFill/>
          </a:ln>
        </p:spPr>
        <p:txBody>
          <a:bodyPr wrap="square" rtlCol="0">
            <a:spAutoFit/>
          </a:bodyPr>
          <a:lstStyle/>
          <a:p>
            <a:pPr marL="0" defTabSz="914400" eaLnBrk="1" latinLnBrk="0" hangingPunct="1"/>
            <a:r>
              <a:rPr lang="en-US" sz="2400" b="1" u="sng" dirty="0">
                <a:solidFill>
                  <a:srgbClr val="000409"/>
                </a:solidFill>
                <a:latin typeface="+mj-lt"/>
              </a:rPr>
              <a:t>Third Semester (Fall semester 2024-2025) </a:t>
            </a:r>
          </a:p>
          <a:p>
            <a:pPr marL="0" defTabSz="914400" eaLnBrk="1" latinLnBrk="0" hangingPunct="1"/>
            <a:r>
              <a:rPr lang="en-US" sz="2400" b="1" dirty="0">
                <a:solidFill>
                  <a:srgbClr val="000409"/>
                </a:solidFill>
                <a:latin typeface="+mj-lt"/>
              </a:rPr>
              <a:t>Sophomores; Pharmaceutical Engineering, Materials Engineering</a:t>
            </a:r>
          </a:p>
          <a:p>
            <a:pPr marL="0" defTabSz="914400" eaLnBrk="1" latinLnBrk="0" hangingPunct="1"/>
            <a:r>
              <a:rPr lang="en-US" sz="2400" dirty="0">
                <a:solidFill>
                  <a:srgbClr val="000409"/>
                </a:solidFill>
                <a:latin typeface="+mj-lt"/>
              </a:rPr>
              <a:t>			AND</a:t>
            </a:r>
          </a:p>
          <a:p>
            <a:r>
              <a:rPr lang="en-US" sz="2400" b="1" dirty="0">
                <a:solidFill>
                  <a:srgbClr val="000409"/>
                </a:solidFill>
                <a:latin typeface="+mj-lt"/>
              </a:rPr>
              <a:t>Freshmen; </a:t>
            </a:r>
            <a:r>
              <a:rPr lang="en-US" sz="2400" b="1" dirty="0">
                <a:solidFill>
                  <a:srgbClr val="0070C0"/>
                </a:solidFill>
                <a:latin typeface="+mj-lt"/>
              </a:rPr>
              <a:t>Mechanical Engineering</a:t>
            </a:r>
          </a:p>
          <a:p>
            <a:r>
              <a:rPr lang="en-US" sz="2400" dirty="0">
                <a:solidFill>
                  <a:srgbClr val="000409"/>
                </a:solidFill>
                <a:latin typeface="+mj-lt"/>
              </a:rPr>
              <a:t>&gt;&gt; </a:t>
            </a:r>
            <a:r>
              <a:rPr lang="en-US" sz="2400" b="1" dirty="0">
                <a:latin typeface="+mj-lt"/>
              </a:rPr>
              <a:t>3</a:t>
            </a:r>
            <a:r>
              <a:rPr lang="en-US" sz="2400" dirty="0">
                <a:solidFill>
                  <a:srgbClr val="000409"/>
                </a:solidFill>
                <a:latin typeface="+mj-lt"/>
              </a:rPr>
              <a:t> Experiments: </a:t>
            </a:r>
            <a:r>
              <a:rPr lang="en-US" sz="2400" dirty="0" err="1">
                <a:solidFill>
                  <a:srgbClr val="000409"/>
                </a:solidFill>
                <a:latin typeface="+mj-lt"/>
              </a:rPr>
              <a:t>Complexometry</a:t>
            </a:r>
            <a:r>
              <a:rPr lang="en-US" sz="2400" dirty="0">
                <a:solidFill>
                  <a:srgbClr val="000409"/>
                </a:solidFill>
                <a:latin typeface="+mj-lt"/>
              </a:rPr>
              <a:t>, Permanganate determination </a:t>
            </a:r>
            <a:r>
              <a:rPr lang="en-US" sz="2400" b="1" dirty="0">
                <a:solidFill>
                  <a:srgbClr val="0070C0"/>
                </a:solidFill>
                <a:latin typeface="+mj-lt"/>
              </a:rPr>
              <a:t>(full), Vitamin C determination</a:t>
            </a:r>
          </a:p>
          <a:p>
            <a:pPr marL="0" defTabSz="914400" eaLnBrk="1" latinLnBrk="0" hangingPunct="1"/>
            <a:r>
              <a:rPr lang="en-US" sz="2400" dirty="0">
                <a:solidFill>
                  <a:srgbClr val="000409"/>
                </a:solidFill>
                <a:latin typeface="+mj-lt"/>
              </a:rPr>
              <a:t>			AND </a:t>
            </a:r>
          </a:p>
          <a:p>
            <a:pPr marL="0" defTabSz="914400" eaLnBrk="1" latinLnBrk="0" hangingPunct="1"/>
            <a:r>
              <a:rPr lang="en-US" sz="2400" dirty="0">
                <a:solidFill>
                  <a:srgbClr val="000409"/>
                </a:solidFill>
                <a:latin typeface="+mj-lt"/>
              </a:rPr>
              <a:t>&gt;&gt; </a:t>
            </a:r>
            <a:r>
              <a:rPr lang="en-US" sz="2400" b="1" dirty="0">
                <a:solidFill>
                  <a:srgbClr val="000409"/>
                </a:solidFill>
                <a:latin typeface="+mj-lt"/>
              </a:rPr>
              <a:t>1</a:t>
            </a:r>
            <a:r>
              <a:rPr lang="en-US" sz="2400" dirty="0">
                <a:solidFill>
                  <a:srgbClr val="000409"/>
                </a:solidFill>
                <a:latin typeface="+mj-lt"/>
              </a:rPr>
              <a:t> Experiment: Permanganate Titration</a:t>
            </a:r>
          </a:p>
          <a:p>
            <a:pPr marL="0" defTabSz="914400" eaLnBrk="1" latinLnBrk="0" hangingPunct="1"/>
            <a:r>
              <a:rPr lang="en-US" sz="2400" dirty="0">
                <a:solidFill>
                  <a:srgbClr val="000409"/>
                </a:solidFill>
                <a:latin typeface="+mj-lt"/>
              </a:rPr>
              <a:t>&gt;&gt; Methods: Volumetric </a:t>
            </a:r>
            <a:r>
              <a:rPr lang="en-US" sz="2400" b="1" dirty="0">
                <a:solidFill>
                  <a:srgbClr val="0070C0"/>
                </a:solidFill>
                <a:latin typeface="+mj-lt"/>
              </a:rPr>
              <a:t>and spectroscopic analysis</a:t>
            </a:r>
          </a:p>
        </p:txBody>
      </p:sp>
      <p:sp>
        <p:nvSpPr>
          <p:cNvPr id="22" name="TextBox 10">
            <a:extLst>
              <a:ext uri="{FF2B5EF4-FFF2-40B4-BE49-F238E27FC236}">
                <a16:creationId xmlns:a16="http://schemas.microsoft.com/office/drawing/2014/main" id="{A17CD7EE-D155-C28A-67BA-157DBE00FA9A}"/>
              </a:ext>
            </a:extLst>
          </p:cNvPr>
          <p:cNvSpPr txBox="1"/>
          <p:nvPr/>
        </p:nvSpPr>
        <p:spPr>
          <a:xfrm>
            <a:off x="838200" y="7200900"/>
            <a:ext cx="16936679" cy="2677656"/>
          </a:xfrm>
          <a:prstGeom prst="rect">
            <a:avLst/>
          </a:prstGeom>
          <a:noFill/>
          <a:ln>
            <a:noFill/>
          </a:ln>
        </p:spPr>
        <p:txBody>
          <a:bodyPr wrap="square" rtlCol="0">
            <a:spAutoFit/>
          </a:bodyPr>
          <a:lstStyle/>
          <a:p>
            <a:pPr marL="0" defTabSz="914400" eaLnBrk="1" latinLnBrk="0" hangingPunct="1"/>
            <a:r>
              <a:rPr lang="en-US" sz="2400" b="1" u="sng" dirty="0">
                <a:solidFill>
                  <a:srgbClr val="000409"/>
                </a:solidFill>
                <a:latin typeface="+mj-lt"/>
              </a:rPr>
              <a:t>Fourth Semester (Spring semester 2024-2025) </a:t>
            </a:r>
          </a:p>
          <a:p>
            <a:pPr marL="0" defTabSz="914400" eaLnBrk="1" latinLnBrk="0" hangingPunct="1"/>
            <a:r>
              <a:rPr lang="en-US" sz="2400" b="1" dirty="0">
                <a:solidFill>
                  <a:srgbClr val="000409"/>
                </a:solidFill>
                <a:latin typeface="+mj-lt"/>
              </a:rPr>
              <a:t>Freshmen; Pharmaceutical Engineering, Materials Engineering</a:t>
            </a:r>
          </a:p>
          <a:p>
            <a:pPr marL="0" defTabSz="914400" eaLnBrk="1" latinLnBrk="0" hangingPunct="1"/>
            <a:r>
              <a:rPr lang="en-US" sz="2400" dirty="0">
                <a:solidFill>
                  <a:srgbClr val="000409"/>
                </a:solidFill>
                <a:latin typeface="+mj-lt"/>
              </a:rPr>
              <a:t>			AND</a:t>
            </a:r>
          </a:p>
          <a:p>
            <a:r>
              <a:rPr lang="en-US" sz="2400" b="1" dirty="0">
                <a:solidFill>
                  <a:srgbClr val="000409"/>
                </a:solidFill>
                <a:latin typeface="+mj-lt"/>
              </a:rPr>
              <a:t>Freshmen; </a:t>
            </a:r>
            <a:r>
              <a:rPr lang="en-US" sz="2400" b="1" dirty="0">
                <a:solidFill>
                  <a:srgbClr val="0070C0"/>
                </a:solidFill>
                <a:latin typeface="+mj-lt"/>
              </a:rPr>
              <a:t>Civil Engineering</a:t>
            </a:r>
            <a:endParaRPr lang="en-US" sz="2400" dirty="0">
              <a:solidFill>
                <a:srgbClr val="0070C0"/>
              </a:solidFill>
              <a:latin typeface="+mj-lt"/>
            </a:endParaRPr>
          </a:p>
          <a:p>
            <a:pPr marL="0" defTabSz="914400" eaLnBrk="1" latinLnBrk="0" hangingPunct="1"/>
            <a:r>
              <a:rPr lang="en-US" sz="2400" dirty="0">
                <a:solidFill>
                  <a:srgbClr val="000409"/>
                </a:solidFill>
                <a:latin typeface="+mj-lt"/>
              </a:rPr>
              <a:t>&gt;&gt; </a:t>
            </a:r>
            <a:r>
              <a:rPr lang="en-US" sz="2400" b="1" dirty="0">
                <a:solidFill>
                  <a:srgbClr val="000409"/>
                </a:solidFill>
                <a:latin typeface="+mj-lt"/>
              </a:rPr>
              <a:t>1</a:t>
            </a:r>
            <a:r>
              <a:rPr lang="en-US" sz="2400" dirty="0">
                <a:solidFill>
                  <a:srgbClr val="000409"/>
                </a:solidFill>
                <a:latin typeface="+mj-lt"/>
              </a:rPr>
              <a:t> Experiment: Permanganate Titration</a:t>
            </a:r>
          </a:p>
          <a:p>
            <a:r>
              <a:rPr lang="en-US" sz="2400" dirty="0">
                <a:solidFill>
                  <a:srgbClr val="000409"/>
                </a:solidFill>
                <a:latin typeface="+mj-lt"/>
              </a:rPr>
              <a:t>&gt;&gt; Methods: Volumetric </a:t>
            </a:r>
            <a:r>
              <a:rPr lang="en-US" sz="2400" b="1" dirty="0">
                <a:solidFill>
                  <a:srgbClr val="000409"/>
                </a:solidFill>
                <a:latin typeface="+mj-lt"/>
              </a:rPr>
              <a:t>and</a:t>
            </a:r>
            <a:r>
              <a:rPr lang="en-US" sz="2400" dirty="0">
                <a:solidFill>
                  <a:srgbClr val="000409"/>
                </a:solidFill>
                <a:latin typeface="+mj-lt"/>
              </a:rPr>
              <a:t> spectroscopic analysis</a:t>
            </a:r>
          </a:p>
          <a:p>
            <a:pPr marL="0" defTabSz="914400" eaLnBrk="1" latinLnBrk="0" hangingPunct="1"/>
            <a:endParaRPr lang="en-US" sz="2400" dirty="0">
              <a:solidFill>
                <a:srgbClr val="000409"/>
              </a:solidFill>
              <a:latin typeface="+mj-lt"/>
            </a:endParaRPr>
          </a:p>
        </p:txBody>
      </p:sp>
      <p:pic>
        <p:nvPicPr>
          <p:cNvPr id="26" name="תמונה 25" descr="תמונה שמכילה צילום מסך, כחול חשמלי, כחול, כחול קובלאט&#10;&#10;תוכן בינה מלאכותית גנרטיבית עשוי להיות שגוי.">
            <a:extLst>
              <a:ext uri="{FF2B5EF4-FFF2-40B4-BE49-F238E27FC236}">
                <a16:creationId xmlns:a16="http://schemas.microsoft.com/office/drawing/2014/main" id="{9A5DEBB2-C79B-5F89-CA74-C150D9B2957A}"/>
              </a:ext>
            </a:extLst>
          </p:cNvPr>
          <p:cNvPicPr>
            <a:picLocks noChangeAspect="1"/>
          </p:cNvPicPr>
          <p:nvPr/>
        </p:nvPicPr>
        <p:blipFill>
          <a:blip r:embed="rId5"/>
          <a:stretch>
            <a:fillRect/>
          </a:stretch>
        </p:blipFill>
        <p:spPr>
          <a:xfrm>
            <a:off x="4495800" y="4977384"/>
            <a:ext cx="1584938" cy="2400657"/>
          </a:xfrm>
          <a:prstGeom prst="rect">
            <a:avLst/>
          </a:prstGeom>
        </p:spPr>
      </p:pic>
    </p:spTree>
    <p:extLst>
      <p:ext uri="{BB962C8B-B14F-4D97-AF65-F5344CB8AC3E}">
        <p14:creationId xmlns:p14="http://schemas.microsoft.com/office/powerpoint/2010/main" val="25038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4099486"/>
            <a:chOff x="0" y="0"/>
            <a:chExt cx="4816593" cy="1079700"/>
          </a:xfrm>
        </p:grpSpPr>
        <p:sp>
          <p:nvSpPr>
            <p:cNvPr id="3" name="Freeform 3"/>
            <p:cNvSpPr/>
            <p:nvPr/>
          </p:nvSpPr>
          <p:spPr>
            <a:xfrm>
              <a:off x="0" y="0"/>
              <a:ext cx="4816592" cy="1079700"/>
            </a:xfrm>
            <a:custGeom>
              <a:avLst/>
              <a:gdLst/>
              <a:ahLst/>
              <a:cxnLst/>
              <a:rect l="l" t="t" r="r" b="b"/>
              <a:pathLst>
                <a:path w="4816592" h="1079700">
                  <a:moveTo>
                    <a:pt x="0" y="0"/>
                  </a:moveTo>
                  <a:lnTo>
                    <a:pt x="4816592" y="0"/>
                  </a:lnTo>
                  <a:lnTo>
                    <a:pt x="4816592" y="1079700"/>
                  </a:lnTo>
                  <a:lnTo>
                    <a:pt x="0" y="1079700"/>
                  </a:lnTo>
                  <a:close/>
                </a:path>
              </a:pathLst>
            </a:custGeom>
            <a:solidFill>
              <a:srgbClr val="DBE5EA"/>
            </a:solidFill>
          </p:spPr>
          <p:txBody>
            <a:bodyPr/>
            <a:lstStyle/>
            <a:p>
              <a:endParaRPr lang="he-IL"/>
            </a:p>
          </p:txBody>
        </p:sp>
        <p:sp>
          <p:nvSpPr>
            <p:cNvPr id="4" name="TextBox 4"/>
            <p:cNvSpPr txBox="1"/>
            <p:nvPr/>
          </p:nvSpPr>
          <p:spPr>
            <a:xfrm>
              <a:off x="0" y="-47625"/>
              <a:ext cx="4816593" cy="1127325"/>
            </a:xfrm>
            <a:prstGeom prst="rect">
              <a:avLst/>
            </a:prstGeom>
          </p:spPr>
          <p:txBody>
            <a:bodyPr lIns="50800" tIns="50800" rIns="50800" bIns="50800" rtlCol="0" anchor="ctr"/>
            <a:lstStyle/>
            <a:p>
              <a:pPr algn="ctr">
                <a:lnSpc>
                  <a:spcPts val="3693"/>
                </a:lnSpc>
              </a:pPr>
              <a:endParaRPr/>
            </a:p>
          </p:txBody>
        </p:sp>
      </p:grpSp>
      <p:sp>
        <p:nvSpPr>
          <p:cNvPr id="11" name="TextBox 11"/>
          <p:cNvSpPr txBox="1"/>
          <p:nvPr/>
        </p:nvSpPr>
        <p:spPr>
          <a:xfrm>
            <a:off x="1028700" y="599709"/>
            <a:ext cx="9914964" cy="1204176"/>
          </a:xfrm>
          <a:prstGeom prst="rect">
            <a:avLst/>
          </a:prstGeom>
        </p:spPr>
        <p:txBody>
          <a:bodyPr lIns="0" tIns="0" rIns="0" bIns="0" rtlCol="0" anchor="t">
            <a:spAutoFit/>
          </a:bodyPr>
          <a:lstStyle/>
          <a:p>
            <a:pPr marL="0" lvl="0" indent="0" algn="l">
              <a:lnSpc>
                <a:spcPts val="8959"/>
              </a:lnSpc>
              <a:spcBef>
                <a:spcPct val="0"/>
              </a:spcBef>
            </a:pPr>
            <a:r>
              <a:rPr lang="en-US" sz="8800" b="1" i="1" dirty="0">
                <a:solidFill>
                  <a:srgbClr val="0F4662"/>
                </a:solidFill>
                <a:latin typeface="Angsana New" panose="02020603050405020304" pitchFamily="18" charset="-34"/>
                <a:cs typeface="Angsana New" panose="02020603050405020304" pitchFamily="18" charset="-34"/>
                <a:sym typeface="Cormorant Garamond Bold Italics"/>
              </a:rPr>
              <a:t>Team</a:t>
            </a:r>
            <a:r>
              <a:rPr lang="en-US" sz="7200" b="1" i="1" dirty="0">
                <a:solidFill>
                  <a:srgbClr val="0F4662"/>
                </a:solidFill>
                <a:latin typeface="Cormorant Garamond Bold Italics"/>
                <a:ea typeface="Cormorant Garamond Bold Italics"/>
                <a:cs typeface="Cormorant Garamond Bold Italics"/>
                <a:sym typeface="Cormorant Garamond Bold Italics"/>
              </a:rPr>
              <a:t> </a:t>
            </a:r>
            <a:r>
              <a:rPr lang="en-US" sz="8800" b="1" i="1" dirty="0">
                <a:solidFill>
                  <a:srgbClr val="0F4662"/>
                </a:solidFill>
                <a:latin typeface="Angsana New" panose="02020603050405020304" pitchFamily="18" charset="-34"/>
                <a:cs typeface="Angsana New" panose="02020603050405020304" pitchFamily="18" charset="-34"/>
                <a:sym typeface="Cormorant Garamond Bold Italics"/>
              </a:rPr>
              <a:t>Members</a:t>
            </a:r>
          </a:p>
        </p:txBody>
      </p:sp>
      <p:sp>
        <p:nvSpPr>
          <p:cNvPr id="12" name="TextBox 12"/>
          <p:cNvSpPr txBox="1"/>
          <p:nvPr/>
        </p:nvSpPr>
        <p:spPr>
          <a:xfrm>
            <a:off x="6349590" y="6102781"/>
            <a:ext cx="5017320" cy="483466"/>
          </a:xfrm>
          <a:prstGeom prst="rect">
            <a:avLst/>
          </a:prstGeom>
        </p:spPr>
        <p:txBody>
          <a:bodyPr lIns="0" tIns="0" rIns="0" bIns="0" rtlCol="0" anchor="t">
            <a:spAutoFit/>
          </a:bodyPr>
          <a:lstStyle/>
          <a:p>
            <a:pPr marL="0" lvl="0" indent="0" algn="ctr">
              <a:lnSpc>
                <a:spcPts val="3919"/>
              </a:lnSpc>
              <a:spcBef>
                <a:spcPct val="0"/>
              </a:spcBef>
            </a:pPr>
            <a:r>
              <a:rPr lang="en-US" sz="3200" b="1" dirty="0">
                <a:solidFill>
                  <a:srgbClr val="0F4662"/>
                </a:solidFill>
                <a:latin typeface="+mj-lt"/>
                <a:sym typeface="Quicksand Bold"/>
              </a:rPr>
              <a:t>Ruthy</a:t>
            </a:r>
            <a:r>
              <a:rPr lang="en-US" sz="2799" b="1" dirty="0">
                <a:solidFill>
                  <a:srgbClr val="0F4662"/>
                </a:solidFill>
                <a:latin typeface="Quicksand Bold"/>
                <a:ea typeface="Quicksand Bold"/>
                <a:cs typeface="Quicksand Bold"/>
                <a:sym typeface="Quicksand Bold"/>
              </a:rPr>
              <a:t> </a:t>
            </a:r>
            <a:r>
              <a:rPr lang="en-US" sz="3200" b="1" dirty="0">
                <a:solidFill>
                  <a:srgbClr val="0F4662"/>
                </a:solidFill>
                <a:latin typeface="+mj-lt"/>
                <a:sym typeface="Quicksand Bold"/>
              </a:rPr>
              <a:t>Sfez</a:t>
            </a:r>
          </a:p>
        </p:txBody>
      </p:sp>
      <p:sp>
        <p:nvSpPr>
          <p:cNvPr id="14" name="TextBox 14"/>
          <p:cNvSpPr txBox="1"/>
          <p:nvPr/>
        </p:nvSpPr>
        <p:spPr>
          <a:xfrm>
            <a:off x="12241980" y="6129792"/>
            <a:ext cx="5017320" cy="483466"/>
          </a:xfrm>
          <a:prstGeom prst="rect">
            <a:avLst/>
          </a:prstGeom>
        </p:spPr>
        <p:txBody>
          <a:bodyPr lIns="0" tIns="0" rIns="0" bIns="0" rtlCol="0" anchor="t">
            <a:spAutoFit/>
          </a:bodyPr>
          <a:lstStyle/>
          <a:p>
            <a:pPr marL="0" lvl="0" indent="0" algn="ctr">
              <a:lnSpc>
                <a:spcPts val="3919"/>
              </a:lnSpc>
              <a:spcBef>
                <a:spcPct val="0"/>
              </a:spcBef>
            </a:pPr>
            <a:r>
              <a:rPr lang="en-US" sz="3200" b="1" dirty="0">
                <a:solidFill>
                  <a:srgbClr val="0F4662"/>
                </a:solidFill>
                <a:latin typeface="+mj-lt"/>
                <a:sym typeface="Quicksand Bold"/>
              </a:rPr>
              <a:t>Yaniv</a:t>
            </a:r>
            <a:r>
              <a:rPr lang="en-US" sz="2799" b="1" dirty="0">
                <a:solidFill>
                  <a:srgbClr val="0F4662"/>
                </a:solidFill>
                <a:latin typeface="+mj-lt"/>
                <a:ea typeface="Quicksand Bold"/>
                <a:cs typeface="Quicksand Bold"/>
                <a:sym typeface="Quicksand Bold"/>
              </a:rPr>
              <a:t> </a:t>
            </a:r>
            <a:r>
              <a:rPr lang="en-US" sz="3200" b="1" dirty="0">
                <a:solidFill>
                  <a:srgbClr val="0F4662"/>
                </a:solidFill>
                <a:latin typeface="+mj-lt"/>
                <a:sym typeface="Quicksand Bold"/>
              </a:rPr>
              <a:t>Geier</a:t>
            </a:r>
          </a:p>
        </p:txBody>
      </p:sp>
      <p:sp>
        <p:nvSpPr>
          <p:cNvPr id="16" name="TextBox 16"/>
          <p:cNvSpPr txBox="1"/>
          <p:nvPr/>
        </p:nvSpPr>
        <p:spPr>
          <a:xfrm>
            <a:off x="457200" y="5989646"/>
            <a:ext cx="5017320" cy="483466"/>
          </a:xfrm>
          <a:prstGeom prst="rect">
            <a:avLst/>
          </a:prstGeom>
        </p:spPr>
        <p:txBody>
          <a:bodyPr lIns="0" tIns="0" rIns="0" bIns="0" rtlCol="0" anchor="t">
            <a:spAutoFit/>
          </a:bodyPr>
          <a:lstStyle/>
          <a:p>
            <a:pPr marL="0" lvl="0" indent="0" algn="ctr">
              <a:lnSpc>
                <a:spcPts val="3919"/>
              </a:lnSpc>
              <a:spcBef>
                <a:spcPct val="0"/>
              </a:spcBef>
            </a:pPr>
            <a:r>
              <a:rPr lang="en-US" sz="3200" b="1" dirty="0">
                <a:solidFill>
                  <a:srgbClr val="0F4662"/>
                </a:solidFill>
                <a:latin typeface="+mj-lt"/>
                <a:ea typeface="Quicksand Bold"/>
                <a:cs typeface="Quicksand Bold"/>
                <a:sym typeface="Quicksand Bold"/>
              </a:rPr>
              <a:t>Noach Treitel</a:t>
            </a:r>
          </a:p>
        </p:txBody>
      </p:sp>
      <p:sp>
        <p:nvSpPr>
          <p:cNvPr id="18" name="AutoShape 18"/>
          <p:cNvSpPr/>
          <p:nvPr/>
        </p:nvSpPr>
        <p:spPr>
          <a:xfrm>
            <a:off x="5897880" y="8681205"/>
            <a:ext cx="6492240" cy="0"/>
          </a:xfrm>
          <a:prstGeom prst="line">
            <a:avLst/>
          </a:prstGeom>
          <a:ln w="76200" cap="flat">
            <a:solidFill>
              <a:srgbClr val="0F4662"/>
            </a:solidFill>
            <a:prstDash val="solid"/>
            <a:headEnd type="none" w="sm" len="sm"/>
            <a:tailEnd type="none" w="sm" len="sm"/>
          </a:ln>
        </p:spPr>
        <p:txBody>
          <a:bodyPr/>
          <a:lstStyle/>
          <a:p>
            <a:endParaRPr lang="he-IL"/>
          </a:p>
        </p:txBody>
      </p:sp>
      <p:sp>
        <p:nvSpPr>
          <p:cNvPr id="19" name="Freeform 19"/>
          <p:cNvSpPr/>
          <p:nvPr/>
        </p:nvSpPr>
        <p:spPr>
          <a:xfrm>
            <a:off x="8304001" y="9529723"/>
            <a:ext cx="1679997" cy="249900"/>
          </a:xfrm>
          <a:custGeom>
            <a:avLst/>
            <a:gdLst/>
            <a:ahLst/>
            <a:cxnLst/>
            <a:rect l="l" t="t" r="r" b="b"/>
            <a:pathLst>
              <a:path w="1679997" h="249900">
                <a:moveTo>
                  <a:pt x="0" y="0"/>
                </a:moveTo>
                <a:lnTo>
                  <a:pt x="1679998" y="0"/>
                </a:lnTo>
                <a:lnTo>
                  <a:pt x="1679998" y="249900"/>
                </a:lnTo>
                <a:lnTo>
                  <a:pt x="0" y="2499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he-IL"/>
          </a:p>
        </p:txBody>
      </p:sp>
      <p:pic>
        <p:nvPicPr>
          <p:cNvPr id="21" name="תמונה 20">
            <a:extLst>
              <a:ext uri="{FF2B5EF4-FFF2-40B4-BE49-F238E27FC236}">
                <a16:creationId xmlns:a16="http://schemas.microsoft.com/office/drawing/2014/main" id="{6CE1A3C9-FD27-3726-2657-D0B06D30E925}"/>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371600" y="2370312"/>
            <a:ext cx="3372507" cy="3458347"/>
          </a:xfrm>
          <a:prstGeom prst="ellipse">
            <a:avLst/>
          </a:prstGeom>
          <a:ln>
            <a:noFill/>
          </a:ln>
          <a:effectLst>
            <a:softEdge rad="112500"/>
          </a:effectLst>
        </p:spPr>
      </p:pic>
      <p:pic>
        <p:nvPicPr>
          <p:cNvPr id="23" name="תמונה 22">
            <a:extLst>
              <a:ext uri="{FF2B5EF4-FFF2-40B4-BE49-F238E27FC236}">
                <a16:creationId xmlns:a16="http://schemas.microsoft.com/office/drawing/2014/main" id="{4A2B7E6E-E0CE-E771-0171-9BBC2B275358}"/>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7010400" y="2255837"/>
            <a:ext cx="3397821" cy="3459600"/>
          </a:xfrm>
          <a:prstGeom prst="ellipse">
            <a:avLst/>
          </a:prstGeom>
          <a:ln>
            <a:noFill/>
          </a:ln>
          <a:effectLst>
            <a:softEdge rad="112500"/>
          </a:effectLst>
        </p:spPr>
      </p:pic>
      <p:pic>
        <p:nvPicPr>
          <p:cNvPr id="25" name="תמונה 24">
            <a:extLst>
              <a:ext uri="{FF2B5EF4-FFF2-40B4-BE49-F238E27FC236}">
                <a16:creationId xmlns:a16="http://schemas.microsoft.com/office/drawing/2014/main" id="{E6089369-520F-0C0B-06FE-0F75DF8F88E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2877800" y="2311512"/>
            <a:ext cx="3420376" cy="3459600"/>
          </a:xfrm>
          <a:prstGeom prst="ellipse">
            <a:avLst/>
          </a:prstGeom>
          <a:ln>
            <a:noFill/>
          </a:ln>
          <a:effectLst>
            <a:softEdge rad="112500"/>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a:extLst>
            <a:ext uri="{FF2B5EF4-FFF2-40B4-BE49-F238E27FC236}">
              <a16:creationId xmlns:a16="http://schemas.microsoft.com/office/drawing/2014/main" id="{EC3B46A4-01A6-2888-67EA-4B4C8722D022}"/>
            </a:ext>
          </a:extLst>
        </p:cNvPr>
        <p:cNvGrpSpPr/>
        <p:nvPr/>
      </p:nvGrpSpPr>
      <p:grpSpPr>
        <a:xfrm>
          <a:off x="0" y="0"/>
          <a:ext cx="0" cy="0"/>
          <a:chOff x="0" y="0"/>
          <a:chExt cx="0" cy="0"/>
        </a:xfrm>
      </p:grpSpPr>
      <p:grpSp>
        <p:nvGrpSpPr>
          <p:cNvPr id="5" name="Group 2">
            <a:extLst>
              <a:ext uri="{FF2B5EF4-FFF2-40B4-BE49-F238E27FC236}">
                <a16:creationId xmlns:a16="http://schemas.microsoft.com/office/drawing/2014/main" id="{F83CDDDD-4C1B-B40D-A408-9D604603AEF1}"/>
              </a:ext>
            </a:extLst>
          </p:cNvPr>
          <p:cNvGrpSpPr/>
          <p:nvPr/>
        </p:nvGrpSpPr>
        <p:grpSpPr>
          <a:xfrm>
            <a:off x="14098661" y="-164977"/>
            <a:ext cx="5846093" cy="10451977"/>
            <a:chOff x="-435091" y="-47625"/>
            <a:chExt cx="1539712" cy="2752784"/>
          </a:xfrm>
        </p:grpSpPr>
        <p:sp>
          <p:nvSpPr>
            <p:cNvPr id="6" name="Freeform 3">
              <a:extLst>
                <a:ext uri="{FF2B5EF4-FFF2-40B4-BE49-F238E27FC236}">
                  <a16:creationId xmlns:a16="http://schemas.microsoft.com/office/drawing/2014/main" id="{669ECABE-5AD8-96B8-B1FD-1064F94070C5}"/>
                </a:ext>
              </a:extLst>
            </p:cNvPr>
            <p:cNvSpPr/>
            <p:nvPr/>
          </p:nvSpPr>
          <p:spPr>
            <a:xfrm>
              <a:off x="-435091" y="-9609"/>
              <a:ext cx="1104621" cy="2705159"/>
            </a:xfrm>
            <a:custGeom>
              <a:avLst/>
              <a:gdLst/>
              <a:ahLst/>
              <a:cxnLst/>
              <a:rect l="l" t="t" r="r" b="b"/>
              <a:pathLst>
                <a:path w="1104621" h="2705159">
                  <a:moveTo>
                    <a:pt x="0" y="0"/>
                  </a:moveTo>
                  <a:lnTo>
                    <a:pt x="1104621" y="0"/>
                  </a:lnTo>
                  <a:lnTo>
                    <a:pt x="1104621" y="2705159"/>
                  </a:lnTo>
                  <a:lnTo>
                    <a:pt x="0" y="2705159"/>
                  </a:lnTo>
                  <a:close/>
                </a:path>
              </a:pathLst>
            </a:custGeom>
            <a:solidFill>
              <a:srgbClr val="7994A0">
                <a:alpha val="67059"/>
              </a:srgbClr>
            </a:solidFill>
          </p:spPr>
          <p:txBody>
            <a:bodyPr/>
            <a:lstStyle/>
            <a:p>
              <a:endParaRPr lang="he-IL" dirty="0"/>
            </a:p>
          </p:txBody>
        </p:sp>
        <p:sp>
          <p:nvSpPr>
            <p:cNvPr id="8" name="TextBox 4">
              <a:extLst>
                <a:ext uri="{FF2B5EF4-FFF2-40B4-BE49-F238E27FC236}">
                  <a16:creationId xmlns:a16="http://schemas.microsoft.com/office/drawing/2014/main" id="{BE2779CF-853D-511B-153F-A0EB5AF9A4BB}"/>
                </a:ext>
              </a:extLst>
            </p:cNvPr>
            <p:cNvSpPr txBox="1"/>
            <p:nvPr/>
          </p:nvSpPr>
          <p:spPr>
            <a:xfrm>
              <a:off x="0" y="-47625"/>
              <a:ext cx="1104621" cy="2752784"/>
            </a:xfrm>
            <a:prstGeom prst="rect">
              <a:avLst/>
            </a:prstGeom>
          </p:spPr>
          <p:txBody>
            <a:bodyPr lIns="50800" tIns="50800" rIns="50800" bIns="50800" rtlCol="0" anchor="ctr"/>
            <a:lstStyle/>
            <a:p>
              <a:pPr algn="ctr">
                <a:lnSpc>
                  <a:spcPts val="3693"/>
                </a:lnSpc>
              </a:pPr>
              <a:endParaRPr/>
            </a:p>
          </p:txBody>
        </p:sp>
      </p:grpSp>
      <p:sp>
        <p:nvSpPr>
          <p:cNvPr id="13" name="Freeform 13">
            <a:extLst>
              <a:ext uri="{FF2B5EF4-FFF2-40B4-BE49-F238E27FC236}">
                <a16:creationId xmlns:a16="http://schemas.microsoft.com/office/drawing/2014/main" id="{E2B218A0-0EE8-7767-97ED-32008D2B1818}"/>
              </a:ext>
            </a:extLst>
          </p:cNvPr>
          <p:cNvSpPr/>
          <p:nvPr/>
        </p:nvSpPr>
        <p:spPr>
          <a:xfrm>
            <a:off x="16391475" y="285057"/>
            <a:ext cx="1679997" cy="249900"/>
          </a:xfrm>
          <a:custGeom>
            <a:avLst/>
            <a:gdLst/>
            <a:ahLst/>
            <a:cxnLst/>
            <a:rect l="l" t="t" r="r" b="b"/>
            <a:pathLst>
              <a:path w="1679997" h="249900">
                <a:moveTo>
                  <a:pt x="0" y="0"/>
                </a:moveTo>
                <a:lnTo>
                  <a:pt x="1679997" y="0"/>
                </a:lnTo>
                <a:lnTo>
                  <a:pt x="1679997" y="249900"/>
                </a:lnTo>
                <a:lnTo>
                  <a:pt x="0" y="2499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he-IL"/>
          </a:p>
        </p:txBody>
      </p:sp>
      <p:sp>
        <p:nvSpPr>
          <p:cNvPr id="4" name="TextBox 6">
            <a:extLst>
              <a:ext uri="{FF2B5EF4-FFF2-40B4-BE49-F238E27FC236}">
                <a16:creationId xmlns:a16="http://schemas.microsoft.com/office/drawing/2014/main" id="{B5621784-EAFF-6C09-7B59-885C3860ADA7}"/>
              </a:ext>
            </a:extLst>
          </p:cNvPr>
          <p:cNvSpPr txBox="1"/>
          <p:nvPr/>
        </p:nvSpPr>
        <p:spPr>
          <a:xfrm>
            <a:off x="381000" y="34636"/>
            <a:ext cx="14072064" cy="1204176"/>
          </a:xfrm>
          <a:prstGeom prst="rect">
            <a:avLst/>
          </a:prstGeom>
        </p:spPr>
        <p:txBody>
          <a:bodyPr lIns="0" tIns="0" rIns="0" bIns="0" rtlCol="0" anchor="t">
            <a:spAutoFit/>
          </a:bodyPr>
          <a:lstStyle/>
          <a:p>
            <a:pPr marL="0" lvl="0" indent="0" algn="l">
              <a:lnSpc>
                <a:spcPts val="8959"/>
              </a:lnSpc>
              <a:spcBef>
                <a:spcPct val="0"/>
              </a:spcBef>
            </a:pPr>
            <a:r>
              <a:rPr lang="en-US" sz="8800" b="1" i="1" dirty="0">
                <a:solidFill>
                  <a:srgbClr val="0F4662"/>
                </a:solidFill>
                <a:latin typeface="Angsana New" panose="02020603050405020304" pitchFamily="18" charset="-34"/>
                <a:cs typeface="Angsana New" panose="02020603050405020304" pitchFamily="18" charset="-34"/>
                <a:sym typeface="Cormorant Garamond Bold Italics"/>
              </a:rPr>
              <a:t>Initial</a:t>
            </a:r>
            <a:r>
              <a:rPr lang="en-US" sz="6399" b="1" i="1" dirty="0">
                <a:solidFill>
                  <a:srgbClr val="0F4662"/>
                </a:solidFill>
                <a:latin typeface="Cormorant Garamond Bold Italics"/>
                <a:ea typeface="Cormorant Garamond Bold Italics"/>
                <a:cs typeface="Cormorant Garamond Bold Italics"/>
                <a:sym typeface="Cormorant Garamond Bold Italics"/>
              </a:rPr>
              <a:t> </a:t>
            </a:r>
            <a:r>
              <a:rPr lang="en-US" sz="8800" b="1" i="1" dirty="0">
                <a:solidFill>
                  <a:srgbClr val="0F4662"/>
                </a:solidFill>
                <a:latin typeface="Angsana New" panose="02020603050405020304" pitchFamily="18" charset="-34"/>
                <a:cs typeface="Angsana New" panose="02020603050405020304" pitchFamily="18" charset="-34"/>
                <a:sym typeface="Cormorant Garamond Bold Italics"/>
              </a:rPr>
              <a:t>impression</a:t>
            </a:r>
          </a:p>
        </p:txBody>
      </p:sp>
      <p:sp>
        <p:nvSpPr>
          <p:cNvPr id="15" name="TextBox 5">
            <a:extLst>
              <a:ext uri="{FF2B5EF4-FFF2-40B4-BE49-F238E27FC236}">
                <a16:creationId xmlns:a16="http://schemas.microsoft.com/office/drawing/2014/main" id="{61818C9C-9DCA-DB54-FF5A-27B480C1DC16}"/>
              </a:ext>
            </a:extLst>
          </p:cNvPr>
          <p:cNvSpPr txBox="1"/>
          <p:nvPr/>
        </p:nvSpPr>
        <p:spPr>
          <a:xfrm>
            <a:off x="3050483" y="1274900"/>
            <a:ext cx="2786438" cy="461665"/>
          </a:xfrm>
          <a:prstGeom prst="rect">
            <a:avLst/>
          </a:prstGeom>
          <a:noFill/>
        </p:spPr>
        <p:txBody>
          <a:bodyPr wrap="square" rtlCol="0">
            <a:spAutoFit/>
          </a:bodyPr>
          <a:lstStyle/>
          <a:p>
            <a:pPr algn="l"/>
            <a:r>
              <a:rPr lang="en-US" sz="2400" b="1" dirty="0">
                <a:solidFill>
                  <a:srgbClr val="000409"/>
                </a:solidFill>
                <a:latin typeface="+mj-lt"/>
              </a:rPr>
              <a:t>Challenges</a:t>
            </a:r>
            <a:endParaRPr lang="en-IL" sz="2400" b="1" dirty="0">
              <a:solidFill>
                <a:srgbClr val="000409"/>
              </a:solidFill>
              <a:latin typeface="+mj-lt"/>
            </a:endParaRPr>
          </a:p>
        </p:txBody>
      </p:sp>
      <p:sp>
        <p:nvSpPr>
          <p:cNvPr id="16" name="TextBox 8">
            <a:extLst>
              <a:ext uri="{FF2B5EF4-FFF2-40B4-BE49-F238E27FC236}">
                <a16:creationId xmlns:a16="http://schemas.microsoft.com/office/drawing/2014/main" id="{1FDD0F25-502F-2771-C30F-A2D01505DD71}"/>
              </a:ext>
            </a:extLst>
          </p:cNvPr>
          <p:cNvSpPr txBox="1"/>
          <p:nvPr/>
        </p:nvSpPr>
        <p:spPr>
          <a:xfrm>
            <a:off x="381000" y="1289463"/>
            <a:ext cx="2971800" cy="461665"/>
          </a:xfrm>
          <a:prstGeom prst="rect">
            <a:avLst/>
          </a:prstGeom>
          <a:noFill/>
        </p:spPr>
        <p:txBody>
          <a:bodyPr wrap="square" rtlCol="0">
            <a:spAutoFit/>
          </a:bodyPr>
          <a:lstStyle/>
          <a:p>
            <a:pPr algn="l"/>
            <a:r>
              <a:rPr lang="en-US" sz="2400" b="1" dirty="0">
                <a:solidFill>
                  <a:srgbClr val="000409"/>
                </a:solidFill>
                <a:latin typeface="+mj-lt"/>
              </a:rPr>
              <a:t>Fall Semester, 2024</a:t>
            </a:r>
            <a:endParaRPr lang="en-IL" sz="2400" b="1" dirty="0">
              <a:solidFill>
                <a:srgbClr val="000409"/>
              </a:solidFill>
              <a:latin typeface="+mj-lt"/>
            </a:endParaRPr>
          </a:p>
        </p:txBody>
      </p:sp>
      <p:pic>
        <p:nvPicPr>
          <p:cNvPr id="17" name="Picture 1" descr="תמונה שמכילה גרפיקה, גופן, לוגו, סמל&#10;&#10;תוכן בינה מלאכותית גנרטיבית עשוי להיות שגוי.">
            <a:extLst>
              <a:ext uri="{FF2B5EF4-FFF2-40B4-BE49-F238E27FC236}">
                <a16:creationId xmlns:a16="http://schemas.microsoft.com/office/drawing/2014/main" id="{A4E1298A-87AA-3DCB-6847-B3AE43189C1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4336181" y="501937"/>
            <a:ext cx="3877857" cy="2954558"/>
          </a:xfrm>
          <a:prstGeom prst="rect">
            <a:avLst/>
          </a:prstGeom>
        </p:spPr>
      </p:pic>
      <p:graphicFrame>
        <p:nvGraphicFramePr>
          <p:cNvPr id="19" name="תיבת טקסט 11">
            <a:extLst>
              <a:ext uri="{FF2B5EF4-FFF2-40B4-BE49-F238E27FC236}">
                <a16:creationId xmlns:a16="http://schemas.microsoft.com/office/drawing/2014/main" id="{286A6B5E-7F57-6118-8D5D-46CCA65AF724}"/>
              </a:ext>
            </a:extLst>
          </p:cNvPr>
          <p:cNvGraphicFramePr/>
          <p:nvPr>
            <p:extLst>
              <p:ext uri="{D42A27DB-BD31-4B8C-83A1-F6EECF244321}">
                <p14:modId xmlns:p14="http://schemas.microsoft.com/office/powerpoint/2010/main" val="3585717750"/>
              </p:ext>
            </p:extLst>
          </p:nvPr>
        </p:nvGraphicFramePr>
        <p:xfrm>
          <a:off x="225593" y="1866900"/>
          <a:ext cx="13719007" cy="780213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20" name="תמונה 19">
            <a:extLst>
              <a:ext uri="{FF2B5EF4-FFF2-40B4-BE49-F238E27FC236}">
                <a16:creationId xmlns:a16="http://schemas.microsoft.com/office/drawing/2014/main" id="{4BA7474B-3F6A-5347-E140-3C75BBFECB4F}"/>
              </a:ext>
            </a:extLst>
          </p:cNvPr>
          <p:cNvPicPr>
            <a:picLocks noChangeAspect="1"/>
          </p:cNvPicPr>
          <p:nvPr/>
        </p:nvPicPr>
        <p:blipFill>
          <a:blip r:embed="rId11"/>
          <a:stretch>
            <a:fillRect/>
          </a:stretch>
        </p:blipFill>
        <p:spPr>
          <a:xfrm>
            <a:off x="12649200" y="2636774"/>
            <a:ext cx="5334000" cy="5334000"/>
          </a:xfrm>
          <a:prstGeom prst="rect">
            <a:avLst/>
          </a:prstGeom>
        </p:spPr>
      </p:pic>
    </p:spTree>
    <p:extLst>
      <p:ext uri="{BB962C8B-B14F-4D97-AF65-F5344CB8AC3E}">
        <p14:creationId xmlns:p14="http://schemas.microsoft.com/office/powerpoint/2010/main" val="36758653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a:extLst>
            <a:ext uri="{FF2B5EF4-FFF2-40B4-BE49-F238E27FC236}">
              <a16:creationId xmlns:a16="http://schemas.microsoft.com/office/drawing/2014/main" id="{678626A5-1F23-0009-0AFF-B4CBBB4BF66A}"/>
            </a:ext>
          </a:extLst>
        </p:cNvPr>
        <p:cNvGrpSpPr/>
        <p:nvPr/>
      </p:nvGrpSpPr>
      <p:grpSpPr>
        <a:xfrm>
          <a:off x="0" y="0"/>
          <a:ext cx="0" cy="0"/>
          <a:chOff x="0" y="0"/>
          <a:chExt cx="0" cy="0"/>
        </a:xfrm>
      </p:grpSpPr>
      <p:sp>
        <p:nvSpPr>
          <p:cNvPr id="14" name="Freeform 14">
            <a:extLst>
              <a:ext uri="{FF2B5EF4-FFF2-40B4-BE49-F238E27FC236}">
                <a16:creationId xmlns:a16="http://schemas.microsoft.com/office/drawing/2014/main" id="{BAD77863-5B60-B50A-374B-BF4C28D256BB}"/>
              </a:ext>
            </a:extLst>
          </p:cNvPr>
          <p:cNvSpPr/>
          <p:nvPr/>
        </p:nvSpPr>
        <p:spPr>
          <a:xfrm>
            <a:off x="225593" y="9819082"/>
            <a:ext cx="1679997" cy="249900"/>
          </a:xfrm>
          <a:custGeom>
            <a:avLst/>
            <a:gdLst/>
            <a:ahLst/>
            <a:cxnLst/>
            <a:rect l="l" t="t" r="r" b="b"/>
            <a:pathLst>
              <a:path w="1679997" h="249900">
                <a:moveTo>
                  <a:pt x="0" y="0"/>
                </a:moveTo>
                <a:lnTo>
                  <a:pt x="1679997" y="0"/>
                </a:lnTo>
                <a:lnTo>
                  <a:pt x="1679997" y="249900"/>
                </a:lnTo>
                <a:lnTo>
                  <a:pt x="0" y="2499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he-IL"/>
          </a:p>
        </p:txBody>
      </p:sp>
      <p:sp>
        <p:nvSpPr>
          <p:cNvPr id="4" name="TextBox 6">
            <a:extLst>
              <a:ext uri="{FF2B5EF4-FFF2-40B4-BE49-F238E27FC236}">
                <a16:creationId xmlns:a16="http://schemas.microsoft.com/office/drawing/2014/main" id="{475E6CAA-DB04-FF9B-B070-B1483CA4692C}"/>
              </a:ext>
            </a:extLst>
          </p:cNvPr>
          <p:cNvSpPr txBox="1"/>
          <p:nvPr/>
        </p:nvSpPr>
        <p:spPr>
          <a:xfrm>
            <a:off x="381000" y="34636"/>
            <a:ext cx="14072064" cy="1204176"/>
          </a:xfrm>
          <a:prstGeom prst="rect">
            <a:avLst/>
          </a:prstGeom>
        </p:spPr>
        <p:txBody>
          <a:bodyPr lIns="0" tIns="0" rIns="0" bIns="0" rtlCol="0" anchor="t">
            <a:spAutoFit/>
          </a:bodyPr>
          <a:lstStyle/>
          <a:p>
            <a:pPr marL="0" lvl="0" indent="0" algn="l">
              <a:lnSpc>
                <a:spcPts val="8959"/>
              </a:lnSpc>
              <a:spcBef>
                <a:spcPct val="0"/>
              </a:spcBef>
            </a:pPr>
            <a:r>
              <a:rPr lang="en-US" sz="8800" b="1" i="1" dirty="0">
                <a:solidFill>
                  <a:srgbClr val="0F4662"/>
                </a:solidFill>
                <a:latin typeface="Angsana New" panose="02020603050405020304" pitchFamily="18" charset="-34"/>
                <a:cs typeface="Angsana New" panose="02020603050405020304" pitchFamily="18" charset="-34"/>
                <a:sym typeface="Cormorant Garamond Bold Italics"/>
              </a:rPr>
              <a:t>Initial</a:t>
            </a:r>
            <a:r>
              <a:rPr lang="en-US" sz="6399" b="1" i="1" dirty="0">
                <a:solidFill>
                  <a:srgbClr val="0F4662"/>
                </a:solidFill>
                <a:latin typeface="Cormorant Garamond Bold Italics"/>
                <a:ea typeface="Cormorant Garamond Bold Italics"/>
                <a:cs typeface="Cormorant Garamond Bold Italics"/>
                <a:sym typeface="Cormorant Garamond Bold Italics"/>
              </a:rPr>
              <a:t> </a:t>
            </a:r>
            <a:r>
              <a:rPr lang="en-US" sz="8800" b="1" i="1" dirty="0">
                <a:solidFill>
                  <a:srgbClr val="0F4662"/>
                </a:solidFill>
                <a:latin typeface="Angsana New" panose="02020603050405020304" pitchFamily="18" charset="-34"/>
                <a:cs typeface="Angsana New" panose="02020603050405020304" pitchFamily="18" charset="-34"/>
                <a:sym typeface="Cormorant Garamond Bold Italics"/>
              </a:rPr>
              <a:t>impression</a:t>
            </a:r>
          </a:p>
        </p:txBody>
      </p:sp>
      <p:sp>
        <p:nvSpPr>
          <p:cNvPr id="16" name="TextBox 8">
            <a:extLst>
              <a:ext uri="{FF2B5EF4-FFF2-40B4-BE49-F238E27FC236}">
                <a16:creationId xmlns:a16="http://schemas.microsoft.com/office/drawing/2014/main" id="{C07D6207-6592-605C-588A-4CF5E25E9F15}"/>
              </a:ext>
            </a:extLst>
          </p:cNvPr>
          <p:cNvSpPr txBox="1"/>
          <p:nvPr/>
        </p:nvSpPr>
        <p:spPr>
          <a:xfrm>
            <a:off x="381000" y="1289463"/>
            <a:ext cx="7696200" cy="553998"/>
          </a:xfrm>
          <a:prstGeom prst="rect">
            <a:avLst/>
          </a:prstGeom>
          <a:noFill/>
        </p:spPr>
        <p:txBody>
          <a:bodyPr wrap="square" rtlCol="0">
            <a:spAutoFit/>
          </a:bodyPr>
          <a:lstStyle/>
          <a:p>
            <a:pPr algn="l"/>
            <a:r>
              <a:rPr lang="en-US" sz="3000" b="1" dirty="0">
                <a:solidFill>
                  <a:srgbClr val="000409"/>
                </a:solidFill>
                <a:latin typeface="+mj-lt"/>
              </a:rPr>
              <a:t>Fall Semester, 2023-2024 (Pharm./Mat.)</a:t>
            </a:r>
          </a:p>
        </p:txBody>
      </p:sp>
      <p:sp>
        <p:nvSpPr>
          <p:cNvPr id="2" name="TextBox 8">
            <a:extLst>
              <a:ext uri="{FF2B5EF4-FFF2-40B4-BE49-F238E27FC236}">
                <a16:creationId xmlns:a16="http://schemas.microsoft.com/office/drawing/2014/main" id="{7B6A7EEE-E24E-F23A-1505-E1D91EFD5796}"/>
              </a:ext>
            </a:extLst>
          </p:cNvPr>
          <p:cNvSpPr txBox="1"/>
          <p:nvPr/>
        </p:nvSpPr>
        <p:spPr>
          <a:xfrm>
            <a:off x="533400" y="1950198"/>
            <a:ext cx="5334000" cy="461665"/>
          </a:xfrm>
          <a:prstGeom prst="rect">
            <a:avLst/>
          </a:prstGeom>
          <a:noFill/>
        </p:spPr>
        <p:txBody>
          <a:bodyPr wrap="square" rtlCol="0">
            <a:spAutoFit/>
          </a:bodyPr>
          <a:lstStyle/>
          <a:p>
            <a:pPr algn="l"/>
            <a:r>
              <a:rPr lang="en-US" sz="2400" b="1" dirty="0">
                <a:solidFill>
                  <a:srgbClr val="000409"/>
                </a:solidFill>
                <a:latin typeface="+mj-lt"/>
              </a:rPr>
              <a:t>Evaluation data</a:t>
            </a:r>
          </a:p>
        </p:txBody>
      </p:sp>
      <p:pic>
        <p:nvPicPr>
          <p:cNvPr id="3" name="Picture 2" descr="Forms response chart. Question title: האם המערכת עזרה לך להגיע מוכנים יותר למעבדה ?. Number of responses: 31 responses.">
            <a:extLst>
              <a:ext uri="{FF2B5EF4-FFF2-40B4-BE49-F238E27FC236}">
                <a16:creationId xmlns:a16="http://schemas.microsoft.com/office/drawing/2014/main" id="{8F9FD625-7722-FD4B-FEDE-C17B84BE8CC4}"/>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1"/>
          <a:stretch/>
        </p:blipFill>
        <p:spPr bwMode="auto">
          <a:xfrm>
            <a:off x="2286000" y="2705100"/>
            <a:ext cx="10864664" cy="662940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2">
            <a:extLst>
              <a:ext uri="{FF2B5EF4-FFF2-40B4-BE49-F238E27FC236}">
                <a16:creationId xmlns:a16="http://schemas.microsoft.com/office/drawing/2014/main" id="{0F118D44-C86B-AA00-CF3E-3A5DE12922C5}"/>
              </a:ext>
            </a:extLst>
          </p:cNvPr>
          <p:cNvGrpSpPr/>
          <p:nvPr/>
        </p:nvGrpSpPr>
        <p:grpSpPr>
          <a:xfrm>
            <a:off x="14173200" y="7620"/>
            <a:ext cx="8083929" cy="10535383"/>
            <a:chOff x="-1024480" y="-69592"/>
            <a:chExt cx="2129101" cy="2774751"/>
          </a:xfrm>
        </p:grpSpPr>
        <p:sp>
          <p:nvSpPr>
            <p:cNvPr id="10" name="Freeform 3">
              <a:extLst>
                <a:ext uri="{FF2B5EF4-FFF2-40B4-BE49-F238E27FC236}">
                  <a16:creationId xmlns:a16="http://schemas.microsoft.com/office/drawing/2014/main" id="{D9CC1298-CAEE-A5AE-1113-4C50D219EC55}"/>
                </a:ext>
              </a:extLst>
            </p:cNvPr>
            <p:cNvSpPr/>
            <p:nvPr/>
          </p:nvSpPr>
          <p:spPr>
            <a:xfrm>
              <a:off x="-1024480" y="-69592"/>
              <a:ext cx="1104621" cy="2705159"/>
            </a:xfrm>
            <a:custGeom>
              <a:avLst/>
              <a:gdLst/>
              <a:ahLst/>
              <a:cxnLst/>
              <a:rect l="l" t="t" r="r" b="b"/>
              <a:pathLst>
                <a:path w="1104621" h="2705159">
                  <a:moveTo>
                    <a:pt x="0" y="0"/>
                  </a:moveTo>
                  <a:lnTo>
                    <a:pt x="1104621" y="0"/>
                  </a:lnTo>
                  <a:lnTo>
                    <a:pt x="1104621" y="2705159"/>
                  </a:lnTo>
                  <a:lnTo>
                    <a:pt x="0" y="2705159"/>
                  </a:lnTo>
                  <a:close/>
                </a:path>
              </a:pathLst>
            </a:custGeom>
            <a:solidFill>
              <a:srgbClr val="7994A0">
                <a:alpha val="67059"/>
              </a:srgbClr>
            </a:solidFill>
          </p:spPr>
          <p:txBody>
            <a:bodyPr/>
            <a:lstStyle/>
            <a:p>
              <a:endParaRPr lang="he-IL" dirty="0"/>
            </a:p>
          </p:txBody>
        </p:sp>
        <p:sp>
          <p:nvSpPr>
            <p:cNvPr id="11" name="TextBox 4">
              <a:extLst>
                <a:ext uri="{FF2B5EF4-FFF2-40B4-BE49-F238E27FC236}">
                  <a16:creationId xmlns:a16="http://schemas.microsoft.com/office/drawing/2014/main" id="{C504EFB3-1438-C705-298A-525162823331}"/>
                </a:ext>
              </a:extLst>
            </p:cNvPr>
            <p:cNvSpPr txBox="1"/>
            <p:nvPr/>
          </p:nvSpPr>
          <p:spPr>
            <a:xfrm>
              <a:off x="0" y="-47625"/>
              <a:ext cx="1104621" cy="2752784"/>
            </a:xfrm>
            <a:prstGeom prst="rect">
              <a:avLst/>
            </a:prstGeom>
          </p:spPr>
          <p:txBody>
            <a:bodyPr lIns="50800" tIns="50800" rIns="50800" bIns="50800" rtlCol="0" anchor="ctr"/>
            <a:lstStyle/>
            <a:p>
              <a:pPr algn="ctr">
                <a:lnSpc>
                  <a:spcPts val="3693"/>
                </a:lnSpc>
              </a:pPr>
              <a:endParaRPr/>
            </a:p>
          </p:txBody>
        </p:sp>
      </p:grpSp>
      <p:sp>
        <p:nvSpPr>
          <p:cNvPr id="13" name="Freeform 13">
            <a:extLst>
              <a:ext uri="{FF2B5EF4-FFF2-40B4-BE49-F238E27FC236}">
                <a16:creationId xmlns:a16="http://schemas.microsoft.com/office/drawing/2014/main" id="{A81CEC5F-6BD8-B33D-4CF0-257F96183E0F}"/>
              </a:ext>
            </a:extLst>
          </p:cNvPr>
          <p:cNvSpPr/>
          <p:nvPr/>
        </p:nvSpPr>
        <p:spPr>
          <a:xfrm>
            <a:off x="16391475" y="285057"/>
            <a:ext cx="1679997" cy="249900"/>
          </a:xfrm>
          <a:custGeom>
            <a:avLst/>
            <a:gdLst/>
            <a:ahLst/>
            <a:cxnLst/>
            <a:rect l="l" t="t" r="r" b="b"/>
            <a:pathLst>
              <a:path w="1679997" h="249900">
                <a:moveTo>
                  <a:pt x="0" y="0"/>
                </a:moveTo>
                <a:lnTo>
                  <a:pt x="1679997" y="0"/>
                </a:lnTo>
                <a:lnTo>
                  <a:pt x="1679997" y="249900"/>
                </a:lnTo>
                <a:lnTo>
                  <a:pt x="0" y="2499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he-IL" dirty="0"/>
          </a:p>
        </p:txBody>
      </p:sp>
      <p:pic>
        <p:nvPicPr>
          <p:cNvPr id="17" name="Picture 1" descr="תמונה שמכילה גרפיקה, גופן, לוגו, סמל&#10;&#10;תוכן בינה מלאכותית גנרטיבית עשוי להיות שגוי.">
            <a:extLst>
              <a:ext uri="{FF2B5EF4-FFF2-40B4-BE49-F238E27FC236}">
                <a16:creationId xmlns:a16="http://schemas.microsoft.com/office/drawing/2014/main" id="{C635F3C4-3814-B3EF-93E7-98BE7E2784E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4336181" y="501937"/>
            <a:ext cx="3877857" cy="2954558"/>
          </a:xfrm>
          <a:prstGeom prst="rect">
            <a:avLst/>
          </a:prstGeom>
        </p:spPr>
      </p:pic>
    </p:spTree>
    <p:extLst>
      <p:ext uri="{BB962C8B-B14F-4D97-AF65-F5344CB8AC3E}">
        <p14:creationId xmlns:p14="http://schemas.microsoft.com/office/powerpoint/2010/main" val="20560487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a:extLst>
            <a:ext uri="{FF2B5EF4-FFF2-40B4-BE49-F238E27FC236}">
              <a16:creationId xmlns:a16="http://schemas.microsoft.com/office/drawing/2014/main" id="{9FA05C33-1981-A713-DF0A-F6978FA45FB9}"/>
            </a:ext>
          </a:extLst>
        </p:cNvPr>
        <p:cNvGrpSpPr/>
        <p:nvPr/>
      </p:nvGrpSpPr>
      <p:grpSpPr>
        <a:xfrm>
          <a:off x="0" y="0"/>
          <a:ext cx="0" cy="0"/>
          <a:chOff x="0" y="0"/>
          <a:chExt cx="0" cy="0"/>
        </a:xfrm>
      </p:grpSpPr>
      <p:sp>
        <p:nvSpPr>
          <p:cNvPr id="14" name="Freeform 14">
            <a:extLst>
              <a:ext uri="{FF2B5EF4-FFF2-40B4-BE49-F238E27FC236}">
                <a16:creationId xmlns:a16="http://schemas.microsoft.com/office/drawing/2014/main" id="{31175B64-6825-E57C-2F35-1E76A4A37BE0}"/>
              </a:ext>
            </a:extLst>
          </p:cNvPr>
          <p:cNvSpPr/>
          <p:nvPr/>
        </p:nvSpPr>
        <p:spPr>
          <a:xfrm>
            <a:off x="225593" y="9819082"/>
            <a:ext cx="1679997" cy="249900"/>
          </a:xfrm>
          <a:custGeom>
            <a:avLst/>
            <a:gdLst/>
            <a:ahLst/>
            <a:cxnLst/>
            <a:rect l="l" t="t" r="r" b="b"/>
            <a:pathLst>
              <a:path w="1679997" h="249900">
                <a:moveTo>
                  <a:pt x="0" y="0"/>
                </a:moveTo>
                <a:lnTo>
                  <a:pt x="1679997" y="0"/>
                </a:lnTo>
                <a:lnTo>
                  <a:pt x="1679997" y="249900"/>
                </a:lnTo>
                <a:lnTo>
                  <a:pt x="0" y="2499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he-IL"/>
          </a:p>
        </p:txBody>
      </p:sp>
      <p:sp>
        <p:nvSpPr>
          <p:cNvPr id="4" name="TextBox 6">
            <a:extLst>
              <a:ext uri="{FF2B5EF4-FFF2-40B4-BE49-F238E27FC236}">
                <a16:creationId xmlns:a16="http://schemas.microsoft.com/office/drawing/2014/main" id="{7C5ED374-A54B-A0E6-629C-4814D4C44C95}"/>
              </a:ext>
            </a:extLst>
          </p:cNvPr>
          <p:cNvSpPr txBox="1"/>
          <p:nvPr/>
        </p:nvSpPr>
        <p:spPr>
          <a:xfrm>
            <a:off x="381000" y="34636"/>
            <a:ext cx="14072064" cy="1204176"/>
          </a:xfrm>
          <a:prstGeom prst="rect">
            <a:avLst/>
          </a:prstGeom>
        </p:spPr>
        <p:txBody>
          <a:bodyPr lIns="0" tIns="0" rIns="0" bIns="0" rtlCol="0" anchor="t">
            <a:spAutoFit/>
          </a:bodyPr>
          <a:lstStyle/>
          <a:p>
            <a:pPr marL="0" lvl="0" indent="0" algn="l">
              <a:lnSpc>
                <a:spcPts val="8959"/>
              </a:lnSpc>
              <a:spcBef>
                <a:spcPct val="0"/>
              </a:spcBef>
            </a:pPr>
            <a:r>
              <a:rPr lang="en-US" sz="8800" b="1" i="1" dirty="0">
                <a:solidFill>
                  <a:srgbClr val="0F4662"/>
                </a:solidFill>
                <a:latin typeface="Angsana New" panose="02020603050405020304" pitchFamily="18" charset="-34"/>
                <a:cs typeface="Angsana New" panose="02020603050405020304" pitchFamily="18" charset="-34"/>
                <a:sym typeface="Cormorant Garamond Bold Italics"/>
              </a:rPr>
              <a:t>Results</a:t>
            </a:r>
            <a:r>
              <a:rPr lang="en-US" sz="6399" b="1" i="1" dirty="0">
                <a:solidFill>
                  <a:srgbClr val="0F4662"/>
                </a:solidFill>
                <a:latin typeface="Cormorant Garamond Bold Italics"/>
                <a:ea typeface="Cormorant Garamond Bold Italics"/>
                <a:cs typeface="Cormorant Garamond Bold Italics"/>
                <a:sym typeface="Cormorant Garamond Bold Italics"/>
              </a:rPr>
              <a:t> </a:t>
            </a:r>
            <a:r>
              <a:rPr lang="en-US" sz="8800" b="1" i="1" dirty="0">
                <a:solidFill>
                  <a:srgbClr val="0F4662"/>
                </a:solidFill>
                <a:latin typeface="Angsana New" panose="02020603050405020304" pitchFamily="18" charset="-34"/>
                <a:cs typeface="Angsana New" panose="02020603050405020304" pitchFamily="18" charset="-34"/>
                <a:sym typeface="Cormorant Garamond Bold Italics"/>
              </a:rPr>
              <a:t>and</a:t>
            </a:r>
            <a:r>
              <a:rPr lang="en-US" sz="6399" b="1" i="1" dirty="0">
                <a:solidFill>
                  <a:srgbClr val="0F4662"/>
                </a:solidFill>
                <a:latin typeface="Cormorant Garamond Bold Italics"/>
                <a:ea typeface="Cormorant Garamond Bold Italics"/>
                <a:cs typeface="Cormorant Garamond Bold Italics"/>
                <a:sym typeface="Cormorant Garamond Bold Italics"/>
              </a:rPr>
              <a:t> </a:t>
            </a:r>
            <a:r>
              <a:rPr lang="en-US" sz="8800" b="1" i="1" dirty="0">
                <a:solidFill>
                  <a:srgbClr val="0F4662"/>
                </a:solidFill>
                <a:latin typeface="Angsana New" panose="02020603050405020304" pitchFamily="18" charset="-34"/>
                <a:cs typeface="Angsana New" panose="02020603050405020304" pitchFamily="18" charset="-34"/>
                <a:sym typeface="Cormorant Garamond Bold Italics"/>
              </a:rPr>
              <a:t>Impact</a:t>
            </a:r>
          </a:p>
        </p:txBody>
      </p:sp>
      <p:sp>
        <p:nvSpPr>
          <p:cNvPr id="16" name="TextBox 8">
            <a:extLst>
              <a:ext uri="{FF2B5EF4-FFF2-40B4-BE49-F238E27FC236}">
                <a16:creationId xmlns:a16="http://schemas.microsoft.com/office/drawing/2014/main" id="{CAAA297D-7B78-75CA-AF08-706805C35030}"/>
              </a:ext>
            </a:extLst>
          </p:cNvPr>
          <p:cNvSpPr txBox="1"/>
          <p:nvPr/>
        </p:nvSpPr>
        <p:spPr>
          <a:xfrm>
            <a:off x="381000" y="1289463"/>
            <a:ext cx="7772400" cy="553998"/>
          </a:xfrm>
          <a:prstGeom prst="rect">
            <a:avLst/>
          </a:prstGeom>
          <a:noFill/>
        </p:spPr>
        <p:txBody>
          <a:bodyPr wrap="square" rtlCol="0">
            <a:spAutoFit/>
          </a:bodyPr>
          <a:lstStyle/>
          <a:p>
            <a:pPr algn="l"/>
            <a:r>
              <a:rPr lang="en-US" sz="3000" b="1" dirty="0">
                <a:solidFill>
                  <a:srgbClr val="000409"/>
                </a:solidFill>
                <a:latin typeface="+mj-lt"/>
              </a:rPr>
              <a:t>Spring Semester, 2023-2024 (Pharm./Mat.)</a:t>
            </a:r>
          </a:p>
        </p:txBody>
      </p:sp>
      <p:sp>
        <p:nvSpPr>
          <p:cNvPr id="2" name="TextBox 8">
            <a:extLst>
              <a:ext uri="{FF2B5EF4-FFF2-40B4-BE49-F238E27FC236}">
                <a16:creationId xmlns:a16="http://schemas.microsoft.com/office/drawing/2014/main" id="{147D9CA3-09CC-A3D1-345F-F0470467C744}"/>
              </a:ext>
            </a:extLst>
          </p:cNvPr>
          <p:cNvSpPr txBox="1"/>
          <p:nvPr/>
        </p:nvSpPr>
        <p:spPr>
          <a:xfrm>
            <a:off x="381000" y="1906936"/>
            <a:ext cx="5334000" cy="461665"/>
          </a:xfrm>
          <a:prstGeom prst="rect">
            <a:avLst/>
          </a:prstGeom>
          <a:noFill/>
        </p:spPr>
        <p:txBody>
          <a:bodyPr wrap="square" rtlCol="0">
            <a:spAutoFit/>
          </a:bodyPr>
          <a:lstStyle/>
          <a:p>
            <a:pPr algn="l"/>
            <a:r>
              <a:rPr lang="en-US" sz="2400" b="1" dirty="0">
                <a:solidFill>
                  <a:srgbClr val="000409"/>
                </a:solidFill>
                <a:latin typeface="+mj-lt"/>
              </a:rPr>
              <a:t>Evaluation data</a:t>
            </a:r>
          </a:p>
        </p:txBody>
      </p:sp>
      <p:grpSp>
        <p:nvGrpSpPr>
          <p:cNvPr id="9" name="Group 2">
            <a:extLst>
              <a:ext uri="{FF2B5EF4-FFF2-40B4-BE49-F238E27FC236}">
                <a16:creationId xmlns:a16="http://schemas.microsoft.com/office/drawing/2014/main" id="{15B0FB4A-FA5A-DBDF-AF8F-E741C79FBD51}"/>
              </a:ext>
            </a:extLst>
          </p:cNvPr>
          <p:cNvGrpSpPr/>
          <p:nvPr/>
        </p:nvGrpSpPr>
        <p:grpSpPr>
          <a:xfrm>
            <a:off x="14097000" y="-251023"/>
            <a:ext cx="5281114" cy="10503387"/>
            <a:chOff x="-286290" y="-47625"/>
            <a:chExt cx="1390911" cy="2766324"/>
          </a:xfrm>
        </p:grpSpPr>
        <p:sp>
          <p:nvSpPr>
            <p:cNvPr id="10" name="Freeform 3">
              <a:extLst>
                <a:ext uri="{FF2B5EF4-FFF2-40B4-BE49-F238E27FC236}">
                  <a16:creationId xmlns:a16="http://schemas.microsoft.com/office/drawing/2014/main" id="{2C1831D1-936A-00FB-FCAF-98946EA2CF4F}"/>
                </a:ext>
              </a:extLst>
            </p:cNvPr>
            <p:cNvSpPr/>
            <p:nvPr/>
          </p:nvSpPr>
          <p:spPr>
            <a:xfrm>
              <a:off x="-286290" y="13540"/>
              <a:ext cx="1104621" cy="2705159"/>
            </a:xfrm>
            <a:custGeom>
              <a:avLst/>
              <a:gdLst/>
              <a:ahLst/>
              <a:cxnLst/>
              <a:rect l="l" t="t" r="r" b="b"/>
              <a:pathLst>
                <a:path w="1104621" h="2705159">
                  <a:moveTo>
                    <a:pt x="0" y="0"/>
                  </a:moveTo>
                  <a:lnTo>
                    <a:pt x="1104621" y="0"/>
                  </a:lnTo>
                  <a:lnTo>
                    <a:pt x="1104621" y="2705159"/>
                  </a:lnTo>
                  <a:lnTo>
                    <a:pt x="0" y="2705159"/>
                  </a:lnTo>
                  <a:close/>
                </a:path>
              </a:pathLst>
            </a:custGeom>
            <a:solidFill>
              <a:srgbClr val="7994A0">
                <a:alpha val="67059"/>
              </a:srgbClr>
            </a:solidFill>
          </p:spPr>
          <p:txBody>
            <a:bodyPr/>
            <a:lstStyle/>
            <a:p>
              <a:endParaRPr lang="he-IL"/>
            </a:p>
          </p:txBody>
        </p:sp>
        <p:sp>
          <p:nvSpPr>
            <p:cNvPr id="11" name="TextBox 4">
              <a:extLst>
                <a:ext uri="{FF2B5EF4-FFF2-40B4-BE49-F238E27FC236}">
                  <a16:creationId xmlns:a16="http://schemas.microsoft.com/office/drawing/2014/main" id="{BCA81480-054B-C1F9-52E1-E50931A8CA60}"/>
                </a:ext>
              </a:extLst>
            </p:cNvPr>
            <p:cNvSpPr txBox="1"/>
            <p:nvPr/>
          </p:nvSpPr>
          <p:spPr>
            <a:xfrm>
              <a:off x="0" y="-47625"/>
              <a:ext cx="1104621" cy="2752784"/>
            </a:xfrm>
            <a:prstGeom prst="rect">
              <a:avLst/>
            </a:prstGeom>
          </p:spPr>
          <p:txBody>
            <a:bodyPr lIns="50800" tIns="50800" rIns="50800" bIns="50800" rtlCol="0" anchor="ctr"/>
            <a:lstStyle/>
            <a:p>
              <a:pPr algn="ctr">
                <a:lnSpc>
                  <a:spcPts val="3693"/>
                </a:lnSpc>
              </a:pPr>
              <a:endParaRPr/>
            </a:p>
          </p:txBody>
        </p:sp>
      </p:grpSp>
      <p:sp>
        <p:nvSpPr>
          <p:cNvPr id="8" name="תיבת טקסט 7">
            <a:extLst>
              <a:ext uri="{FF2B5EF4-FFF2-40B4-BE49-F238E27FC236}">
                <a16:creationId xmlns:a16="http://schemas.microsoft.com/office/drawing/2014/main" id="{C8E848A3-5F6A-369A-286A-CB9152D3FC92}"/>
              </a:ext>
            </a:extLst>
          </p:cNvPr>
          <p:cNvSpPr txBox="1"/>
          <p:nvPr/>
        </p:nvSpPr>
        <p:spPr>
          <a:xfrm>
            <a:off x="240833" y="2360981"/>
            <a:ext cx="13560473" cy="7431265"/>
          </a:xfrm>
          <a:prstGeom prst="rect">
            <a:avLst/>
          </a:prstGeom>
          <a:noFill/>
        </p:spPr>
        <p:txBody>
          <a:bodyPr wrap="square">
            <a:spAutoFit/>
          </a:bodyPr>
          <a:lstStyle/>
          <a:p>
            <a:pPr>
              <a:lnSpc>
                <a:spcPct val="150000"/>
              </a:lnSpc>
            </a:pPr>
            <a:r>
              <a:rPr lang="en-US" sz="2000" dirty="0">
                <a:latin typeface="+mj-lt"/>
              </a:rPr>
              <a:t>“Helps remember the theoretical material and understand what will have to be done. Information is retained better than classical learning.”</a:t>
            </a:r>
          </a:p>
          <a:p>
            <a:pPr>
              <a:lnSpc>
                <a:spcPct val="150000"/>
              </a:lnSpc>
            </a:pPr>
            <a:r>
              <a:rPr lang="en-US" sz="2000" dirty="0">
                <a:latin typeface="+mj-lt"/>
              </a:rPr>
              <a:t>“The system successfully focuses on everything that will happen in the experiment with the help of the flow chart.”</a:t>
            </a:r>
          </a:p>
          <a:p>
            <a:pPr>
              <a:lnSpc>
                <a:spcPct val="150000"/>
              </a:lnSpc>
            </a:pPr>
            <a:r>
              <a:rPr lang="en-US" sz="2000" b="1" dirty="0">
                <a:solidFill>
                  <a:srgbClr val="7030A0"/>
                </a:solidFill>
                <a:latin typeface="+mj-lt"/>
              </a:rPr>
              <a:t>“Gives a deep understanding of all the stages of the experiment, including calculations. Builds an orderly briefing.”</a:t>
            </a:r>
          </a:p>
          <a:p>
            <a:pPr>
              <a:lnSpc>
                <a:spcPct val="150000"/>
              </a:lnSpc>
            </a:pPr>
            <a:r>
              <a:rPr lang="en-US" sz="2000" dirty="0">
                <a:latin typeface="+mj-lt"/>
              </a:rPr>
              <a:t>“Gathers all required knowledge, descriptive and general, in one place. Shows or hints at calculations and graphs needed for the experiment.”</a:t>
            </a:r>
          </a:p>
          <a:p>
            <a:pPr>
              <a:lnSpc>
                <a:spcPct val="150000"/>
              </a:lnSpc>
            </a:pPr>
            <a:r>
              <a:rPr lang="en-US" sz="2000" b="1" dirty="0">
                <a:solidFill>
                  <a:srgbClr val="7030A0"/>
                </a:solidFill>
                <a:latin typeface="+mj-lt"/>
              </a:rPr>
              <a:t>“There is an option to use both Hebrew and English.”</a:t>
            </a:r>
          </a:p>
          <a:p>
            <a:pPr>
              <a:lnSpc>
                <a:spcPct val="150000"/>
              </a:lnSpc>
            </a:pPr>
            <a:r>
              <a:rPr lang="en-US" sz="2000" dirty="0">
                <a:latin typeface="+mj-lt"/>
              </a:rPr>
              <a:t>“Easy to operate, easier to plan experiment. Videos and exercises make us check that we understood. Forces to “research”, stimulates thinking”</a:t>
            </a:r>
          </a:p>
          <a:p>
            <a:pPr>
              <a:lnSpc>
                <a:spcPct val="150000"/>
              </a:lnSpc>
            </a:pPr>
            <a:r>
              <a:rPr lang="en-US" sz="2000" b="1" dirty="0">
                <a:solidFill>
                  <a:srgbClr val="7030A0"/>
                </a:solidFill>
                <a:latin typeface="+mj-lt"/>
              </a:rPr>
              <a:t>“Building the project step by step really helps understand what we are doing and why we are doing it.”</a:t>
            </a:r>
            <a:endParaRPr lang="en-US" sz="2000" b="1" dirty="0">
              <a:latin typeface="+mj-lt"/>
            </a:endParaRPr>
          </a:p>
          <a:p>
            <a:pPr>
              <a:lnSpc>
                <a:spcPct val="150000"/>
              </a:lnSpc>
            </a:pPr>
            <a:r>
              <a:rPr lang="en-US" sz="2000" dirty="0">
                <a:latin typeface="+mj-lt"/>
              </a:rPr>
              <a:t>“The system makes you build the diagram and thus experiment through trial and error even before the laboratory.”</a:t>
            </a:r>
          </a:p>
          <a:p>
            <a:pPr>
              <a:lnSpc>
                <a:spcPct val="150000"/>
              </a:lnSpc>
            </a:pPr>
            <a:r>
              <a:rPr lang="en-US" sz="2000" b="1" dirty="0">
                <a:solidFill>
                  <a:srgbClr val="7030A0"/>
                </a:solidFill>
                <a:latin typeface="+mj-lt"/>
              </a:rPr>
              <a:t>“The system gives relevant feedback to errors in the flow process / in the answers to questions and gives positive feedback if everything is correct. Problems arising during initial experience can be solved with guide’s help.” </a:t>
            </a:r>
          </a:p>
          <a:p>
            <a:pPr>
              <a:lnSpc>
                <a:spcPct val="150000"/>
              </a:lnSpc>
            </a:pPr>
            <a:r>
              <a:rPr lang="en-US" sz="2000" dirty="0">
                <a:latin typeface="+mj-lt"/>
              </a:rPr>
              <a:t>“It was more fun to work with the system than to read the course of the experiment only with words.”</a:t>
            </a:r>
          </a:p>
          <a:p>
            <a:pPr>
              <a:lnSpc>
                <a:spcPct val="150000"/>
              </a:lnSpc>
            </a:pPr>
            <a:r>
              <a:rPr lang="en-US" sz="2000" b="1" dirty="0">
                <a:solidFill>
                  <a:srgbClr val="7030A0"/>
                </a:solidFill>
                <a:latin typeface="+mj-lt"/>
              </a:rPr>
              <a:t>“The data in the questions for calculation for a preliminary example differ from user to user. It's excellent. That way, everyone really calculates by themselves and there is less copying.”</a:t>
            </a:r>
          </a:p>
        </p:txBody>
      </p:sp>
      <p:sp>
        <p:nvSpPr>
          <p:cNvPr id="13" name="Freeform 13">
            <a:extLst>
              <a:ext uri="{FF2B5EF4-FFF2-40B4-BE49-F238E27FC236}">
                <a16:creationId xmlns:a16="http://schemas.microsoft.com/office/drawing/2014/main" id="{D4683B40-C897-3A18-F020-41179F3001B9}"/>
              </a:ext>
            </a:extLst>
          </p:cNvPr>
          <p:cNvSpPr/>
          <p:nvPr/>
        </p:nvSpPr>
        <p:spPr>
          <a:xfrm>
            <a:off x="16391475" y="285057"/>
            <a:ext cx="1679997" cy="249900"/>
          </a:xfrm>
          <a:custGeom>
            <a:avLst/>
            <a:gdLst/>
            <a:ahLst/>
            <a:cxnLst/>
            <a:rect l="l" t="t" r="r" b="b"/>
            <a:pathLst>
              <a:path w="1679997" h="249900">
                <a:moveTo>
                  <a:pt x="0" y="0"/>
                </a:moveTo>
                <a:lnTo>
                  <a:pt x="1679997" y="0"/>
                </a:lnTo>
                <a:lnTo>
                  <a:pt x="1679997" y="249900"/>
                </a:lnTo>
                <a:lnTo>
                  <a:pt x="0" y="2499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he-IL"/>
          </a:p>
        </p:txBody>
      </p:sp>
      <p:pic>
        <p:nvPicPr>
          <p:cNvPr id="15" name="Picture 1" descr="תמונה שמכילה גרפיקה, גופן, לוגו, סמל&#10;&#10;תוכן בינה מלאכותית גנרטיבית עשוי להיות שגוי.">
            <a:extLst>
              <a:ext uri="{FF2B5EF4-FFF2-40B4-BE49-F238E27FC236}">
                <a16:creationId xmlns:a16="http://schemas.microsoft.com/office/drawing/2014/main" id="{EA9DAC41-BD60-432F-A5A0-24EA4673FCD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4336181" y="501937"/>
            <a:ext cx="3877857" cy="2954558"/>
          </a:xfrm>
          <a:prstGeom prst="rect">
            <a:avLst/>
          </a:prstGeom>
        </p:spPr>
      </p:pic>
    </p:spTree>
    <p:extLst>
      <p:ext uri="{BB962C8B-B14F-4D97-AF65-F5344CB8AC3E}">
        <p14:creationId xmlns:p14="http://schemas.microsoft.com/office/powerpoint/2010/main" val="2288408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a:extLst>
            <a:ext uri="{FF2B5EF4-FFF2-40B4-BE49-F238E27FC236}">
              <a16:creationId xmlns:a16="http://schemas.microsoft.com/office/drawing/2014/main" id="{456159CE-C2A1-8331-ECD1-83956C7EC3FF}"/>
            </a:ext>
          </a:extLst>
        </p:cNvPr>
        <p:cNvGrpSpPr/>
        <p:nvPr/>
      </p:nvGrpSpPr>
      <p:grpSpPr>
        <a:xfrm>
          <a:off x="0" y="0"/>
          <a:ext cx="0" cy="0"/>
          <a:chOff x="0" y="0"/>
          <a:chExt cx="0" cy="0"/>
        </a:xfrm>
      </p:grpSpPr>
      <p:sp>
        <p:nvSpPr>
          <p:cNvPr id="14" name="Freeform 14">
            <a:extLst>
              <a:ext uri="{FF2B5EF4-FFF2-40B4-BE49-F238E27FC236}">
                <a16:creationId xmlns:a16="http://schemas.microsoft.com/office/drawing/2014/main" id="{C0C0386A-3A22-7F5D-DCE7-E0D8E7EC7957}"/>
              </a:ext>
            </a:extLst>
          </p:cNvPr>
          <p:cNvSpPr/>
          <p:nvPr/>
        </p:nvSpPr>
        <p:spPr>
          <a:xfrm>
            <a:off x="225593" y="9819082"/>
            <a:ext cx="1679997" cy="249900"/>
          </a:xfrm>
          <a:custGeom>
            <a:avLst/>
            <a:gdLst/>
            <a:ahLst/>
            <a:cxnLst/>
            <a:rect l="l" t="t" r="r" b="b"/>
            <a:pathLst>
              <a:path w="1679997" h="249900">
                <a:moveTo>
                  <a:pt x="0" y="0"/>
                </a:moveTo>
                <a:lnTo>
                  <a:pt x="1679997" y="0"/>
                </a:lnTo>
                <a:lnTo>
                  <a:pt x="1679997" y="249900"/>
                </a:lnTo>
                <a:lnTo>
                  <a:pt x="0" y="2499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he-IL"/>
          </a:p>
        </p:txBody>
      </p:sp>
      <p:sp>
        <p:nvSpPr>
          <p:cNvPr id="4" name="TextBox 6">
            <a:extLst>
              <a:ext uri="{FF2B5EF4-FFF2-40B4-BE49-F238E27FC236}">
                <a16:creationId xmlns:a16="http://schemas.microsoft.com/office/drawing/2014/main" id="{D06381EC-12EF-31A9-4A4E-C5A3EBA8A2F2}"/>
              </a:ext>
            </a:extLst>
          </p:cNvPr>
          <p:cNvSpPr txBox="1"/>
          <p:nvPr/>
        </p:nvSpPr>
        <p:spPr>
          <a:xfrm>
            <a:off x="381000" y="34636"/>
            <a:ext cx="14072064" cy="1204176"/>
          </a:xfrm>
          <a:prstGeom prst="rect">
            <a:avLst/>
          </a:prstGeom>
        </p:spPr>
        <p:txBody>
          <a:bodyPr lIns="0" tIns="0" rIns="0" bIns="0" rtlCol="0" anchor="t">
            <a:spAutoFit/>
          </a:bodyPr>
          <a:lstStyle/>
          <a:p>
            <a:pPr marL="0" lvl="0" indent="0" algn="l">
              <a:lnSpc>
                <a:spcPts val="8959"/>
              </a:lnSpc>
              <a:spcBef>
                <a:spcPct val="0"/>
              </a:spcBef>
            </a:pPr>
            <a:r>
              <a:rPr lang="en-US" sz="8800" b="1" i="1" dirty="0">
                <a:solidFill>
                  <a:srgbClr val="0F4662"/>
                </a:solidFill>
                <a:latin typeface="Angsana New" panose="02020603050405020304" pitchFamily="18" charset="-34"/>
                <a:cs typeface="Angsana New" panose="02020603050405020304" pitchFamily="18" charset="-34"/>
                <a:sym typeface="Cormorant Garamond Bold Italics"/>
              </a:rPr>
              <a:t>Results</a:t>
            </a:r>
            <a:r>
              <a:rPr lang="en-US" sz="6399" b="1" i="1" dirty="0">
                <a:solidFill>
                  <a:srgbClr val="0F4662"/>
                </a:solidFill>
                <a:latin typeface="Cormorant Garamond Bold Italics"/>
                <a:ea typeface="Cormorant Garamond Bold Italics"/>
                <a:cs typeface="Cormorant Garamond Bold Italics"/>
                <a:sym typeface="Cormorant Garamond Bold Italics"/>
              </a:rPr>
              <a:t> </a:t>
            </a:r>
            <a:r>
              <a:rPr lang="en-US" sz="8800" b="1" i="1" dirty="0">
                <a:solidFill>
                  <a:srgbClr val="0F4662"/>
                </a:solidFill>
                <a:latin typeface="Angsana New" panose="02020603050405020304" pitchFamily="18" charset="-34"/>
                <a:cs typeface="Angsana New" panose="02020603050405020304" pitchFamily="18" charset="-34"/>
                <a:sym typeface="Cormorant Garamond Bold Italics"/>
              </a:rPr>
              <a:t>and</a:t>
            </a:r>
            <a:r>
              <a:rPr lang="en-US" sz="6399" b="1" i="1" dirty="0">
                <a:solidFill>
                  <a:srgbClr val="0F4662"/>
                </a:solidFill>
                <a:latin typeface="Cormorant Garamond Bold Italics"/>
                <a:ea typeface="Cormorant Garamond Bold Italics"/>
                <a:cs typeface="Cormorant Garamond Bold Italics"/>
                <a:sym typeface="Cormorant Garamond Bold Italics"/>
              </a:rPr>
              <a:t> </a:t>
            </a:r>
            <a:r>
              <a:rPr lang="en-US" sz="8800" b="1" i="1" dirty="0">
                <a:solidFill>
                  <a:srgbClr val="0F4662"/>
                </a:solidFill>
                <a:latin typeface="Angsana New" panose="02020603050405020304" pitchFamily="18" charset="-34"/>
                <a:cs typeface="Angsana New" panose="02020603050405020304" pitchFamily="18" charset="-34"/>
                <a:sym typeface="Cormorant Garamond Bold Italics"/>
              </a:rPr>
              <a:t>Impact</a:t>
            </a:r>
          </a:p>
        </p:txBody>
      </p:sp>
      <p:sp>
        <p:nvSpPr>
          <p:cNvPr id="16" name="TextBox 8">
            <a:extLst>
              <a:ext uri="{FF2B5EF4-FFF2-40B4-BE49-F238E27FC236}">
                <a16:creationId xmlns:a16="http://schemas.microsoft.com/office/drawing/2014/main" id="{96DCA560-30ED-0B7D-F9C7-D6DC046730F5}"/>
              </a:ext>
            </a:extLst>
          </p:cNvPr>
          <p:cNvSpPr txBox="1"/>
          <p:nvPr/>
        </p:nvSpPr>
        <p:spPr>
          <a:xfrm>
            <a:off x="381000" y="1289463"/>
            <a:ext cx="7696200" cy="553998"/>
          </a:xfrm>
          <a:prstGeom prst="rect">
            <a:avLst/>
          </a:prstGeom>
          <a:noFill/>
        </p:spPr>
        <p:txBody>
          <a:bodyPr wrap="square" rtlCol="0">
            <a:spAutoFit/>
          </a:bodyPr>
          <a:lstStyle/>
          <a:p>
            <a:pPr algn="l"/>
            <a:r>
              <a:rPr lang="en-US" sz="3000" b="1" dirty="0">
                <a:solidFill>
                  <a:srgbClr val="000409"/>
                </a:solidFill>
                <a:latin typeface="+mj-lt"/>
              </a:rPr>
              <a:t>Spring Semester, 2023-2024 (Pharm./Mat.)</a:t>
            </a:r>
          </a:p>
        </p:txBody>
      </p:sp>
      <p:sp>
        <p:nvSpPr>
          <p:cNvPr id="2" name="TextBox 8">
            <a:extLst>
              <a:ext uri="{FF2B5EF4-FFF2-40B4-BE49-F238E27FC236}">
                <a16:creationId xmlns:a16="http://schemas.microsoft.com/office/drawing/2014/main" id="{2813B402-DF16-27AB-6861-7BAF41719840}"/>
              </a:ext>
            </a:extLst>
          </p:cNvPr>
          <p:cNvSpPr txBox="1"/>
          <p:nvPr/>
        </p:nvSpPr>
        <p:spPr>
          <a:xfrm>
            <a:off x="381000" y="1906936"/>
            <a:ext cx="5334000" cy="461665"/>
          </a:xfrm>
          <a:prstGeom prst="rect">
            <a:avLst/>
          </a:prstGeom>
          <a:noFill/>
        </p:spPr>
        <p:txBody>
          <a:bodyPr wrap="square" rtlCol="0">
            <a:spAutoFit/>
          </a:bodyPr>
          <a:lstStyle/>
          <a:p>
            <a:pPr algn="l"/>
            <a:r>
              <a:rPr lang="en-US" sz="2400" b="1" dirty="0">
                <a:solidFill>
                  <a:srgbClr val="000409"/>
                </a:solidFill>
                <a:latin typeface="+mj-lt"/>
              </a:rPr>
              <a:t>Evaluation data</a:t>
            </a:r>
          </a:p>
        </p:txBody>
      </p:sp>
      <p:grpSp>
        <p:nvGrpSpPr>
          <p:cNvPr id="9" name="Group 2">
            <a:extLst>
              <a:ext uri="{FF2B5EF4-FFF2-40B4-BE49-F238E27FC236}">
                <a16:creationId xmlns:a16="http://schemas.microsoft.com/office/drawing/2014/main" id="{B288313E-F13B-8959-8F25-AC83D083E896}"/>
              </a:ext>
            </a:extLst>
          </p:cNvPr>
          <p:cNvGrpSpPr/>
          <p:nvPr/>
        </p:nvGrpSpPr>
        <p:grpSpPr>
          <a:xfrm>
            <a:off x="14093893" y="1397"/>
            <a:ext cx="4194107" cy="10271151"/>
            <a:chOff x="0" y="0"/>
            <a:chExt cx="1104621" cy="2705159"/>
          </a:xfrm>
        </p:grpSpPr>
        <p:sp>
          <p:nvSpPr>
            <p:cNvPr id="10" name="Freeform 3">
              <a:extLst>
                <a:ext uri="{FF2B5EF4-FFF2-40B4-BE49-F238E27FC236}">
                  <a16:creationId xmlns:a16="http://schemas.microsoft.com/office/drawing/2014/main" id="{CD2EDFBA-0896-778E-FB13-3566822F87EA}"/>
                </a:ext>
              </a:extLst>
            </p:cNvPr>
            <p:cNvSpPr/>
            <p:nvPr/>
          </p:nvSpPr>
          <p:spPr>
            <a:xfrm>
              <a:off x="0" y="0"/>
              <a:ext cx="1104621" cy="2705159"/>
            </a:xfrm>
            <a:custGeom>
              <a:avLst/>
              <a:gdLst/>
              <a:ahLst/>
              <a:cxnLst/>
              <a:rect l="l" t="t" r="r" b="b"/>
              <a:pathLst>
                <a:path w="1104621" h="2705159">
                  <a:moveTo>
                    <a:pt x="0" y="0"/>
                  </a:moveTo>
                  <a:lnTo>
                    <a:pt x="1104621" y="0"/>
                  </a:lnTo>
                  <a:lnTo>
                    <a:pt x="1104621" y="2705159"/>
                  </a:lnTo>
                  <a:lnTo>
                    <a:pt x="0" y="2705159"/>
                  </a:lnTo>
                  <a:close/>
                </a:path>
              </a:pathLst>
            </a:custGeom>
            <a:solidFill>
              <a:srgbClr val="7994A0">
                <a:alpha val="67059"/>
              </a:srgbClr>
            </a:solidFill>
          </p:spPr>
          <p:txBody>
            <a:bodyPr/>
            <a:lstStyle/>
            <a:p>
              <a:endParaRPr lang="he-IL"/>
            </a:p>
          </p:txBody>
        </p:sp>
        <p:sp>
          <p:nvSpPr>
            <p:cNvPr id="11" name="TextBox 4">
              <a:extLst>
                <a:ext uri="{FF2B5EF4-FFF2-40B4-BE49-F238E27FC236}">
                  <a16:creationId xmlns:a16="http://schemas.microsoft.com/office/drawing/2014/main" id="{ED56B266-629F-68D4-5CB0-AC2F83596462}"/>
                </a:ext>
              </a:extLst>
            </p:cNvPr>
            <p:cNvSpPr txBox="1"/>
            <p:nvPr/>
          </p:nvSpPr>
          <p:spPr>
            <a:xfrm>
              <a:off x="0" y="-47625"/>
              <a:ext cx="1104621" cy="2752784"/>
            </a:xfrm>
            <a:prstGeom prst="rect">
              <a:avLst/>
            </a:prstGeom>
          </p:spPr>
          <p:txBody>
            <a:bodyPr lIns="50800" tIns="50800" rIns="50800" bIns="50800" rtlCol="0" anchor="ctr"/>
            <a:lstStyle/>
            <a:p>
              <a:pPr algn="ctr">
                <a:lnSpc>
                  <a:spcPts val="3693"/>
                </a:lnSpc>
              </a:pPr>
              <a:endParaRPr/>
            </a:p>
          </p:txBody>
        </p:sp>
      </p:grpSp>
      <p:grpSp>
        <p:nvGrpSpPr>
          <p:cNvPr id="3" name="Group 12">
            <a:extLst>
              <a:ext uri="{FF2B5EF4-FFF2-40B4-BE49-F238E27FC236}">
                <a16:creationId xmlns:a16="http://schemas.microsoft.com/office/drawing/2014/main" id="{7E4CC170-2186-8B70-054D-07CB4E8E1087}"/>
              </a:ext>
            </a:extLst>
          </p:cNvPr>
          <p:cNvGrpSpPr/>
          <p:nvPr/>
        </p:nvGrpSpPr>
        <p:grpSpPr>
          <a:xfrm>
            <a:off x="914400" y="2925894"/>
            <a:ext cx="12562054" cy="6064023"/>
            <a:chOff x="173398" y="1466689"/>
            <a:chExt cx="11701442" cy="5321051"/>
          </a:xfrm>
        </p:grpSpPr>
        <p:pic>
          <p:nvPicPr>
            <p:cNvPr id="5" name="Picture 2" descr="Forms response chart. Question title: האם המערכת עזרה לך להבין את התאוריה של הניסוי. Number of responses: 18 responses.">
              <a:extLst>
                <a:ext uri="{FF2B5EF4-FFF2-40B4-BE49-F238E27FC236}">
                  <a16:creationId xmlns:a16="http://schemas.microsoft.com/office/drawing/2014/main" id="{13E2F301-D8B8-102C-6ACF-51A63F80312B}"/>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73398" y="1466689"/>
              <a:ext cx="6376120" cy="38803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Forms response chart. Question title: המערכת עזרה לי להבין טוב יותר את הצד המעשי של הניסוי. Number of responses: 18 responses.">
              <a:extLst>
                <a:ext uri="{FF2B5EF4-FFF2-40B4-BE49-F238E27FC236}">
                  <a16:creationId xmlns:a16="http://schemas.microsoft.com/office/drawing/2014/main" id="{2FF2C92D-4126-A736-D48F-C32D2BB78376}"/>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5690251" y="3122388"/>
              <a:ext cx="6184589" cy="3665352"/>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Freeform 13">
            <a:extLst>
              <a:ext uri="{FF2B5EF4-FFF2-40B4-BE49-F238E27FC236}">
                <a16:creationId xmlns:a16="http://schemas.microsoft.com/office/drawing/2014/main" id="{9B089DF9-2B1F-EF72-D28E-5DFEDA76A782}"/>
              </a:ext>
            </a:extLst>
          </p:cNvPr>
          <p:cNvSpPr/>
          <p:nvPr/>
        </p:nvSpPr>
        <p:spPr>
          <a:xfrm>
            <a:off x="16391475" y="285057"/>
            <a:ext cx="1679997" cy="249900"/>
          </a:xfrm>
          <a:custGeom>
            <a:avLst/>
            <a:gdLst/>
            <a:ahLst/>
            <a:cxnLst/>
            <a:rect l="l" t="t" r="r" b="b"/>
            <a:pathLst>
              <a:path w="1679997" h="249900">
                <a:moveTo>
                  <a:pt x="0" y="0"/>
                </a:moveTo>
                <a:lnTo>
                  <a:pt x="1679997" y="0"/>
                </a:lnTo>
                <a:lnTo>
                  <a:pt x="1679997" y="249900"/>
                </a:lnTo>
                <a:lnTo>
                  <a:pt x="0" y="2499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he-IL"/>
          </a:p>
        </p:txBody>
      </p:sp>
      <p:pic>
        <p:nvPicPr>
          <p:cNvPr id="12" name="Picture 1" descr="תמונה שמכילה גרפיקה, גופן, לוגו, סמל&#10;&#10;תוכן בינה מלאכותית גנרטיבית עשוי להיות שגוי.">
            <a:extLst>
              <a:ext uri="{FF2B5EF4-FFF2-40B4-BE49-F238E27FC236}">
                <a16:creationId xmlns:a16="http://schemas.microsoft.com/office/drawing/2014/main" id="{876B19B1-EE62-653A-4906-5A8D07741E4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4336181" y="501937"/>
            <a:ext cx="3877857" cy="2954558"/>
          </a:xfrm>
          <a:prstGeom prst="rect">
            <a:avLst/>
          </a:prstGeom>
        </p:spPr>
      </p:pic>
    </p:spTree>
    <p:extLst>
      <p:ext uri="{BB962C8B-B14F-4D97-AF65-F5344CB8AC3E}">
        <p14:creationId xmlns:p14="http://schemas.microsoft.com/office/powerpoint/2010/main" val="37518996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a:extLst>
            <a:ext uri="{FF2B5EF4-FFF2-40B4-BE49-F238E27FC236}">
              <a16:creationId xmlns:a16="http://schemas.microsoft.com/office/drawing/2014/main" id="{442B3299-FD5B-41C6-82BB-BACC3923B81F}"/>
            </a:ext>
          </a:extLst>
        </p:cNvPr>
        <p:cNvGrpSpPr/>
        <p:nvPr/>
      </p:nvGrpSpPr>
      <p:grpSpPr>
        <a:xfrm>
          <a:off x="0" y="0"/>
          <a:ext cx="0" cy="0"/>
          <a:chOff x="0" y="0"/>
          <a:chExt cx="0" cy="0"/>
        </a:xfrm>
      </p:grpSpPr>
      <p:sp>
        <p:nvSpPr>
          <p:cNvPr id="14" name="Freeform 14">
            <a:extLst>
              <a:ext uri="{FF2B5EF4-FFF2-40B4-BE49-F238E27FC236}">
                <a16:creationId xmlns:a16="http://schemas.microsoft.com/office/drawing/2014/main" id="{AB6985BA-AEBF-CD70-507D-1D6CB8272880}"/>
              </a:ext>
            </a:extLst>
          </p:cNvPr>
          <p:cNvSpPr/>
          <p:nvPr/>
        </p:nvSpPr>
        <p:spPr>
          <a:xfrm>
            <a:off x="225593" y="9819082"/>
            <a:ext cx="1679997" cy="249900"/>
          </a:xfrm>
          <a:custGeom>
            <a:avLst/>
            <a:gdLst/>
            <a:ahLst/>
            <a:cxnLst/>
            <a:rect l="l" t="t" r="r" b="b"/>
            <a:pathLst>
              <a:path w="1679997" h="249900">
                <a:moveTo>
                  <a:pt x="0" y="0"/>
                </a:moveTo>
                <a:lnTo>
                  <a:pt x="1679997" y="0"/>
                </a:lnTo>
                <a:lnTo>
                  <a:pt x="1679997" y="249900"/>
                </a:lnTo>
                <a:lnTo>
                  <a:pt x="0" y="2499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he-IL"/>
          </a:p>
        </p:txBody>
      </p:sp>
      <p:sp>
        <p:nvSpPr>
          <p:cNvPr id="4" name="TextBox 6">
            <a:extLst>
              <a:ext uri="{FF2B5EF4-FFF2-40B4-BE49-F238E27FC236}">
                <a16:creationId xmlns:a16="http://schemas.microsoft.com/office/drawing/2014/main" id="{2E55C686-19E9-51A2-AEC8-4CC789D4F7E6}"/>
              </a:ext>
            </a:extLst>
          </p:cNvPr>
          <p:cNvSpPr txBox="1"/>
          <p:nvPr/>
        </p:nvSpPr>
        <p:spPr>
          <a:xfrm>
            <a:off x="381000" y="34636"/>
            <a:ext cx="14072064" cy="1204176"/>
          </a:xfrm>
          <a:prstGeom prst="rect">
            <a:avLst/>
          </a:prstGeom>
        </p:spPr>
        <p:txBody>
          <a:bodyPr lIns="0" tIns="0" rIns="0" bIns="0" rtlCol="0" anchor="t">
            <a:spAutoFit/>
          </a:bodyPr>
          <a:lstStyle/>
          <a:p>
            <a:pPr marL="0" lvl="0" indent="0" algn="l">
              <a:lnSpc>
                <a:spcPts val="8959"/>
              </a:lnSpc>
              <a:spcBef>
                <a:spcPct val="0"/>
              </a:spcBef>
            </a:pPr>
            <a:r>
              <a:rPr lang="en-US" sz="8800" b="1" i="1" dirty="0">
                <a:solidFill>
                  <a:srgbClr val="0F4662"/>
                </a:solidFill>
                <a:latin typeface="Angsana New" panose="02020603050405020304" pitchFamily="18" charset="-34"/>
                <a:cs typeface="Angsana New" panose="02020603050405020304" pitchFamily="18" charset="-34"/>
                <a:sym typeface="Cormorant Garamond Bold Italics"/>
              </a:rPr>
              <a:t>Results</a:t>
            </a:r>
            <a:r>
              <a:rPr lang="en-US" sz="6399" b="1" i="1" dirty="0">
                <a:solidFill>
                  <a:srgbClr val="0F4662"/>
                </a:solidFill>
                <a:latin typeface="Cormorant Garamond Bold Italics"/>
                <a:ea typeface="Cormorant Garamond Bold Italics"/>
                <a:cs typeface="Cormorant Garamond Bold Italics"/>
                <a:sym typeface="Cormorant Garamond Bold Italics"/>
              </a:rPr>
              <a:t> </a:t>
            </a:r>
            <a:r>
              <a:rPr lang="en-US" sz="8800" b="1" i="1" dirty="0">
                <a:solidFill>
                  <a:srgbClr val="0F4662"/>
                </a:solidFill>
                <a:latin typeface="Angsana New" panose="02020603050405020304" pitchFamily="18" charset="-34"/>
                <a:cs typeface="Angsana New" panose="02020603050405020304" pitchFamily="18" charset="-34"/>
                <a:sym typeface="Cormorant Garamond Bold Italics"/>
              </a:rPr>
              <a:t>and</a:t>
            </a:r>
            <a:r>
              <a:rPr lang="en-US" sz="6399" b="1" i="1" dirty="0">
                <a:solidFill>
                  <a:srgbClr val="0F4662"/>
                </a:solidFill>
                <a:latin typeface="Cormorant Garamond Bold Italics"/>
                <a:ea typeface="Cormorant Garamond Bold Italics"/>
                <a:cs typeface="Cormorant Garamond Bold Italics"/>
                <a:sym typeface="Cormorant Garamond Bold Italics"/>
              </a:rPr>
              <a:t> </a:t>
            </a:r>
            <a:r>
              <a:rPr lang="en-US" sz="8800" b="1" i="1" dirty="0">
                <a:solidFill>
                  <a:srgbClr val="0F4662"/>
                </a:solidFill>
                <a:latin typeface="Angsana New" panose="02020603050405020304" pitchFamily="18" charset="-34"/>
                <a:cs typeface="Angsana New" panose="02020603050405020304" pitchFamily="18" charset="-34"/>
                <a:sym typeface="Cormorant Garamond Bold Italics"/>
              </a:rPr>
              <a:t>Impact</a:t>
            </a:r>
          </a:p>
        </p:txBody>
      </p:sp>
      <p:sp>
        <p:nvSpPr>
          <p:cNvPr id="16" name="TextBox 8">
            <a:extLst>
              <a:ext uri="{FF2B5EF4-FFF2-40B4-BE49-F238E27FC236}">
                <a16:creationId xmlns:a16="http://schemas.microsoft.com/office/drawing/2014/main" id="{B294B6EC-F89D-0CD7-94AE-A4DB82FD2F1B}"/>
              </a:ext>
            </a:extLst>
          </p:cNvPr>
          <p:cNvSpPr txBox="1"/>
          <p:nvPr/>
        </p:nvSpPr>
        <p:spPr>
          <a:xfrm>
            <a:off x="381000" y="1289463"/>
            <a:ext cx="7696200" cy="553998"/>
          </a:xfrm>
          <a:prstGeom prst="rect">
            <a:avLst/>
          </a:prstGeom>
          <a:noFill/>
        </p:spPr>
        <p:txBody>
          <a:bodyPr wrap="square" rtlCol="0">
            <a:spAutoFit/>
          </a:bodyPr>
          <a:lstStyle/>
          <a:p>
            <a:pPr algn="l"/>
            <a:r>
              <a:rPr lang="en-US" sz="3000" b="1">
                <a:solidFill>
                  <a:srgbClr val="000409"/>
                </a:solidFill>
                <a:latin typeface="+mj-lt"/>
              </a:rPr>
              <a:t>Fall Semester, 2024-2025 (Pharm./Mat.)</a:t>
            </a:r>
            <a:endParaRPr lang="en-US" sz="3000" b="1" dirty="0">
              <a:solidFill>
                <a:srgbClr val="000409"/>
              </a:solidFill>
              <a:latin typeface="+mj-lt"/>
            </a:endParaRPr>
          </a:p>
        </p:txBody>
      </p:sp>
      <p:grpSp>
        <p:nvGrpSpPr>
          <p:cNvPr id="9" name="Group 2">
            <a:extLst>
              <a:ext uri="{FF2B5EF4-FFF2-40B4-BE49-F238E27FC236}">
                <a16:creationId xmlns:a16="http://schemas.microsoft.com/office/drawing/2014/main" id="{ED3F711A-5F53-ACB0-5BB6-A9C8F3119AFC}"/>
              </a:ext>
            </a:extLst>
          </p:cNvPr>
          <p:cNvGrpSpPr/>
          <p:nvPr/>
        </p:nvGrpSpPr>
        <p:grpSpPr>
          <a:xfrm>
            <a:off x="14093893" y="-199613"/>
            <a:ext cx="4194107" cy="10451977"/>
            <a:chOff x="0" y="-47625"/>
            <a:chExt cx="1104621" cy="2752784"/>
          </a:xfrm>
        </p:grpSpPr>
        <p:sp>
          <p:nvSpPr>
            <p:cNvPr id="10" name="Freeform 3">
              <a:extLst>
                <a:ext uri="{FF2B5EF4-FFF2-40B4-BE49-F238E27FC236}">
                  <a16:creationId xmlns:a16="http://schemas.microsoft.com/office/drawing/2014/main" id="{8AA446BE-AF03-F67C-36DF-A24317479EAB}"/>
                </a:ext>
              </a:extLst>
            </p:cNvPr>
            <p:cNvSpPr/>
            <p:nvPr/>
          </p:nvSpPr>
          <p:spPr>
            <a:xfrm>
              <a:off x="0" y="0"/>
              <a:ext cx="1104621" cy="2705159"/>
            </a:xfrm>
            <a:custGeom>
              <a:avLst/>
              <a:gdLst/>
              <a:ahLst/>
              <a:cxnLst/>
              <a:rect l="l" t="t" r="r" b="b"/>
              <a:pathLst>
                <a:path w="1104621" h="2705159">
                  <a:moveTo>
                    <a:pt x="0" y="0"/>
                  </a:moveTo>
                  <a:lnTo>
                    <a:pt x="1104621" y="0"/>
                  </a:lnTo>
                  <a:lnTo>
                    <a:pt x="1104621" y="2705159"/>
                  </a:lnTo>
                  <a:lnTo>
                    <a:pt x="0" y="2705159"/>
                  </a:lnTo>
                  <a:close/>
                </a:path>
              </a:pathLst>
            </a:custGeom>
            <a:solidFill>
              <a:srgbClr val="7994A0">
                <a:alpha val="67059"/>
              </a:srgbClr>
            </a:solidFill>
          </p:spPr>
          <p:txBody>
            <a:bodyPr/>
            <a:lstStyle/>
            <a:p>
              <a:endParaRPr lang="he-IL"/>
            </a:p>
          </p:txBody>
        </p:sp>
        <p:sp>
          <p:nvSpPr>
            <p:cNvPr id="11" name="TextBox 4">
              <a:extLst>
                <a:ext uri="{FF2B5EF4-FFF2-40B4-BE49-F238E27FC236}">
                  <a16:creationId xmlns:a16="http://schemas.microsoft.com/office/drawing/2014/main" id="{65D0F703-AD48-CE0B-1698-0BD44B643C8E}"/>
                </a:ext>
              </a:extLst>
            </p:cNvPr>
            <p:cNvSpPr txBox="1"/>
            <p:nvPr/>
          </p:nvSpPr>
          <p:spPr>
            <a:xfrm>
              <a:off x="0" y="-47625"/>
              <a:ext cx="1104621" cy="2752784"/>
            </a:xfrm>
            <a:prstGeom prst="rect">
              <a:avLst/>
            </a:prstGeom>
          </p:spPr>
          <p:txBody>
            <a:bodyPr lIns="50800" tIns="50800" rIns="50800" bIns="50800" rtlCol="0" anchor="ctr"/>
            <a:lstStyle/>
            <a:p>
              <a:pPr algn="ctr">
                <a:lnSpc>
                  <a:spcPts val="3693"/>
                </a:lnSpc>
              </a:pPr>
              <a:endParaRPr/>
            </a:p>
          </p:txBody>
        </p:sp>
      </p:grpSp>
      <p:pic>
        <p:nvPicPr>
          <p:cNvPr id="8" name="Picture 6" descr="תמונה שמכילה טקסט, צילום מסך, גופן, לוגו&#10;&#10;תוכן בינה מלאכותית גנרטיבית עשוי להיות שגוי.">
            <a:extLst>
              <a:ext uri="{FF2B5EF4-FFF2-40B4-BE49-F238E27FC236}">
                <a16:creationId xmlns:a16="http://schemas.microsoft.com/office/drawing/2014/main" id="{08F194DC-F2EB-F326-5E7D-D2C0057D1129}"/>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296400" y="3409232"/>
            <a:ext cx="7403270" cy="5220000"/>
          </a:xfrm>
          <a:prstGeom prst="rect">
            <a:avLst/>
          </a:prstGeom>
        </p:spPr>
      </p:pic>
      <p:pic>
        <p:nvPicPr>
          <p:cNvPr id="12" name="Picture 11" descr="תמונה שמכילה טקסט, צילום מסך, גופן, תרשים&#10;&#10;תוכן בינה מלאכותית גנרטיבית עשוי להיות שגוי.">
            <a:extLst>
              <a:ext uri="{FF2B5EF4-FFF2-40B4-BE49-F238E27FC236}">
                <a16:creationId xmlns:a16="http://schemas.microsoft.com/office/drawing/2014/main" id="{6BF7E241-DC05-9CFA-C023-2A5514C4A666}"/>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065591" y="3409232"/>
            <a:ext cx="7417403" cy="5220022"/>
          </a:xfrm>
          <a:prstGeom prst="rect">
            <a:avLst/>
          </a:prstGeom>
        </p:spPr>
      </p:pic>
      <p:sp>
        <p:nvSpPr>
          <p:cNvPr id="13" name="Freeform 13">
            <a:extLst>
              <a:ext uri="{FF2B5EF4-FFF2-40B4-BE49-F238E27FC236}">
                <a16:creationId xmlns:a16="http://schemas.microsoft.com/office/drawing/2014/main" id="{DA33366F-E319-C3F9-1A2A-8A8A66571D5C}"/>
              </a:ext>
            </a:extLst>
          </p:cNvPr>
          <p:cNvSpPr/>
          <p:nvPr/>
        </p:nvSpPr>
        <p:spPr>
          <a:xfrm>
            <a:off x="16391475" y="285057"/>
            <a:ext cx="1679997" cy="249900"/>
          </a:xfrm>
          <a:custGeom>
            <a:avLst/>
            <a:gdLst/>
            <a:ahLst/>
            <a:cxnLst/>
            <a:rect l="l" t="t" r="r" b="b"/>
            <a:pathLst>
              <a:path w="1679997" h="249900">
                <a:moveTo>
                  <a:pt x="0" y="0"/>
                </a:moveTo>
                <a:lnTo>
                  <a:pt x="1679997" y="0"/>
                </a:lnTo>
                <a:lnTo>
                  <a:pt x="1679997" y="249900"/>
                </a:lnTo>
                <a:lnTo>
                  <a:pt x="0" y="2499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he-IL"/>
          </a:p>
        </p:txBody>
      </p:sp>
      <p:pic>
        <p:nvPicPr>
          <p:cNvPr id="15" name="Picture 1" descr="תמונה שמכילה גרפיקה, גופן, לוגו, סמל&#10;&#10;תוכן בינה מלאכותית גנרטיבית עשוי להיות שגוי.">
            <a:extLst>
              <a:ext uri="{FF2B5EF4-FFF2-40B4-BE49-F238E27FC236}">
                <a16:creationId xmlns:a16="http://schemas.microsoft.com/office/drawing/2014/main" id="{661B95DE-51D0-19F4-3C83-D5CBDEDD918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4336181" y="501937"/>
            <a:ext cx="3877857" cy="2954558"/>
          </a:xfrm>
          <a:prstGeom prst="rect">
            <a:avLst/>
          </a:prstGeom>
        </p:spPr>
      </p:pic>
    </p:spTree>
    <p:extLst>
      <p:ext uri="{BB962C8B-B14F-4D97-AF65-F5344CB8AC3E}">
        <p14:creationId xmlns:p14="http://schemas.microsoft.com/office/powerpoint/2010/main" val="4209626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a:extLst>
            <a:ext uri="{FF2B5EF4-FFF2-40B4-BE49-F238E27FC236}">
              <a16:creationId xmlns:a16="http://schemas.microsoft.com/office/drawing/2014/main" id="{CE0690E0-0AF4-A36E-4C7E-ED8909859F75}"/>
            </a:ext>
          </a:extLst>
        </p:cNvPr>
        <p:cNvGrpSpPr/>
        <p:nvPr/>
      </p:nvGrpSpPr>
      <p:grpSpPr>
        <a:xfrm>
          <a:off x="0" y="0"/>
          <a:ext cx="0" cy="0"/>
          <a:chOff x="0" y="0"/>
          <a:chExt cx="0" cy="0"/>
        </a:xfrm>
      </p:grpSpPr>
      <p:sp>
        <p:nvSpPr>
          <p:cNvPr id="14" name="Freeform 14">
            <a:extLst>
              <a:ext uri="{FF2B5EF4-FFF2-40B4-BE49-F238E27FC236}">
                <a16:creationId xmlns:a16="http://schemas.microsoft.com/office/drawing/2014/main" id="{D5E550A1-812F-FE0D-C723-CDAAB787E06C}"/>
              </a:ext>
            </a:extLst>
          </p:cNvPr>
          <p:cNvSpPr/>
          <p:nvPr/>
        </p:nvSpPr>
        <p:spPr>
          <a:xfrm>
            <a:off x="225593" y="9819082"/>
            <a:ext cx="1679997" cy="249900"/>
          </a:xfrm>
          <a:custGeom>
            <a:avLst/>
            <a:gdLst/>
            <a:ahLst/>
            <a:cxnLst/>
            <a:rect l="l" t="t" r="r" b="b"/>
            <a:pathLst>
              <a:path w="1679997" h="249900">
                <a:moveTo>
                  <a:pt x="0" y="0"/>
                </a:moveTo>
                <a:lnTo>
                  <a:pt x="1679997" y="0"/>
                </a:lnTo>
                <a:lnTo>
                  <a:pt x="1679997" y="249900"/>
                </a:lnTo>
                <a:lnTo>
                  <a:pt x="0" y="2499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he-IL"/>
          </a:p>
        </p:txBody>
      </p:sp>
      <p:sp>
        <p:nvSpPr>
          <p:cNvPr id="4" name="TextBox 6">
            <a:extLst>
              <a:ext uri="{FF2B5EF4-FFF2-40B4-BE49-F238E27FC236}">
                <a16:creationId xmlns:a16="http://schemas.microsoft.com/office/drawing/2014/main" id="{156C8134-8196-B6A1-981F-F469C19F3840}"/>
              </a:ext>
            </a:extLst>
          </p:cNvPr>
          <p:cNvSpPr txBox="1"/>
          <p:nvPr/>
        </p:nvSpPr>
        <p:spPr>
          <a:xfrm>
            <a:off x="381000" y="34636"/>
            <a:ext cx="14072064" cy="1204176"/>
          </a:xfrm>
          <a:prstGeom prst="rect">
            <a:avLst/>
          </a:prstGeom>
        </p:spPr>
        <p:txBody>
          <a:bodyPr lIns="0" tIns="0" rIns="0" bIns="0" rtlCol="0" anchor="t">
            <a:spAutoFit/>
          </a:bodyPr>
          <a:lstStyle/>
          <a:p>
            <a:pPr marL="0" lvl="0" indent="0" algn="l">
              <a:lnSpc>
                <a:spcPts val="8959"/>
              </a:lnSpc>
              <a:spcBef>
                <a:spcPct val="0"/>
              </a:spcBef>
            </a:pPr>
            <a:r>
              <a:rPr lang="en-US" sz="8800" b="1" i="1" dirty="0">
                <a:solidFill>
                  <a:srgbClr val="0F4662"/>
                </a:solidFill>
                <a:latin typeface="Angsana New" panose="02020603050405020304" pitchFamily="18" charset="-34"/>
                <a:cs typeface="Angsana New" panose="02020603050405020304" pitchFamily="18" charset="-34"/>
                <a:sym typeface="Cormorant Garamond Bold Italics"/>
              </a:rPr>
              <a:t>Results</a:t>
            </a:r>
            <a:r>
              <a:rPr lang="en-US" sz="6399" b="1" i="1" dirty="0">
                <a:solidFill>
                  <a:srgbClr val="0F4662"/>
                </a:solidFill>
                <a:latin typeface="Cormorant Garamond Bold Italics"/>
                <a:ea typeface="Cormorant Garamond Bold Italics"/>
                <a:cs typeface="Cormorant Garamond Bold Italics"/>
                <a:sym typeface="Cormorant Garamond Bold Italics"/>
              </a:rPr>
              <a:t> </a:t>
            </a:r>
            <a:r>
              <a:rPr lang="en-US" sz="8800" b="1" i="1" dirty="0">
                <a:solidFill>
                  <a:srgbClr val="0F4662"/>
                </a:solidFill>
                <a:latin typeface="Angsana New" panose="02020603050405020304" pitchFamily="18" charset="-34"/>
                <a:cs typeface="Angsana New" panose="02020603050405020304" pitchFamily="18" charset="-34"/>
                <a:sym typeface="Cormorant Garamond Bold Italics"/>
              </a:rPr>
              <a:t>and</a:t>
            </a:r>
            <a:r>
              <a:rPr lang="en-US" sz="6399" b="1" i="1" dirty="0">
                <a:solidFill>
                  <a:srgbClr val="0F4662"/>
                </a:solidFill>
                <a:latin typeface="Cormorant Garamond Bold Italics"/>
                <a:ea typeface="Cormorant Garamond Bold Italics"/>
                <a:cs typeface="Cormorant Garamond Bold Italics"/>
                <a:sym typeface="Cormorant Garamond Bold Italics"/>
              </a:rPr>
              <a:t> </a:t>
            </a:r>
            <a:r>
              <a:rPr lang="en-US" sz="8800" b="1" i="1" dirty="0">
                <a:solidFill>
                  <a:srgbClr val="0F4662"/>
                </a:solidFill>
                <a:latin typeface="Angsana New" panose="02020603050405020304" pitchFamily="18" charset="-34"/>
                <a:cs typeface="Angsana New" panose="02020603050405020304" pitchFamily="18" charset="-34"/>
                <a:sym typeface="Cormorant Garamond Bold Italics"/>
              </a:rPr>
              <a:t>Impact</a:t>
            </a:r>
          </a:p>
        </p:txBody>
      </p:sp>
      <p:sp>
        <p:nvSpPr>
          <p:cNvPr id="16" name="TextBox 8">
            <a:extLst>
              <a:ext uri="{FF2B5EF4-FFF2-40B4-BE49-F238E27FC236}">
                <a16:creationId xmlns:a16="http://schemas.microsoft.com/office/drawing/2014/main" id="{3A90EC8B-E5B7-8AA3-EAC6-F22FECDC8F87}"/>
              </a:ext>
            </a:extLst>
          </p:cNvPr>
          <p:cNvSpPr txBox="1"/>
          <p:nvPr/>
        </p:nvSpPr>
        <p:spPr>
          <a:xfrm>
            <a:off x="381000" y="1289463"/>
            <a:ext cx="7696200" cy="553998"/>
          </a:xfrm>
          <a:prstGeom prst="rect">
            <a:avLst/>
          </a:prstGeom>
          <a:noFill/>
        </p:spPr>
        <p:txBody>
          <a:bodyPr wrap="square" rtlCol="0">
            <a:spAutoFit/>
          </a:bodyPr>
          <a:lstStyle/>
          <a:p>
            <a:pPr algn="l"/>
            <a:r>
              <a:rPr lang="en-US" sz="3000" b="1" dirty="0">
                <a:solidFill>
                  <a:srgbClr val="000409"/>
                </a:solidFill>
                <a:latin typeface="+mj-lt"/>
              </a:rPr>
              <a:t>Fall Semester, 2024-2025 (Mech.)</a:t>
            </a:r>
          </a:p>
        </p:txBody>
      </p:sp>
      <p:grpSp>
        <p:nvGrpSpPr>
          <p:cNvPr id="9" name="Group 2">
            <a:extLst>
              <a:ext uri="{FF2B5EF4-FFF2-40B4-BE49-F238E27FC236}">
                <a16:creationId xmlns:a16="http://schemas.microsoft.com/office/drawing/2014/main" id="{4A5FD9BB-2D7B-89F0-E1C8-1991F1BA94D6}"/>
              </a:ext>
            </a:extLst>
          </p:cNvPr>
          <p:cNvGrpSpPr/>
          <p:nvPr/>
        </p:nvGrpSpPr>
        <p:grpSpPr>
          <a:xfrm>
            <a:off x="14093893" y="-180826"/>
            <a:ext cx="4194107" cy="10451977"/>
            <a:chOff x="0" y="-47625"/>
            <a:chExt cx="1104621" cy="2752784"/>
          </a:xfrm>
        </p:grpSpPr>
        <p:sp>
          <p:nvSpPr>
            <p:cNvPr id="10" name="Freeform 3">
              <a:extLst>
                <a:ext uri="{FF2B5EF4-FFF2-40B4-BE49-F238E27FC236}">
                  <a16:creationId xmlns:a16="http://schemas.microsoft.com/office/drawing/2014/main" id="{FF70ECFF-0670-B063-CE37-66F8128E6BCB}"/>
                </a:ext>
              </a:extLst>
            </p:cNvPr>
            <p:cNvSpPr/>
            <p:nvPr/>
          </p:nvSpPr>
          <p:spPr>
            <a:xfrm>
              <a:off x="0" y="0"/>
              <a:ext cx="1104621" cy="2705159"/>
            </a:xfrm>
            <a:custGeom>
              <a:avLst/>
              <a:gdLst/>
              <a:ahLst/>
              <a:cxnLst/>
              <a:rect l="l" t="t" r="r" b="b"/>
              <a:pathLst>
                <a:path w="1104621" h="2705159">
                  <a:moveTo>
                    <a:pt x="0" y="0"/>
                  </a:moveTo>
                  <a:lnTo>
                    <a:pt x="1104621" y="0"/>
                  </a:lnTo>
                  <a:lnTo>
                    <a:pt x="1104621" y="2705159"/>
                  </a:lnTo>
                  <a:lnTo>
                    <a:pt x="0" y="2705159"/>
                  </a:lnTo>
                  <a:close/>
                </a:path>
              </a:pathLst>
            </a:custGeom>
            <a:solidFill>
              <a:srgbClr val="7994A0">
                <a:alpha val="67059"/>
              </a:srgbClr>
            </a:solidFill>
          </p:spPr>
          <p:txBody>
            <a:bodyPr/>
            <a:lstStyle/>
            <a:p>
              <a:endParaRPr lang="he-IL"/>
            </a:p>
          </p:txBody>
        </p:sp>
        <p:sp>
          <p:nvSpPr>
            <p:cNvPr id="11" name="TextBox 4">
              <a:extLst>
                <a:ext uri="{FF2B5EF4-FFF2-40B4-BE49-F238E27FC236}">
                  <a16:creationId xmlns:a16="http://schemas.microsoft.com/office/drawing/2014/main" id="{86624DB9-3500-0C13-F8C3-D79697B41B0C}"/>
                </a:ext>
              </a:extLst>
            </p:cNvPr>
            <p:cNvSpPr txBox="1"/>
            <p:nvPr/>
          </p:nvSpPr>
          <p:spPr>
            <a:xfrm>
              <a:off x="0" y="-47625"/>
              <a:ext cx="1104621" cy="2752784"/>
            </a:xfrm>
            <a:prstGeom prst="rect">
              <a:avLst/>
            </a:prstGeom>
          </p:spPr>
          <p:txBody>
            <a:bodyPr lIns="50800" tIns="50800" rIns="50800" bIns="50800" rtlCol="0" anchor="ctr"/>
            <a:lstStyle/>
            <a:p>
              <a:pPr algn="ctr">
                <a:lnSpc>
                  <a:spcPts val="3693"/>
                </a:lnSpc>
              </a:pPr>
              <a:endParaRPr/>
            </a:p>
          </p:txBody>
        </p:sp>
      </p:grpSp>
      <p:pic>
        <p:nvPicPr>
          <p:cNvPr id="2" name="Picture 38">
            <a:extLst>
              <a:ext uri="{FF2B5EF4-FFF2-40B4-BE49-F238E27FC236}">
                <a16:creationId xmlns:a16="http://schemas.microsoft.com/office/drawing/2014/main" id="{1CFE8630-758A-9AFE-0579-BAFA95DEC26E}"/>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62000" y="3467033"/>
            <a:ext cx="8145531" cy="4957200"/>
          </a:xfrm>
          <a:prstGeom prst="rect">
            <a:avLst/>
          </a:prstGeom>
        </p:spPr>
      </p:pic>
      <p:pic>
        <p:nvPicPr>
          <p:cNvPr id="3" name="Picture 43">
            <a:extLst>
              <a:ext uri="{FF2B5EF4-FFF2-40B4-BE49-F238E27FC236}">
                <a16:creationId xmlns:a16="http://schemas.microsoft.com/office/drawing/2014/main" id="{2C0DA8FF-6FF8-8FB8-6156-4B3FA022BFD2}"/>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9470334" y="3469236"/>
            <a:ext cx="8163309" cy="4957076"/>
          </a:xfrm>
          <a:prstGeom prst="rect">
            <a:avLst/>
          </a:prstGeom>
        </p:spPr>
      </p:pic>
      <p:sp>
        <p:nvSpPr>
          <p:cNvPr id="13" name="Freeform 13">
            <a:extLst>
              <a:ext uri="{FF2B5EF4-FFF2-40B4-BE49-F238E27FC236}">
                <a16:creationId xmlns:a16="http://schemas.microsoft.com/office/drawing/2014/main" id="{3E87270F-A960-3FAF-16CE-53DFBEBC32D8}"/>
              </a:ext>
            </a:extLst>
          </p:cNvPr>
          <p:cNvSpPr/>
          <p:nvPr/>
        </p:nvSpPr>
        <p:spPr>
          <a:xfrm>
            <a:off x="16391475" y="285057"/>
            <a:ext cx="1679997" cy="249900"/>
          </a:xfrm>
          <a:custGeom>
            <a:avLst/>
            <a:gdLst/>
            <a:ahLst/>
            <a:cxnLst/>
            <a:rect l="l" t="t" r="r" b="b"/>
            <a:pathLst>
              <a:path w="1679997" h="249900">
                <a:moveTo>
                  <a:pt x="0" y="0"/>
                </a:moveTo>
                <a:lnTo>
                  <a:pt x="1679997" y="0"/>
                </a:lnTo>
                <a:lnTo>
                  <a:pt x="1679997" y="249900"/>
                </a:lnTo>
                <a:lnTo>
                  <a:pt x="0" y="2499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he-IL"/>
          </a:p>
        </p:txBody>
      </p:sp>
      <p:pic>
        <p:nvPicPr>
          <p:cNvPr id="5" name="Picture 1" descr="תמונה שמכילה גרפיקה, גופן, לוגו, סמל&#10;&#10;תוכן בינה מלאכותית גנרטיבית עשוי להיות שגוי.">
            <a:extLst>
              <a:ext uri="{FF2B5EF4-FFF2-40B4-BE49-F238E27FC236}">
                <a16:creationId xmlns:a16="http://schemas.microsoft.com/office/drawing/2014/main" id="{F01EAEF6-535C-9282-38A3-4B5AB39ACB0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4336181" y="501937"/>
            <a:ext cx="3877857" cy="2954558"/>
          </a:xfrm>
          <a:prstGeom prst="rect">
            <a:avLst/>
          </a:prstGeom>
        </p:spPr>
      </p:pic>
    </p:spTree>
    <p:extLst>
      <p:ext uri="{BB962C8B-B14F-4D97-AF65-F5344CB8AC3E}">
        <p14:creationId xmlns:p14="http://schemas.microsoft.com/office/powerpoint/2010/main" val="12683422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a:extLst>
            <a:ext uri="{FF2B5EF4-FFF2-40B4-BE49-F238E27FC236}">
              <a16:creationId xmlns:a16="http://schemas.microsoft.com/office/drawing/2014/main" id="{ABB42CA0-8A0D-B336-70E7-DA41073E6947}"/>
            </a:ext>
          </a:extLst>
        </p:cNvPr>
        <p:cNvGrpSpPr/>
        <p:nvPr/>
      </p:nvGrpSpPr>
      <p:grpSpPr>
        <a:xfrm>
          <a:off x="0" y="0"/>
          <a:ext cx="0" cy="0"/>
          <a:chOff x="0" y="0"/>
          <a:chExt cx="0" cy="0"/>
        </a:xfrm>
      </p:grpSpPr>
      <p:grpSp>
        <p:nvGrpSpPr>
          <p:cNvPr id="6" name="Group 6">
            <a:extLst>
              <a:ext uri="{FF2B5EF4-FFF2-40B4-BE49-F238E27FC236}">
                <a16:creationId xmlns:a16="http://schemas.microsoft.com/office/drawing/2014/main" id="{A65933E7-72FE-0FA3-3E09-70DAA22EDFE5}"/>
              </a:ext>
            </a:extLst>
          </p:cNvPr>
          <p:cNvGrpSpPr/>
          <p:nvPr/>
        </p:nvGrpSpPr>
        <p:grpSpPr>
          <a:xfrm>
            <a:off x="381878" y="6106072"/>
            <a:ext cx="17448922" cy="4126628"/>
            <a:chOff x="0" y="0"/>
            <a:chExt cx="1418473" cy="1692619"/>
          </a:xfrm>
        </p:grpSpPr>
        <p:sp>
          <p:nvSpPr>
            <p:cNvPr id="7" name="Freeform 7">
              <a:extLst>
                <a:ext uri="{FF2B5EF4-FFF2-40B4-BE49-F238E27FC236}">
                  <a16:creationId xmlns:a16="http://schemas.microsoft.com/office/drawing/2014/main" id="{328720E0-1AAB-D581-D741-50E7843630D3}"/>
                </a:ext>
              </a:extLst>
            </p:cNvPr>
            <p:cNvSpPr/>
            <p:nvPr/>
          </p:nvSpPr>
          <p:spPr>
            <a:xfrm>
              <a:off x="0" y="0"/>
              <a:ext cx="1418473" cy="1692619"/>
            </a:xfrm>
            <a:custGeom>
              <a:avLst/>
              <a:gdLst/>
              <a:ahLst/>
              <a:cxnLst/>
              <a:rect l="l" t="t" r="r" b="b"/>
              <a:pathLst>
                <a:path w="1418473" h="1692619">
                  <a:moveTo>
                    <a:pt x="73311" y="0"/>
                  </a:moveTo>
                  <a:lnTo>
                    <a:pt x="1345161" y="0"/>
                  </a:lnTo>
                  <a:cubicBezTo>
                    <a:pt x="1364605" y="0"/>
                    <a:pt x="1383252" y="7724"/>
                    <a:pt x="1397000" y="21472"/>
                  </a:cubicBezTo>
                  <a:cubicBezTo>
                    <a:pt x="1410749" y="35221"/>
                    <a:pt x="1418473" y="53868"/>
                    <a:pt x="1418473" y="73311"/>
                  </a:cubicBezTo>
                  <a:lnTo>
                    <a:pt x="1418473" y="1619308"/>
                  </a:lnTo>
                  <a:cubicBezTo>
                    <a:pt x="1418473" y="1638751"/>
                    <a:pt x="1410749" y="1657398"/>
                    <a:pt x="1397000" y="1671147"/>
                  </a:cubicBezTo>
                  <a:cubicBezTo>
                    <a:pt x="1383252" y="1684896"/>
                    <a:pt x="1364605" y="1692619"/>
                    <a:pt x="1345161" y="1692619"/>
                  </a:cubicBezTo>
                  <a:lnTo>
                    <a:pt x="73311" y="1692619"/>
                  </a:lnTo>
                  <a:cubicBezTo>
                    <a:pt x="32823" y="1692619"/>
                    <a:pt x="0" y="1659797"/>
                    <a:pt x="0" y="1619308"/>
                  </a:cubicBezTo>
                  <a:lnTo>
                    <a:pt x="0" y="73311"/>
                  </a:lnTo>
                  <a:cubicBezTo>
                    <a:pt x="0" y="53868"/>
                    <a:pt x="7724" y="35221"/>
                    <a:pt x="21472" y="21472"/>
                  </a:cubicBezTo>
                  <a:cubicBezTo>
                    <a:pt x="35221" y="7724"/>
                    <a:pt x="53868" y="0"/>
                    <a:pt x="73311" y="0"/>
                  </a:cubicBezTo>
                  <a:close/>
                </a:path>
              </a:pathLst>
            </a:custGeom>
            <a:solidFill>
              <a:srgbClr val="A9BECB"/>
            </a:solidFill>
          </p:spPr>
          <p:txBody>
            <a:bodyPr/>
            <a:lstStyle/>
            <a:p>
              <a:endParaRPr lang="he-IL"/>
            </a:p>
          </p:txBody>
        </p:sp>
        <p:sp>
          <p:nvSpPr>
            <p:cNvPr id="8" name="TextBox 8">
              <a:extLst>
                <a:ext uri="{FF2B5EF4-FFF2-40B4-BE49-F238E27FC236}">
                  <a16:creationId xmlns:a16="http://schemas.microsoft.com/office/drawing/2014/main" id="{69158165-4266-19BA-FC9E-9DFD3077EEF0}"/>
                </a:ext>
              </a:extLst>
            </p:cNvPr>
            <p:cNvSpPr txBox="1"/>
            <p:nvPr/>
          </p:nvSpPr>
          <p:spPr>
            <a:xfrm>
              <a:off x="0" y="-123825"/>
              <a:ext cx="1418473" cy="1816444"/>
            </a:xfrm>
            <a:prstGeom prst="rect">
              <a:avLst/>
            </a:prstGeom>
          </p:spPr>
          <p:txBody>
            <a:bodyPr lIns="50800" tIns="50800" rIns="50800" bIns="50800" rtlCol="0" anchor="ctr"/>
            <a:lstStyle/>
            <a:p>
              <a:pPr algn="ctr">
                <a:lnSpc>
                  <a:spcPts val="4079"/>
                </a:lnSpc>
              </a:pPr>
              <a:endParaRPr/>
            </a:p>
          </p:txBody>
        </p:sp>
      </p:grpSp>
      <p:grpSp>
        <p:nvGrpSpPr>
          <p:cNvPr id="10" name="Group 10">
            <a:extLst>
              <a:ext uri="{FF2B5EF4-FFF2-40B4-BE49-F238E27FC236}">
                <a16:creationId xmlns:a16="http://schemas.microsoft.com/office/drawing/2014/main" id="{3CA3C763-B641-4C79-DD47-6609B2B3F1C5}"/>
              </a:ext>
            </a:extLst>
          </p:cNvPr>
          <p:cNvGrpSpPr/>
          <p:nvPr/>
        </p:nvGrpSpPr>
        <p:grpSpPr>
          <a:xfrm>
            <a:off x="381878" y="2244965"/>
            <a:ext cx="17448922" cy="3597900"/>
            <a:chOff x="0" y="0"/>
            <a:chExt cx="1418473" cy="1692619"/>
          </a:xfrm>
        </p:grpSpPr>
        <p:sp>
          <p:nvSpPr>
            <p:cNvPr id="11" name="Freeform 11">
              <a:extLst>
                <a:ext uri="{FF2B5EF4-FFF2-40B4-BE49-F238E27FC236}">
                  <a16:creationId xmlns:a16="http://schemas.microsoft.com/office/drawing/2014/main" id="{2BFB81B9-8AEB-7E8C-C4DA-1FBB71DA8A9C}"/>
                </a:ext>
              </a:extLst>
            </p:cNvPr>
            <p:cNvSpPr/>
            <p:nvPr/>
          </p:nvSpPr>
          <p:spPr>
            <a:xfrm>
              <a:off x="0" y="0"/>
              <a:ext cx="1418473" cy="1692619"/>
            </a:xfrm>
            <a:custGeom>
              <a:avLst/>
              <a:gdLst/>
              <a:ahLst/>
              <a:cxnLst/>
              <a:rect l="l" t="t" r="r" b="b"/>
              <a:pathLst>
                <a:path w="1418473" h="1692619">
                  <a:moveTo>
                    <a:pt x="73311" y="0"/>
                  </a:moveTo>
                  <a:lnTo>
                    <a:pt x="1345161" y="0"/>
                  </a:lnTo>
                  <a:cubicBezTo>
                    <a:pt x="1364605" y="0"/>
                    <a:pt x="1383252" y="7724"/>
                    <a:pt x="1397000" y="21472"/>
                  </a:cubicBezTo>
                  <a:cubicBezTo>
                    <a:pt x="1410749" y="35221"/>
                    <a:pt x="1418473" y="53868"/>
                    <a:pt x="1418473" y="73311"/>
                  </a:cubicBezTo>
                  <a:lnTo>
                    <a:pt x="1418473" y="1619308"/>
                  </a:lnTo>
                  <a:cubicBezTo>
                    <a:pt x="1418473" y="1638751"/>
                    <a:pt x="1410749" y="1657398"/>
                    <a:pt x="1397000" y="1671147"/>
                  </a:cubicBezTo>
                  <a:cubicBezTo>
                    <a:pt x="1383252" y="1684896"/>
                    <a:pt x="1364605" y="1692619"/>
                    <a:pt x="1345161" y="1692619"/>
                  </a:cubicBezTo>
                  <a:lnTo>
                    <a:pt x="73311" y="1692619"/>
                  </a:lnTo>
                  <a:cubicBezTo>
                    <a:pt x="32823" y="1692619"/>
                    <a:pt x="0" y="1659797"/>
                    <a:pt x="0" y="1619308"/>
                  </a:cubicBezTo>
                  <a:lnTo>
                    <a:pt x="0" y="73311"/>
                  </a:lnTo>
                  <a:cubicBezTo>
                    <a:pt x="0" y="53868"/>
                    <a:pt x="7724" y="35221"/>
                    <a:pt x="21472" y="21472"/>
                  </a:cubicBezTo>
                  <a:cubicBezTo>
                    <a:pt x="35221" y="7724"/>
                    <a:pt x="53868" y="0"/>
                    <a:pt x="73311" y="0"/>
                  </a:cubicBezTo>
                  <a:close/>
                </a:path>
              </a:pathLst>
            </a:custGeom>
            <a:solidFill>
              <a:srgbClr val="DBE5EA"/>
            </a:solidFill>
          </p:spPr>
          <p:txBody>
            <a:bodyPr/>
            <a:lstStyle/>
            <a:p>
              <a:endParaRPr lang="he-IL" dirty="0"/>
            </a:p>
          </p:txBody>
        </p:sp>
        <p:sp>
          <p:nvSpPr>
            <p:cNvPr id="12" name="TextBox 12">
              <a:extLst>
                <a:ext uri="{FF2B5EF4-FFF2-40B4-BE49-F238E27FC236}">
                  <a16:creationId xmlns:a16="http://schemas.microsoft.com/office/drawing/2014/main" id="{7BE1C44D-DF52-198C-CF59-724B745ACB0C}"/>
                </a:ext>
              </a:extLst>
            </p:cNvPr>
            <p:cNvSpPr txBox="1"/>
            <p:nvPr/>
          </p:nvSpPr>
          <p:spPr>
            <a:xfrm>
              <a:off x="0" y="-123825"/>
              <a:ext cx="1418473" cy="1816444"/>
            </a:xfrm>
            <a:prstGeom prst="rect">
              <a:avLst/>
            </a:prstGeom>
          </p:spPr>
          <p:txBody>
            <a:bodyPr lIns="50800" tIns="50800" rIns="50800" bIns="50800" rtlCol="0" anchor="ctr"/>
            <a:lstStyle/>
            <a:p>
              <a:pPr algn="ctr">
                <a:lnSpc>
                  <a:spcPts val="4079"/>
                </a:lnSpc>
              </a:pPr>
              <a:endParaRPr/>
            </a:p>
          </p:txBody>
        </p:sp>
      </p:grpSp>
      <p:sp>
        <p:nvSpPr>
          <p:cNvPr id="14" name="TextBox 14">
            <a:extLst>
              <a:ext uri="{FF2B5EF4-FFF2-40B4-BE49-F238E27FC236}">
                <a16:creationId xmlns:a16="http://schemas.microsoft.com/office/drawing/2014/main" id="{1B497D5D-0098-E040-47E9-C6CEC4761484}"/>
              </a:ext>
            </a:extLst>
          </p:cNvPr>
          <p:cNvSpPr txBox="1"/>
          <p:nvPr/>
        </p:nvSpPr>
        <p:spPr>
          <a:xfrm>
            <a:off x="609600" y="201155"/>
            <a:ext cx="13792200" cy="1204176"/>
          </a:xfrm>
          <a:prstGeom prst="rect">
            <a:avLst/>
          </a:prstGeom>
        </p:spPr>
        <p:txBody>
          <a:bodyPr wrap="square" lIns="0" tIns="0" rIns="0" bIns="0" rtlCol="0" anchor="t">
            <a:spAutoFit/>
          </a:bodyPr>
          <a:lstStyle/>
          <a:p>
            <a:pPr marL="0" lvl="0" indent="0" algn="l">
              <a:lnSpc>
                <a:spcPts val="8959"/>
              </a:lnSpc>
              <a:spcBef>
                <a:spcPct val="0"/>
              </a:spcBef>
            </a:pPr>
            <a:r>
              <a:rPr lang="en-US" sz="8800" b="1" i="1" dirty="0">
                <a:solidFill>
                  <a:srgbClr val="0F4662"/>
                </a:solidFill>
                <a:latin typeface="Angsana New" panose="02020603050405020304" pitchFamily="18" charset="-34"/>
                <a:cs typeface="Angsana New" panose="02020603050405020304" pitchFamily="18" charset="-34"/>
                <a:sym typeface="Cormorant Garamond Bold Italics"/>
              </a:rPr>
              <a:t>Comparisons: </a:t>
            </a:r>
            <a:r>
              <a:rPr lang="en-US" sz="4400" b="1" i="1" dirty="0">
                <a:solidFill>
                  <a:srgbClr val="0F4662"/>
                </a:solidFill>
                <a:latin typeface="Angsana New" panose="02020603050405020304" pitchFamily="18" charset="-34"/>
                <a:cs typeface="Angsana New" panose="02020603050405020304" pitchFamily="18" charset="-34"/>
                <a:sym typeface="Cormorant Garamond Bold Italics"/>
              </a:rPr>
              <a:t>same phase of studies</a:t>
            </a:r>
            <a:endParaRPr lang="en-US" sz="4800" b="1" i="1" dirty="0">
              <a:solidFill>
                <a:srgbClr val="0F4662"/>
              </a:solidFill>
              <a:latin typeface="Angsana New" panose="02020603050405020304" pitchFamily="18" charset="-34"/>
              <a:cs typeface="Angsana New" panose="02020603050405020304" pitchFamily="18" charset="-34"/>
              <a:sym typeface="Cormorant Garamond Bold Italics"/>
            </a:endParaRPr>
          </a:p>
        </p:txBody>
      </p:sp>
      <p:sp>
        <p:nvSpPr>
          <p:cNvPr id="21" name="AutoShape 21">
            <a:extLst>
              <a:ext uri="{FF2B5EF4-FFF2-40B4-BE49-F238E27FC236}">
                <a16:creationId xmlns:a16="http://schemas.microsoft.com/office/drawing/2014/main" id="{AC0E95FB-E46B-E0A7-D71E-CE17235C3275}"/>
              </a:ext>
            </a:extLst>
          </p:cNvPr>
          <p:cNvSpPr/>
          <p:nvPr/>
        </p:nvSpPr>
        <p:spPr>
          <a:xfrm>
            <a:off x="10767060" y="990600"/>
            <a:ext cx="6492240" cy="0"/>
          </a:xfrm>
          <a:prstGeom prst="line">
            <a:avLst/>
          </a:prstGeom>
          <a:ln w="76200" cap="flat">
            <a:solidFill>
              <a:srgbClr val="0F4662"/>
            </a:solidFill>
            <a:prstDash val="solid"/>
            <a:headEnd type="none" w="sm" len="sm"/>
            <a:tailEnd type="none" w="sm" len="sm"/>
          </a:ln>
        </p:spPr>
        <p:txBody>
          <a:bodyPr/>
          <a:lstStyle/>
          <a:p>
            <a:endParaRPr lang="he-IL"/>
          </a:p>
        </p:txBody>
      </p:sp>
      <p:sp>
        <p:nvSpPr>
          <p:cNvPr id="22" name="TextBox 8">
            <a:extLst>
              <a:ext uri="{FF2B5EF4-FFF2-40B4-BE49-F238E27FC236}">
                <a16:creationId xmlns:a16="http://schemas.microsoft.com/office/drawing/2014/main" id="{0AA1D311-35A7-1255-D2D2-C2B38D29BBB7}"/>
              </a:ext>
            </a:extLst>
          </p:cNvPr>
          <p:cNvSpPr txBox="1"/>
          <p:nvPr/>
        </p:nvSpPr>
        <p:spPr>
          <a:xfrm>
            <a:off x="381878" y="1576458"/>
            <a:ext cx="15924922" cy="553998"/>
          </a:xfrm>
          <a:prstGeom prst="rect">
            <a:avLst/>
          </a:prstGeom>
          <a:noFill/>
        </p:spPr>
        <p:txBody>
          <a:bodyPr wrap="square" rtlCol="0">
            <a:spAutoFit/>
          </a:bodyPr>
          <a:lstStyle/>
          <a:p>
            <a:pPr algn="l"/>
            <a:r>
              <a:rPr lang="en-US" sz="3000" b="1" dirty="0">
                <a:solidFill>
                  <a:srgbClr val="000409"/>
                </a:solidFill>
                <a:latin typeface="+mj-lt"/>
              </a:rPr>
              <a:t>Fall Semester, 2023-2024 (Pharm./Mat. 2</a:t>
            </a:r>
            <a:r>
              <a:rPr lang="en-US" sz="3000" b="1" baseline="30000" dirty="0">
                <a:solidFill>
                  <a:srgbClr val="000409"/>
                </a:solidFill>
                <a:latin typeface="+mj-lt"/>
              </a:rPr>
              <a:t>nd</a:t>
            </a:r>
            <a:r>
              <a:rPr lang="en-US" sz="3000" b="1" dirty="0">
                <a:solidFill>
                  <a:srgbClr val="000409"/>
                </a:solidFill>
                <a:latin typeface="+mj-lt"/>
              </a:rPr>
              <a:t> year) - Fall Semester, 2024-2025 (Pharm./Mat. 2</a:t>
            </a:r>
            <a:r>
              <a:rPr lang="en-US" sz="3000" b="1" baseline="30000" dirty="0">
                <a:solidFill>
                  <a:srgbClr val="000409"/>
                </a:solidFill>
                <a:latin typeface="+mj-lt"/>
              </a:rPr>
              <a:t>nd</a:t>
            </a:r>
            <a:r>
              <a:rPr lang="en-US" sz="3000" b="1" dirty="0">
                <a:solidFill>
                  <a:srgbClr val="000409"/>
                </a:solidFill>
                <a:latin typeface="+mj-lt"/>
              </a:rPr>
              <a:t> year)</a:t>
            </a:r>
          </a:p>
        </p:txBody>
      </p:sp>
      <p:pic>
        <p:nvPicPr>
          <p:cNvPr id="23" name="Picture 38">
            <a:extLst>
              <a:ext uri="{FF2B5EF4-FFF2-40B4-BE49-F238E27FC236}">
                <a16:creationId xmlns:a16="http://schemas.microsoft.com/office/drawing/2014/main" id="{33748017-2388-3609-830C-C6419784995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48000" y="6491876"/>
            <a:ext cx="4758259" cy="3355020"/>
          </a:xfrm>
          <a:prstGeom prst="rect">
            <a:avLst/>
          </a:prstGeom>
        </p:spPr>
      </p:pic>
      <p:pic>
        <p:nvPicPr>
          <p:cNvPr id="24" name="Picture 7" descr="Forms response chart. Question title: האם המערכת עזרה לך להגיע מוכנים יותר למעבדה ?. Number of responses: 31 responses.">
            <a:extLst>
              <a:ext uri="{FF2B5EF4-FFF2-40B4-BE49-F238E27FC236}">
                <a16:creationId xmlns:a16="http://schemas.microsoft.com/office/drawing/2014/main" id="{7C7AB0B2-DAF0-B998-1363-E9614898F9CE}"/>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1"/>
          <a:stretch/>
        </p:blipFill>
        <p:spPr bwMode="auto">
          <a:xfrm>
            <a:off x="6573937" y="2443303"/>
            <a:ext cx="5084663" cy="310255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39">
            <a:extLst>
              <a:ext uri="{FF2B5EF4-FFF2-40B4-BE49-F238E27FC236}">
                <a16:creationId xmlns:a16="http://schemas.microsoft.com/office/drawing/2014/main" id="{8CBA7A0D-F676-3A44-EE43-589F6BC5DBC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201400" y="6498256"/>
            <a:ext cx="4758258" cy="3348640"/>
          </a:xfrm>
          <a:prstGeom prst="rect">
            <a:avLst/>
          </a:prstGeom>
        </p:spPr>
      </p:pic>
    </p:spTree>
    <p:extLst>
      <p:ext uri="{BB962C8B-B14F-4D97-AF65-F5344CB8AC3E}">
        <p14:creationId xmlns:p14="http://schemas.microsoft.com/office/powerpoint/2010/main" val="11034084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4" name="TextBox 4"/>
          <p:cNvSpPr txBox="1"/>
          <p:nvPr/>
        </p:nvSpPr>
        <p:spPr>
          <a:xfrm>
            <a:off x="886761" y="1986547"/>
            <a:ext cx="5385764" cy="6896812"/>
          </a:xfrm>
          <a:prstGeom prst="rect">
            <a:avLst/>
          </a:prstGeom>
        </p:spPr>
        <p:txBody>
          <a:bodyPr lIns="50800" tIns="50800" rIns="50800" bIns="50800" rtlCol="0" anchor="ctr"/>
          <a:lstStyle/>
          <a:p>
            <a:pPr algn="ctr">
              <a:lnSpc>
                <a:spcPts val="4079"/>
              </a:lnSpc>
            </a:pPr>
            <a:endParaRPr/>
          </a:p>
        </p:txBody>
      </p:sp>
      <p:sp>
        <p:nvSpPr>
          <p:cNvPr id="21" name="AutoShape 21"/>
          <p:cNvSpPr/>
          <p:nvPr/>
        </p:nvSpPr>
        <p:spPr>
          <a:xfrm>
            <a:off x="10767060" y="990600"/>
            <a:ext cx="6492240" cy="0"/>
          </a:xfrm>
          <a:prstGeom prst="line">
            <a:avLst/>
          </a:prstGeom>
          <a:ln w="76200" cap="flat">
            <a:solidFill>
              <a:srgbClr val="0F4662"/>
            </a:solidFill>
            <a:prstDash val="solid"/>
            <a:headEnd type="none" w="sm" len="sm"/>
            <a:tailEnd type="none" w="sm" len="sm"/>
          </a:ln>
        </p:spPr>
        <p:txBody>
          <a:bodyPr/>
          <a:lstStyle/>
          <a:p>
            <a:endParaRPr lang="he-IL"/>
          </a:p>
        </p:txBody>
      </p:sp>
      <p:sp>
        <p:nvSpPr>
          <p:cNvPr id="22" name="TextBox 8">
            <a:extLst>
              <a:ext uri="{FF2B5EF4-FFF2-40B4-BE49-F238E27FC236}">
                <a16:creationId xmlns:a16="http://schemas.microsoft.com/office/drawing/2014/main" id="{2B1C9911-E588-1B6D-3B11-7DEFB45FFCF5}"/>
              </a:ext>
            </a:extLst>
          </p:cNvPr>
          <p:cNvSpPr txBox="1"/>
          <p:nvPr/>
        </p:nvSpPr>
        <p:spPr>
          <a:xfrm>
            <a:off x="381878" y="1576458"/>
            <a:ext cx="16534522" cy="553998"/>
          </a:xfrm>
          <a:prstGeom prst="rect">
            <a:avLst/>
          </a:prstGeom>
          <a:noFill/>
        </p:spPr>
        <p:txBody>
          <a:bodyPr wrap="square" rtlCol="0">
            <a:spAutoFit/>
          </a:bodyPr>
          <a:lstStyle/>
          <a:p>
            <a:pPr algn="l"/>
            <a:r>
              <a:rPr lang="en-US" sz="3000" b="1" dirty="0">
                <a:solidFill>
                  <a:srgbClr val="000409"/>
                </a:solidFill>
                <a:latin typeface="+mj-lt"/>
              </a:rPr>
              <a:t>Spring Semester, 2023-2024 (Pharm./Mat. 1</a:t>
            </a:r>
            <a:r>
              <a:rPr lang="en-US" sz="3000" b="1" baseline="30000" dirty="0">
                <a:solidFill>
                  <a:srgbClr val="000409"/>
                </a:solidFill>
                <a:latin typeface="+mj-lt"/>
              </a:rPr>
              <a:t>st</a:t>
            </a:r>
            <a:r>
              <a:rPr lang="en-US" sz="3000" b="1" dirty="0">
                <a:solidFill>
                  <a:srgbClr val="000409"/>
                </a:solidFill>
                <a:latin typeface="+mj-lt"/>
              </a:rPr>
              <a:t> year) - Fall Semester, 2024-2025 (Pharm./Mat. 2</a:t>
            </a:r>
            <a:r>
              <a:rPr lang="en-US" sz="3000" b="1" baseline="30000" dirty="0">
                <a:solidFill>
                  <a:srgbClr val="000409"/>
                </a:solidFill>
                <a:latin typeface="+mj-lt"/>
              </a:rPr>
              <a:t>nd</a:t>
            </a:r>
            <a:r>
              <a:rPr lang="en-US" sz="3000" b="1" dirty="0">
                <a:solidFill>
                  <a:srgbClr val="000409"/>
                </a:solidFill>
                <a:latin typeface="+mj-lt"/>
              </a:rPr>
              <a:t> year)</a:t>
            </a:r>
          </a:p>
        </p:txBody>
      </p:sp>
      <p:pic>
        <p:nvPicPr>
          <p:cNvPr id="26" name="Picture 2" descr="Forms response chart. Question title: האם המערכת עזרה לך להבין את התאוריה של הניסוי. Number of responses: 18 responses.">
            <a:extLst>
              <a:ext uri="{FF2B5EF4-FFF2-40B4-BE49-F238E27FC236}">
                <a16:creationId xmlns:a16="http://schemas.microsoft.com/office/drawing/2014/main" id="{BA93D64E-8CA0-A732-9BE2-F6940BC2C1E9}"/>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162049" y="2110749"/>
            <a:ext cx="6855461" cy="417206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Forms response chart. Question title: המערכת עזרה לי להבין טוב יותר את הצד המעשי של הניסוי. Number of responses: 18 responses.">
            <a:extLst>
              <a:ext uri="{FF2B5EF4-FFF2-40B4-BE49-F238E27FC236}">
                <a16:creationId xmlns:a16="http://schemas.microsoft.com/office/drawing/2014/main" id="{24B5024D-918F-9DEB-07BC-2528C39B45F9}"/>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1066800" y="5816042"/>
            <a:ext cx="7045960" cy="417585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4">
            <a:extLst>
              <a:ext uri="{FF2B5EF4-FFF2-40B4-BE49-F238E27FC236}">
                <a16:creationId xmlns:a16="http://schemas.microsoft.com/office/drawing/2014/main" id="{96128A3E-43B0-0708-7CD9-12B861995C2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982070" y="6559827"/>
            <a:ext cx="4867530" cy="3432065"/>
          </a:xfrm>
          <a:prstGeom prst="rect">
            <a:avLst/>
          </a:prstGeom>
        </p:spPr>
      </p:pic>
      <p:pic>
        <p:nvPicPr>
          <p:cNvPr id="29" name="Picture 15">
            <a:extLst>
              <a:ext uri="{FF2B5EF4-FFF2-40B4-BE49-F238E27FC236}">
                <a16:creationId xmlns:a16="http://schemas.microsoft.com/office/drawing/2014/main" id="{1C4CF5AC-5DED-1B0C-9C65-8B4DACFDA14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905870" y="2459722"/>
            <a:ext cx="4876800" cy="3432065"/>
          </a:xfrm>
          <a:prstGeom prst="rect">
            <a:avLst/>
          </a:prstGeom>
        </p:spPr>
      </p:pic>
      <p:sp>
        <p:nvSpPr>
          <p:cNvPr id="2" name="TextBox 14">
            <a:extLst>
              <a:ext uri="{FF2B5EF4-FFF2-40B4-BE49-F238E27FC236}">
                <a16:creationId xmlns:a16="http://schemas.microsoft.com/office/drawing/2014/main" id="{EC380082-462D-5025-3C5B-4C7C353C60F2}"/>
              </a:ext>
            </a:extLst>
          </p:cNvPr>
          <p:cNvSpPr txBox="1"/>
          <p:nvPr/>
        </p:nvSpPr>
        <p:spPr>
          <a:xfrm>
            <a:off x="609600" y="201155"/>
            <a:ext cx="13792200" cy="1204176"/>
          </a:xfrm>
          <a:prstGeom prst="rect">
            <a:avLst/>
          </a:prstGeom>
        </p:spPr>
        <p:txBody>
          <a:bodyPr wrap="square" lIns="0" tIns="0" rIns="0" bIns="0" rtlCol="0" anchor="t">
            <a:spAutoFit/>
          </a:bodyPr>
          <a:lstStyle/>
          <a:p>
            <a:pPr marL="0" lvl="0" indent="0" algn="l">
              <a:lnSpc>
                <a:spcPts val="8959"/>
              </a:lnSpc>
              <a:spcBef>
                <a:spcPct val="0"/>
              </a:spcBef>
            </a:pPr>
            <a:r>
              <a:rPr lang="en-US" sz="8800" b="1" i="1" dirty="0">
                <a:solidFill>
                  <a:srgbClr val="0F4662"/>
                </a:solidFill>
                <a:latin typeface="Angsana New" panose="02020603050405020304" pitchFamily="18" charset="-34"/>
                <a:cs typeface="Angsana New" panose="02020603050405020304" pitchFamily="18" charset="-34"/>
                <a:sym typeface="Cormorant Garamond Bold Italics"/>
              </a:rPr>
              <a:t>Comparisons: </a:t>
            </a:r>
            <a:r>
              <a:rPr lang="en-US" sz="4400" b="1" i="1" dirty="0">
                <a:solidFill>
                  <a:srgbClr val="0F4662"/>
                </a:solidFill>
                <a:latin typeface="Angsana New" panose="02020603050405020304" pitchFamily="18" charset="-34"/>
                <a:cs typeface="Angsana New" panose="02020603050405020304" pitchFamily="18" charset="-34"/>
                <a:sym typeface="Cormorant Garamond Bold Italics"/>
              </a:rPr>
              <a:t>same students, progress in studies</a:t>
            </a:r>
            <a:endParaRPr lang="en-US" sz="4800" b="1" i="1" dirty="0">
              <a:solidFill>
                <a:srgbClr val="0F4662"/>
              </a:solidFill>
              <a:latin typeface="Angsana New" panose="02020603050405020304" pitchFamily="18" charset="-34"/>
              <a:cs typeface="Angsana New" panose="02020603050405020304" pitchFamily="18" charset="-34"/>
              <a:sym typeface="Cormorant Garamond Bold Italics"/>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a:extLst>
            <a:ext uri="{FF2B5EF4-FFF2-40B4-BE49-F238E27FC236}">
              <a16:creationId xmlns:a16="http://schemas.microsoft.com/office/drawing/2014/main" id="{225927AE-E668-03C9-11CC-8CCBB4EFBF3D}"/>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7887B151-B8B9-D9CB-1664-BCA9E48AFA15}"/>
              </a:ext>
            </a:extLst>
          </p:cNvPr>
          <p:cNvSpPr txBox="1"/>
          <p:nvPr/>
        </p:nvSpPr>
        <p:spPr>
          <a:xfrm>
            <a:off x="886761" y="1986547"/>
            <a:ext cx="5385764" cy="6896812"/>
          </a:xfrm>
          <a:prstGeom prst="rect">
            <a:avLst/>
          </a:prstGeom>
        </p:spPr>
        <p:txBody>
          <a:bodyPr lIns="50800" tIns="50800" rIns="50800" bIns="50800" rtlCol="0" anchor="ctr"/>
          <a:lstStyle/>
          <a:p>
            <a:pPr algn="ctr">
              <a:lnSpc>
                <a:spcPts val="4079"/>
              </a:lnSpc>
            </a:pPr>
            <a:endParaRPr/>
          </a:p>
        </p:txBody>
      </p:sp>
      <p:sp>
        <p:nvSpPr>
          <p:cNvPr id="14" name="TextBox 14">
            <a:extLst>
              <a:ext uri="{FF2B5EF4-FFF2-40B4-BE49-F238E27FC236}">
                <a16:creationId xmlns:a16="http://schemas.microsoft.com/office/drawing/2014/main" id="{27C301B8-80A4-7BE0-180D-FF4D4F7ACD70}"/>
              </a:ext>
            </a:extLst>
          </p:cNvPr>
          <p:cNvSpPr txBox="1"/>
          <p:nvPr/>
        </p:nvSpPr>
        <p:spPr>
          <a:xfrm>
            <a:off x="609600" y="201155"/>
            <a:ext cx="16383000" cy="1234953"/>
          </a:xfrm>
          <a:prstGeom prst="rect">
            <a:avLst/>
          </a:prstGeom>
        </p:spPr>
        <p:txBody>
          <a:bodyPr wrap="square" lIns="0" tIns="0" rIns="0" bIns="0" rtlCol="0" anchor="t">
            <a:spAutoFit/>
          </a:bodyPr>
          <a:lstStyle/>
          <a:p>
            <a:pPr marL="0" lvl="0" indent="0" algn="l">
              <a:lnSpc>
                <a:spcPts val="8959"/>
              </a:lnSpc>
              <a:spcBef>
                <a:spcPct val="0"/>
              </a:spcBef>
            </a:pPr>
            <a:r>
              <a:rPr lang="en-US" sz="9600" b="1" i="1" dirty="0">
                <a:solidFill>
                  <a:srgbClr val="0F4662"/>
                </a:solidFill>
                <a:latin typeface="Angsana New" panose="02020603050405020304" pitchFamily="18" charset="-34"/>
                <a:cs typeface="Angsana New" panose="02020603050405020304" pitchFamily="18" charset="-34"/>
                <a:sym typeface="Cormorant Garamond Bold Italics"/>
              </a:rPr>
              <a:t>Comparisons: </a:t>
            </a:r>
            <a:r>
              <a:rPr lang="en-US" sz="4400" b="1" i="1" dirty="0">
                <a:solidFill>
                  <a:srgbClr val="0F4662"/>
                </a:solidFill>
                <a:latin typeface="Angsana New" panose="02020603050405020304" pitchFamily="18" charset="-34"/>
                <a:cs typeface="Angsana New" panose="02020603050405020304" pitchFamily="18" charset="-34"/>
                <a:sym typeface="Cormorant Garamond Bold Italics"/>
              </a:rPr>
              <a:t>varying populations/departments</a:t>
            </a:r>
            <a:endParaRPr lang="en-US" sz="4800" b="1" i="1" dirty="0">
              <a:solidFill>
                <a:srgbClr val="0F4662"/>
              </a:solidFill>
              <a:latin typeface="Angsana New" panose="02020603050405020304" pitchFamily="18" charset="-34"/>
              <a:cs typeface="Angsana New" panose="02020603050405020304" pitchFamily="18" charset="-34"/>
              <a:sym typeface="Cormorant Garamond Bold Italics"/>
            </a:endParaRPr>
          </a:p>
        </p:txBody>
      </p:sp>
      <p:sp>
        <p:nvSpPr>
          <p:cNvPr id="21" name="AutoShape 21">
            <a:extLst>
              <a:ext uri="{FF2B5EF4-FFF2-40B4-BE49-F238E27FC236}">
                <a16:creationId xmlns:a16="http://schemas.microsoft.com/office/drawing/2014/main" id="{7E230CEB-731F-11E2-B4E0-29F725628DEB}"/>
              </a:ext>
            </a:extLst>
          </p:cNvPr>
          <p:cNvSpPr/>
          <p:nvPr/>
        </p:nvSpPr>
        <p:spPr>
          <a:xfrm>
            <a:off x="10767060" y="990600"/>
            <a:ext cx="6492240" cy="0"/>
          </a:xfrm>
          <a:prstGeom prst="line">
            <a:avLst/>
          </a:prstGeom>
          <a:ln w="76200" cap="flat">
            <a:solidFill>
              <a:srgbClr val="0F4662"/>
            </a:solidFill>
            <a:prstDash val="solid"/>
            <a:headEnd type="none" w="sm" len="sm"/>
            <a:tailEnd type="none" w="sm" len="sm"/>
          </a:ln>
        </p:spPr>
        <p:txBody>
          <a:bodyPr/>
          <a:lstStyle/>
          <a:p>
            <a:endParaRPr lang="he-IL" dirty="0"/>
          </a:p>
        </p:txBody>
      </p:sp>
      <p:sp>
        <p:nvSpPr>
          <p:cNvPr id="22" name="TextBox 8">
            <a:extLst>
              <a:ext uri="{FF2B5EF4-FFF2-40B4-BE49-F238E27FC236}">
                <a16:creationId xmlns:a16="http://schemas.microsoft.com/office/drawing/2014/main" id="{7CDF1FA0-C994-CDD6-82A6-28FBD07CAF65}"/>
              </a:ext>
            </a:extLst>
          </p:cNvPr>
          <p:cNvSpPr txBox="1"/>
          <p:nvPr/>
        </p:nvSpPr>
        <p:spPr>
          <a:xfrm>
            <a:off x="381878" y="1576458"/>
            <a:ext cx="15315321" cy="553998"/>
          </a:xfrm>
          <a:prstGeom prst="rect">
            <a:avLst/>
          </a:prstGeom>
          <a:noFill/>
        </p:spPr>
        <p:txBody>
          <a:bodyPr wrap="square" rtlCol="0">
            <a:spAutoFit/>
          </a:bodyPr>
          <a:lstStyle/>
          <a:p>
            <a:pPr algn="l"/>
            <a:r>
              <a:rPr lang="en-US" sz="3000" b="1" dirty="0">
                <a:solidFill>
                  <a:srgbClr val="000409"/>
                </a:solidFill>
                <a:latin typeface="+mj-lt"/>
              </a:rPr>
              <a:t>Fall Semester, 2024-2025 (Pharm./Mat. 2</a:t>
            </a:r>
            <a:r>
              <a:rPr lang="en-US" sz="3000" b="1" baseline="30000" dirty="0">
                <a:solidFill>
                  <a:srgbClr val="000409"/>
                </a:solidFill>
                <a:latin typeface="+mj-lt"/>
              </a:rPr>
              <a:t>nd</a:t>
            </a:r>
            <a:r>
              <a:rPr lang="en-US" sz="3000" b="1" dirty="0">
                <a:solidFill>
                  <a:srgbClr val="000409"/>
                </a:solidFill>
                <a:latin typeface="+mj-lt"/>
              </a:rPr>
              <a:t> year) - Fall Semester, 2024-2025 (Mech. 1</a:t>
            </a:r>
            <a:r>
              <a:rPr lang="en-US" sz="3000" b="1" baseline="30000" dirty="0">
                <a:solidFill>
                  <a:srgbClr val="000409"/>
                </a:solidFill>
                <a:latin typeface="+mj-lt"/>
              </a:rPr>
              <a:t>st</a:t>
            </a:r>
            <a:r>
              <a:rPr lang="en-US" sz="3000" b="1" dirty="0">
                <a:solidFill>
                  <a:srgbClr val="000409"/>
                </a:solidFill>
                <a:latin typeface="+mj-lt"/>
              </a:rPr>
              <a:t> year)</a:t>
            </a:r>
          </a:p>
        </p:txBody>
      </p:sp>
      <p:pic>
        <p:nvPicPr>
          <p:cNvPr id="7" name="Picture 19">
            <a:extLst>
              <a:ext uri="{FF2B5EF4-FFF2-40B4-BE49-F238E27FC236}">
                <a16:creationId xmlns:a16="http://schemas.microsoft.com/office/drawing/2014/main" id="{37C70A8F-3EBF-2A6F-1A05-8C01BC5EA35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89233" y="2388960"/>
            <a:ext cx="5094997" cy="3592452"/>
          </a:xfrm>
          <a:prstGeom prst="rect">
            <a:avLst/>
          </a:prstGeom>
        </p:spPr>
      </p:pic>
      <p:pic>
        <p:nvPicPr>
          <p:cNvPr id="8" name="Picture 20">
            <a:extLst>
              <a:ext uri="{FF2B5EF4-FFF2-40B4-BE49-F238E27FC236}">
                <a16:creationId xmlns:a16="http://schemas.microsoft.com/office/drawing/2014/main" id="{9806EFDA-0B38-02E2-57BD-C5575F95E2E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76400" y="6287902"/>
            <a:ext cx="5320662" cy="3744434"/>
          </a:xfrm>
          <a:prstGeom prst="rect">
            <a:avLst/>
          </a:prstGeom>
        </p:spPr>
      </p:pic>
      <p:pic>
        <p:nvPicPr>
          <p:cNvPr id="9" name="Picture 26">
            <a:extLst>
              <a:ext uri="{FF2B5EF4-FFF2-40B4-BE49-F238E27FC236}">
                <a16:creationId xmlns:a16="http://schemas.microsoft.com/office/drawing/2014/main" id="{882C39C1-1C37-7E8A-4F27-B5983533B5C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598995" y="6321097"/>
            <a:ext cx="6098205" cy="3711239"/>
          </a:xfrm>
          <a:prstGeom prst="rect">
            <a:avLst/>
          </a:prstGeom>
        </p:spPr>
      </p:pic>
      <p:pic>
        <p:nvPicPr>
          <p:cNvPr id="10" name="Picture 32">
            <a:extLst>
              <a:ext uri="{FF2B5EF4-FFF2-40B4-BE49-F238E27FC236}">
                <a16:creationId xmlns:a16="http://schemas.microsoft.com/office/drawing/2014/main" id="{A88DC390-31DA-6DA4-A141-F25B4047C3E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568516" y="2370157"/>
            <a:ext cx="6111666" cy="3711239"/>
          </a:xfrm>
          <a:prstGeom prst="rect">
            <a:avLst/>
          </a:prstGeom>
        </p:spPr>
      </p:pic>
    </p:spTree>
    <p:extLst>
      <p:ext uri="{BB962C8B-B14F-4D97-AF65-F5344CB8AC3E}">
        <p14:creationId xmlns:p14="http://schemas.microsoft.com/office/powerpoint/2010/main" val="36605993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a:extLst>
            <a:ext uri="{FF2B5EF4-FFF2-40B4-BE49-F238E27FC236}">
              <a16:creationId xmlns:a16="http://schemas.microsoft.com/office/drawing/2014/main" id="{6EB93719-F7D0-B0D1-5F3C-5DD5040C3D30}"/>
            </a:ext>
          </a:extLst>
        </p:cNvPr>
        <p:cNvGrpSpPr/>
        <p:nvPr/>
      </p:nvGrpSpPr>
      <p:grpSpPr>
        <a:xfrm>
          <a:off x="0" y="0"/>
          <a:ext cx="0" cy="0"/>
          <a:chOff x="0" y="0"/>
          <a:chExt cx="0" cy="0"/>
        </a:xfrm>
      </p:grpSpPr>
      <p:sp>
        <p:nvSpPr>
          <p:cNvPr id="14" name="Freeform 14">
            <a:extLst>
              <a:ext uri="{FF2B5EF4-FFF2-40B4-BE49-F238E27FC236}">
                <a16:creationId xmlns:a16="http://schemas.microsoft.com/office/drawing/2014/main" id="{1DCDF610-5882-A616-510B-3BED064DFAEE}"/>
              </a:ext>
            </a:extLst>
          </p:cNvPr>
          <p:cNvSpPr/>
          <p:nvPr/>
        </p:nvSpPr>
        <p:spPr>
          <a:xfrm>
            <a:off x="225593" y="9819082"/>
            <a:ext cx="1679997" cy="249900"/>
          </a:xfrm>
          <a:custGeom>
            <a:avLst/>
            <a:gdLst/>
            <a:ahLst/>
            <a:cxnLst/>
            <a:rect l="l" t="t" r="r" b="b"/>
            <a:pathLst>
              <a:path w="1679997" h="249900">
                <a:moveTo>
                  <a:pt x="0" y="0"/>
                </a:moveTo>
                <a:lnTo>
                  <a:pt x="1679997" y="0"/>
                </a:lnTo>
                <a:lnTo>
                  <a:pt x="1679997" y="249900"/>
                </a:lnTo>
                <a:lnTo>
                  <a:pt x="0" y="2499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he-IL"/>
          </a:p>
        </p:txBody>
      </p:sp>
      <p:grpSp>
        <p:nvGrpSpPr>
          <p:cNvPr id="9" name="Group 2">
            <a:extLst>
              <a:ext uri="{FF2B5EF4-FFF2-40B4-BE49-F238E27FC236}">
                <a16:creationId xmlns:a16="http://schemas.microsoft.com/office/drawing/2014/main" id="{9C199CAB-64CC-524C-7477-CC73A12950F7}"/>
              </a:ext>
            </a:extLst>
          </p:cNvPr>
          <p:cNvGrpSpPr/>
          <p:nvPr/>
        </p:nvGrpSpPr>
        <p:grpSpPr>
          <a:xfrm>
            <a:off x="14093893" y="1397"/>
            <a:ext cx="4194107" cy="10271151"/>
            <a:chOff x="0" y="0"/>
            <a:chExt cx="1104621" cy="2705159"/>
          </a:xfrm>
        </p:grpSpPr>
        <p:sp>
          <p:nvSpPr>
            <p:cNvPr id="10" name="Freeform 3">
              <a:extLst>
                <a:ext uri="{FF2B5EF4-FFF2-40B4-BE49-F238E27FC236}">
                  <a16:creationId xmlns:a16="http://schemas.microsoft.com/office/drawing/2014/main" id="{675569B6-5410-D0B2-9246-A13F31DAA6BB}"/>
                </a:ext>
              </a:extLst>
            </p:cNvPr>
            <p:cNvSpPr/>
            <p:nvPr/>
          </p:nvSpPr>
          <p:spPr>
            <a:xfrm>
              <a:off x="0" y="0"/>
              <a:ext cx="1104621" cy="2705159"/>
            </a:xfrm>
            <a:custGeom>
              <a:avLst/>
              <a:gdLst/>
              <a:ahLst/>
              <a:cxnLst/>
              <a:rect l="l" t="t" r="r" b="b"/>
              <a:pathLst>
                <a:path w="1104621" h="2705159">
                  <a:moveTo>
                    <a:pt x="0" y="0"/>
                  </a:moveTo>
                  <a:lnTo>
                    <a:pt x="1104621" y="0"/>
                  </a:lnTo>
                  <a:lnTo>
                    <a:pt x="1104621" y="2705159"/>
                  </a:lnTo>
                  <a:lnTo>
                    <a:pt x="0" y="2705159"/>
                  </a:lnTo>
                  <a:close/>
                </a:path>
              </a:pathLst>
            </a:custGeom>
            <a:solidFill>
              <a:srgbClr val="7994A0">
                <a:alpha val="67059"/>
              </a:srgbClr>
            </a:solidFill>
          </p:spPr>
          <p:txBody>
            <a:bodyPr/>
            <a:lstStyle/>
            <a:p>
              <a:endParaRPr lang="he-IL"/>
            </a:p>
          </p:txBody>
        </p:sp>
        <p:sp>
          <p:nvSpPr>
            <p:cNvPr id="11" name="TextBox 4">
              <a:extLst>
                <a:ext uri="{FF2B5EF4-FFF2-40B4-BE49-F238E27FC236}">
                  <a16:creationId xmlns:a16="http://schemas.microsoft.com/office/drawing/2014/main" id="{971B78C2-ADEC-7F08-BA0D-CCA89561E89C}"/>
                </a:ext>
              </a:extLst>
            </p:cNvPr>
            <p:cNvSpPr txBox="1"/>
            <p:nvPr/>
          </p:nvSpPr>
          <p:spPr>
            <a:xfrm>
              <a:off x="0" y="-47625"/>
              <a:ext cx="1104621" cy="2752784"/>
            </a:xfrm>
            <a:prstGeom prst="rect">
              <a:avLst/>
            </a:prstGeom>
          </p:spPr>
          <p:txBody>
            <a:bodyPr lIns="50800" tIns="50800" rIns="50800" bIns="50800" rtlCol="0" anchor="ctr"/>
            <a:lstStyle/>
            <a:p>
              <a:pPr algn="ctr">
                <a:lnSpc>
                  <a:spcPts val="3693"/>
                </a:lnSpc>
              </a:pPr>
              <a:endParaRPr/>
            </a:p>
          </p:txBody>
        </p:sp>
      </p:grpSp>
      <p:sp>
        <p:nvSpPr>
          <p:cNvPr id="13" name="Freeform 13">
            <a:extLst>
              <a:ext uri="{FF2B5EF4-FFF2-40B4-BE49-F238E27FC236}">
                <a16:creationId xmlns:a16="http://schemas.microsoft.com/office/drawing/2014/main" id="{3916D5ED-83EC-96EC-ED4D-8ECB7A34E935}"/>
              </a:ext>
            </a:extLst>
          </p:cNvPr>
          <p:cNvSpPr/>
          <p:nvPr/>
        </p:nvSpPr>
        <p:spPr>
          <a:xfrm>
            <a:off x="16391475" y="285057"/>
            <a:ext cx="1679997" cy="249900"/>
          </a:xfrm>
          <a:custGeom>
            <a:avLst/>
            <a:gdLst/>
            <a:ahLst/>
            <a:cxnLst/>
            <a:rect l="l" t="t" r="r" b="b"/>
            <a:pathLst>
              <a:path w="1679997" h="249900">
                <a:moveTo>
                  <a:pt x="0" y="0"/>
                </a:moveTo>
                <a:lnTo>
                  <a:pt x="1679997" y="0"/>
                </a:lnTo>
                <a:lnTo>
                  <a:pt x="1679997" y="249900"/>
                </a:lnTo>
                <a:lnTo>
                  <a:pt x="0" y="2499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he-IL"/>
          </a:p>
        </p:txBody>
      </p:sp>
      <p:pic>
        <p:nvPicPr>
          <p:cNvPr id="12" name="Picture 1" descr="תמונה שמכילה גרפיקה, גופן, לוגו, סמל&#10;&#10;תוכן בינה מלאכותית גנרטיבית עשוי להיות שגוי.">
            <a:extLst>
              <a:ext uri="{FF2B5EF4-FFF2-40B4-BE49-F238E27FC236}">
                <a16:creationId xmlns:a16="http://schemas.microsoft.com/office/drawing/2014/main" id="{025CFBC6-E35A-6672-9E97-04DFD3118A6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4336181" y="501937"/>
            <a:ext cx="3877857" cy="2954558"/>
          </a:xfrm>
          <a:prstGeom prst="rect">
            <a:avLst/>
          </a:prstGeom>
        </p:spPr>
      </p:pic>
      <p:sp>
        <p:nvSpPr>
          <p:cNvPr id="7" name="TextBox 14">
            <a:extLst>
              <a:ext uri="{FF2B5EF4-FFF2-40B4-BE49-F238E27FC236}">
                <a16:creationId xmlns:a16="http://schemas.microsoft.com/office/drawing/2014/main" id="{A065DF2C-C0D3-681F-AF75-ED1B7533C497}"/>
              </a:ext>
            </a:extLst>
          </p:cNvPr>
          <p:cNvSpPr txBox="1"/>
          <p:nvPr/>
        </p:nvSpPr>
        <p:spPr>
          <a:xfrm>
            <a:off x="3200400" y="557817"/>
            <a:ext cx="7848600" cy="1234953"/>
          </a:xfrm>
          <a:prstGeom prst="rect">
            <a:avLst/>
          </a:prstGeom>
        </p:spPr>
        <p:txBody>
          <a:bodyPr wrap="square" lIns="0" tIns="0" rIns="0" bIns="0" rtlCol="0" anchor="t">
            <a:spAutoFit/>
          </a:bodyPr>
          <a:lstStyle/>
          <a:p>
            <a:pPr marL="0" lvl="0" indent="0" algn="l">
              <a:lnSpc>
                <a:spcPts val="8959"/>
              </a:lnSpc>
              <a:spcBef>
                <a:spcPct val="0"/>
              </a:spcBef>
            </a:pPr>
            <a:r>
              <a:rPr lang="en-US" sz="9600" b="1" i="1" dirty="0">
                <a:solidFill>
                  <a:srgbClr val="0F4662"/>
                </a:solidFill>
                <a:latin typeface="Angsana New" panose="02020603050405020304" pitchFamily="18" charset="-34"/>
                <a:cs typeface="Angsana New" panose="02020603050405020304" pitchFamily="18" charset="-34"/>
                <a:sym typeface="Cormorant Garamond Bold Italics"/>
              </a:rPr>
              <a:t>Feedback Conclusions</a:t>
            </a:r>
            <a:endParaRPr lang="en-US" sz="4800" b="1" i="1" dirty="0">
              <a:solidFill>
                <a:srgbClr val="0F4662"/>
              </a:solidFill>
              <a:latin typeface="Angsana New" panose="02020603050405020304" pitchFamily="18" charset="-34"/>
              <a:cs typeface="Angsana New" panose="02020603050405020304" pitchFamily="18" charset="-34"/>
              <a:sym typeface="Cormorant Garamond Bold Italics"/>
            </a:endParaRPr>
          </a:p>
        </p:txBody>
      </p:sp>
      <p:pic>
        <p:nvPicPr>
          <p:cNvPr id="8" name="Picture 7" descr="A hand touching a screen">
            <a:extLst>
              <a:ext uri="{FF2B5EF4-FFF2-40B4-BE49-F238E27FC236}">
                <a16:creationId xmlns:a16="http://schemas.microsoft.com/office/drawing/2014/main" id="{6D7CAF5E-59E3-2045-1C54-3632E45DA19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093893" y="4353957"/>
            <a:ext cx="4199322" cy="2803446"/>
          </a:xfrm>
          <a:prstGeom prst="rect">
            <a:avLst/>
          </a:prstGeom>
          <a:effectLst>
            <a:softEdge rad="88900"/>
          </a:effectLst>
        </p:spPr>
      </p:pic>
      <p:sp>
        <p:nvSpPr>
          <p:cNvPr id="15" name="TextBox 14">
            <a:extLst>
              <a:ext uri="{FF2B5EF4-FFF2-40B4-BE49-F238E27FC236}">
                <a16:creationId xmlns:a16="http://schemas.microsoft.com/office/drawing/2014/main" id="{FD08A875-B071-C90E-E732-7CD8A4B3A22D}"/>
              </a:ext>
            </a:extLst>
          </p:cNvPr>
          <p:cNvSpPr txBox="1"/>
          <p:nvPr/>
        </p:nvSpPr>
        <p:spPr>
          <a:xfrm>
            <a:off x="609600" y="2727454"/>
            <a:ext cx="12651438" cy="6390724"/>
          </a:xfrm>
          <a:prstGeom prst="rect">
            <a:avLst/>
          </a:prstGeom>
          <a:noFill/>
        </p:spPr>
        <p:txBody>
          <a:bodyPr wrap="square">
            <a:spAutoFit/>
          </a:bodyPr>
          <a:lstStyle/>
          <a:p>
            <a:pPr marL="457200" indent="-457200">
              <a:lnSpc>
                <a:spcPts val="4500"/>
              </a:lnSpc>
              <a:buFont typeface="Arial" panose="020B0604020202020204" pitchFamily="34" charset="0"/>
              <a:buChar char="•"/>
            </a:pPr>
            <a:r>
              <a:rPr lang="en-US" sz="2800" b="1" dirty="0">
                <a:solidFill>
                  <a:srgbClr val="000409"/>
                </a:solidFill>
                <a:latin typeface="+mj-lt"/>
                <a:sym typeface="Cormorant Garamond Bold Italics"/>
              </a:rPr>
              <a:t>Same phase of studies; subsequent years</a:t>
            </a:r>
          </a:p>
          <a:p>
            <a:pPr>
              <a:lnSpc>
                <a:spcPts val="4500"/>
              </a:lnSpc>
            </a:pPr>
            <a:r>
              <a:rPr lang="en-US" sz="2800" b="1" dirty="0">
                <a:solidFill>
                  <a:srgbClr val="000409"/>
                </a:solidFill>
                <a:latin typeface="+mj-lt"/>
                <a:sym typeface="Cormorant Garamond Bold Italics"/>
              </a:rPr>
              <a:t>	&gt;&gt; </a:t>
            </a:r>
            <a:r>
              <a:rPr lang="en-US" sz="2800" b="1" dirty="0">
                <a:solidFill>
                  <a:srgbClr val="000409"/>
                </a:solidFill>
                <a:latin typeface="+mj-lt"/>
              </a:rPr>
              <a:t>Improvement of process/system </a:t>
            </a:r>
            <a:r>
              <a:rPr lang="en-US" sz="2800" b="1" dirty="0">
                <a:solidFill>
                  <a:srgbClr val="000409"/>
                </a:solidFill>
                <a:latin typeface="+mj-lt"/>
                <a:sym typeface="Wingdings" panose="05000000000000000000" pitchFamily="2" charset="2"/>
              </a:rPr>
              <a:t> </a:t>
            </a:r>
            <a:r>
              <a:rPr lang="en-US" sz="2800" b="1" dirty="0">
                <a:solidFill>
                  <a:srgbClr val="000409"/>
                </a:solidFill>
                <a:latin typeface="+mj-lt"/>
              </a:rPr>
              <a:t>significant improvement in satisfaction</a:t>
            </a:r>
            <a:endParaRPr lang="he-IL" sz="2800" b="1" dirty="0">
              <a:solidFill>
                <a:srgbClr val="000409"/>
              </a:solidFill>
              <a:latin typeface="+mj-lt"/>
            </a:endParaRPr>
          </a:p>
          <a:p>
            <a:pPr>
              <a:lnSpc>
                <a:spcPts val="4500"/>
              </a:lnSpc>
            </a:pPr>
            <a:endParaRPr lang="he-IL" sz="2800" b="1" dirty="0">
              <a:solidFill>
                <a:srgbClr val="000409"/>
              </a:solidFill>
              <a:latin typeface="+mj-lt"/>
            </a:endParaRPr>
          </a:p>
          <a:p>
            <a:pPr marL="457200" indent="-457200">
              <a:lnSpc>
                <a:spcPts val="4500"/>
              </a:lnSpc>
              <a:buFont typeface="Arial" panose="020B0604020202020204" pitchFamily="34" charset="0"/>
              <a:buChar char="•"/>
            </a:pPr>
            <a:r>
              <a:rPr lang="en-US" sz="2800" b="1" dirty="0">
                <a:solidFill>
                  <a:srgbClr val="000409"/>
                </a:solidFill>
                <a:latin typeface="+mj-lt"/>
                <a:sym typeface="Cormorant Garamond Bold Italics"/>
              </a:rPr>
              <a:t>Same students; progress in studies</a:t>
            </a:r>
          </a:p>
          <a:p>
            <a:pPr>
              <a:lnSpc>
                <a:spcPts val="4500"/>
              </a:lnSpc>
            </a:pPr>
            <a:r>
              <a:rPr lang="en-US" sz="2800" b="1" dirty="0">
                <a:solidFill>
                  <a:srgbClr val="000409"/>
                </a:solidFill>
                <a:latin typeface="+mj-lt"/>
              </a:rPr>
              <a:t>	&gt;&gt; More advanced course with more difficult experiments </a:t>
            </a:r>
            <a:r>
              <a:rPr lang="en-US" sz="2800" b="1" dirty="0">
                <a:solidFill>
                  <a:srgbClr val="000409"/>
                </a:solidFill>
                <a:latin typeface="+mj-lt"/>
                <a:sym typeface="Wingdings" panose="05000000000000000000" pitchFamily="2" charset="2"/>
              </a:rPr>
              <a:t></a:t>
            </a:r>
            <a:r>
              <a:rPr lang="en-US" sz="2800" b="1" dirty="0">
                <a:solidFill>
                  <a:srgbClr val="000409"/>
                </a:solidFill>
                <a:latin typeface="+mj-lt"/>
              </a:rPr>
              <a:t> students still</a:t>
            </a:r>
          </a:p>
          <a:p>
            <a:pPr>
              <a:lnSpc>
                <a:spcPts val="4500"/>
              </a:lnSpc>
            </a:pPr>
            <a:r>
              <a:rPr lang="en-US" sz="2800" b="1" dirty="0">
                <a:solidFill>
                  <a:srgbClr val="000409"/>
                </a:solidFill>
                <a:latin typeface="+mj-lt"/>
              </a:rPr>
              <a:t>very pleased with system</a:t>
            </a:r>
          </a:p>
          <a:p>
            <a:pPr>
              <a:lnSpc>
                <a:spcPts val="4500"/>
              </a:lnSpc>
            </a:pPr>
            <a:endParaRPr lang="he-IL" sz="2800" b="1" dirty="0">
              <a:solidFill>
                <a:srgbClr val="000409"/>
              </a:solidFill>
              <a:latin typeface="+mj-lt"/>
              <a:sym typeface="Cormorant Garamond Bold Italics"/>
            </a:endParaRPr>
          </a:p>
          <a:p>
            <a:pPr marL="457200" indent="-457200">
              <a:lnSpc>
                <a:spcPts val="4500"/>
              </a:lnSpc>
              <a:buFont typeface="Arial" panose="020B0604020202020204" pitchFamily="34" charset="0"/>
              <a:buChar char="•"/>
            </a:pPr>
            <a:r>
              <a:rPr lang="en-US" sz="2800" b="1" dirty="0">
                <a:solidFill>
                  <a:srgbClr val="000409"/>
                </a:solidFill>
                <a:latin typeface="+mj-lt"/>
                <a:sym typeface="Cormorant Garamond Bold Italics"/>
              </a:rPr>
              <a:t>Varying populations/departments</a:t>
            </a:r>
          </a:p>
          <a:p>
            <a:pPr>
              <a:lnSpc>
                <a:spcPts val="4500"/>
              </a:lnSpc>
            </a:pPr>
            <a:r>
              <a:rPr lang="en-US" sz="2800" b="1" dirty="0">
                <a:solidFill>
                  <a:srgbClr val="000409"/>
                </a:solidFill>
                <a:latin typeface="+mj-lt"/>
                <a:sym typeface="Cormorant Garamond Bold Italics"/>
              </a:rPr>
              <a:t>	&gt;&gt; Students with very shallow knowledge in chemistry </a:t>
            </a:r>
            <a:r>
              <a:rPr lang="en-US" sz="2800" b="1" dirty="0">
                <a:solidFill>
                  <a:srgbClr val="000409"/>
                </a:solidFill>
                <a:latin typeface="+mj-lt"/>
                <a:sym typeface="Wingdings" panose="05000000000000000000" pitchFamily="2" charset="2"/>
              </a:rPr>
              <a:t></a:t>
            </a:r>
            <a:r>
              <a:rPr lang="en-US" sz="2800" b="1" dirty="0">
                <a:solidFill>
                  <a:srgbClr val="000409"/>
                </a:solidFill>
                <a:latin typeface="+mj-lt"/>
                <a:sym typeface="Cormorant Garamond Bold Italics"/>
              </a:rPr>
              <a:t> equally happy with system </a:t>
            </a:r>
            <a:r>
              <a:rPr lang="en-US" sz="2800" b="1" dirty="0">
                <a:solidFill>
                  <a:srgbClr val="000409"/>
                </a:solidFill>
                <a:latin typeface="+mj-lt"/>
                <a:sym typeface="Wingdings" panose="05000000000000000000" pitchFamily="2" charset="2"/>
              </a:rPr>
              <a:t></a:t>
            </a:r>
            <a:r>
              <a:rPr lang="en-US" sz="2800" b="1" dirty="0">
                <a:solidFill>
                  <a:srgbClr val="000409"/>
                </a:solidFill>
                <a:latin typeface="+mj-lt"/>
                <a:sym typeface="Cormorant Garamond Bold Italics"/>
              </a:rPr>
              <a:t> system is suitable for </a:t>
            </a:r>
            <a:r>
              <a:rPr lang="en-US" sz="2800" b="1" dirty="0">
                <a:solidFill>
                  <a:srgbClr val="000409"/>
                </a:solidFill>
                <a:sym typeface="Cormorant Garamond Bold Italics"/>
              </a:rPr>
              <a:t>additional populations – even </a:t>
            </a:r>
            <a:r>
              <a:rPr lang="en-US" sz="2800" b="1" dirty="0">
                <a:solidFill>
                  <a:srgbClr val="000409"/>
                </a:solidFill>
                <a:latin typeface="+mj-lt"/>
                <a:sym typeface="Cormorant Garamond Bold Italics"/>
              </a:rPr>
              <a:t>1</a:t>
            </a:r>
            <a:r>
              <a:rPr lang="en-US" sz="2800" b="1" baseline="30000" dirty="0">
                <a:solidFill>
                  <a:srgbClr val="000409"/>
                </a:solidFill>
                <a:latin typeface="+mj-lt"/>
                <a:sym typeface="Cormorant Garamond Bold Italics"/>
              </a:rPr>
              <a:t>st</a:t>
            </a:r>
            <a:r>
              <a:rPr lang="en-US" sz="2800" b="1" dirty="0">
                <a:solidFill>
                  <a:srgbClr val="000409"/>
                </a:solidFill>
                <a:latin typeface="+mj-lt"/>
                <a:sym typeface="Cormorant Garamond Bold Italics"/>
              </a:rPr>
              <a:t> year, 1</a:t>
            </a:r>
            <a:r>
              <a:rPr lang="en-US" sz="2800" b="1" baseline="30000" dirty="0">
                <a:solidFill>
                  <a:srgbClr val="000409"/>
                </a:solidFill>
                <a:latin typeface="+mj-lt"/>
                <a:sym typeface="Cormorant Garamond Bold Italics"/>
              </a:rPr>
              <a:t>st</a:t>
            </a:r>
            <a:r>
              <a:rPr lang="en-US" sz="2800" b="1" dirty="0">
                <a:solidFill>
                  <a:srgbClr val="000409"/>
                </a:solidFill>
                <a:latin typeface="+mj-lt"/>
                <a:sym typeface="Cormorant Garamond Bold Italics"/>
              </a:rPr>
              <a:t> semester students – provided they are given adequate preparation</a:t>
            </a:r>
          </a:p>
        </p:txBody>
      </p:sp>
    </p:spTree>
    <p:extLst>
      <p:ext uri="{BB962C8B-B14F-4D97-AF65-F5344CB8AC3E}">
        <p14:creationId xmlns:p14="http://schemas.microsoft.com/office/powerpoint/2010/main" val="9102750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a:extLst>
            <a:ext uri="{FF2B5EF4-FFF2-40B4-BE49-F238E27FC236}">
              <a16:creationId xmlns:a16="http://schemas.microsoft.com/office/drawing/2014/main" id="{7515BC4A-0768-8294-A1D5-16D679661568}"/>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CA98D18C-EFFB-F4D9-B866-3FC0C31D3596}"/>
              </a:ext>
            </a:extLst>
          </p:cNvPr>
          <p:cNvSpPr txBox="1"/>
          <p:nvPr/>
        </p:nvSpPr>
        <p:spPr>
          <a:xfrm>
            <a:off x="0" y="-180826"/>
            <a:ext cx="18288000" cy="4280312"/>
          </a:xfrm>
          <a:prstGeom prst="rect">
            <a:avLst/>
          </a:prstGeom>
        </p:spPr>
        <p:txBody>
          <a:bodyPr lIns="50800" tIns="50800" rIns="50800" bIns="50800" rtlCol="0" anchor="ctr"/>
          <a:lstStyle/>
          <a:p>
            <a:pPr algn="ctr">
              <a:lnSpc>
                <a:spcPts val="3693"/>
              </a:lnSpc>
            </a:pPr>
            <a:endParaRPr/>
          </a:p>
        </p:txBody>
      </p:sp>
      <p:sp>
        <p:nvSpPr>
          <p:cNvPr id="24" name="Freeform 3">
            <a:extLst>
              <a:ext uri="{FF2B5EF4-FFF2-40B4-BE49-F238E27FC236}">
                <a16:creationId xmlns:a16="http://schemas.microsoft.com/office/drawing/2014/main" id="{F96A7BC3-A111-7972-B833-8F8606BC6C45}"/>
              </a:ext>
            </a:extLst>
          </p:cNvPr>
          <p:cNvSpPr/>
          <p:nvPr/>
        </p:nvSpPr>
        <p:spPr>
          <a:xfrm>
            <a:off x="32657" y="-1"/>
            <a:ext cx="18287996" cy="10287001"/>
          </a:xfrm>
          <a:custGeom>
            <a:avLst/>
            <a:gdLst/>
            <a:ahLst/>
            <a:cxnLst/>
            <a:rect l="l" t="t" r="r" b="b"/>
            <a:pathLst>
              <a:path w="4816592" h="1079700">
                <a:moveTo>
                  <a:pt x="0" y="0"/>
                </a:moveTo>
                <a:lnTo>
                  <a:pt x="4816592" y="0"/>
                </a:lnTo>
                <a:lnTo>
                  <a:pt x="4816592" y="1079700"/>
                </a:lnTo>
                <a:lnTo>
                  <a:pt x="0" y="1079700"/>
                </a:lnTo>
                <a:close/>
              </a:path>
            </a:pathLst>
          </a:custGeom>
          <a:solidFill>
            <a:srgbClr val="DBE5EA"/>
          </a:solidFill>
        </p:spPr>
        <p:txBody>
          <a:bodyPr/>
          <a:lstStyle/>
          <a:p>
            <a:endParaRPr lang="he-IL" dirty="0"/>
          </a:p>
        </p:txBody>
      </p:sp>
      <p:sp>
        <p:nvSpPr>
          <p:cNvPr id="9" name="Freeform 4">
            <a:extLst>
              <a:ext uri="{FF2B5EF4-FFF2-40B4-BE49-F238E27FC236}">
                <a16:creationId xmlns:a16="http://schemas.microsoft.com/office/drawing/2014/main" id="{0ADDD14F-B0FD-513A-2620-53244FD4DE49}"/>
              </a:ext>
            </a:extLst>
          </p:cNvPr>
          <p:cNvSpPr/>
          <p:nvPr/>
        </p:nvSpPr>
        <p:spPr>
          <a:xfrm>
            <a:off x="1371600" y="377334"/>
            <a:ext cx="4523495" cy="3441380"/>
          </a:xfrm>
          <a:custGeom>
            <a:avLst/>
            <a:gdLst/>
            <a:ahLst/>
            <a:cxnLst/>
            <a:rect l="l" t="t" r="r" b="b"/>
            <a:pathLst>
              <a:path w="4523495" h="3441380">
                <a:moveTo>
                  <a:pt x="0" y="0"/>
                </a:moveTo>
                <a:lnTo>
                  <a:pt x="4523495" y="0"/>
                </a:lnTo>
                <a:lnTo>
                  <a:pt x="4523495" y="3441379"/>
                </a:lnTo>
                <a:lnTo>
                  <a:pt x="0" y="3441379"/>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he-IL" dirty="0"/>
          </a:p>
        </p:txBody>
      </p:sp>
      <p:pic>
        <p:nvPicPr>
          <p:cNvPr id="13" name="תמונה 12" descr="תמונה שמכילה עיגול, סמל, גרפיקה, לוגו&#10;&#10;תוכן בינה מלאכותית גנרטיבית עשוי להיות שגוי.">
            <a:extLst>
              <a:ext uri="{FF2B5EF4-FFF2-40B4-BE49-F238E27FC236}">
                <a16:creationId xmlns:a16="http://schemas.microsoft.com/office/drawing/2014/main" id="{658A7E22-456D-06ED-5C7E-27E0A56CC6AC}"/>
              </a:ext>
            </a:extLst>
          </p:cNvPr>
          <p:cNvPicPr>
            <a:picLocks noChangeAspect="1"/>
          </p:cNvPicPr>
          <p:nvPr/>
        </p:nvPicPr>
        <p:blipFill>
          <a:blip r:embed="rId4"/>
          <a:stretch>
            <a:fillRect/>
          </a:stretch>
        </p:blipFill>
        <p:spPr>
          <a:xfrm>
            <a:off x="6248400" y="2673924"/>
            <a:ext cx="4724400" cy="4724400"/>
          </a:xfrm>
          <a:prstGeom prst="rect">
            <a:avLst/>
          </a:prstGeom>
        </p:spPr>
      </p:pic>
      <p:pic>
        <p:nvPicPr>
          <p:cNvPr id="3" name="תמונה 2" descr="תמונה שמכילה גרפיקה, עיגול, גופן, צילום מסך&#10;&#10;תוכן בינה מלאכותית גנרטיבית עשוי להיות שגוי.">
            <a:extLst>
              <a:ext uri="{FF2B5EF4-FFF2-40B4-BE49-F238E27FC236}">
                <a16:creationId xmlns:a16="http://schemas.microsoft.com/office/drawing/2014/main" id="{7EF1B988-2DEC-27D4-FF02-04BE13C85CA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515106" y="-86288"/>
            <a:ext cx="10096500" cy="4091236"/>
          </a:xfrm>
          <a:prstGeom prst="rect">
            <a:avLst/>
          </a:prstGeom>
        </p:spPr>
      </p:pic>
      <p:pic>
        <p:nvPicPr>
          <p:cNvPr id="2" name="Picture 1" descr="A black background with red text&#10;&#10;AI-generated content may be incorrect.">
            <a:extLst>
              <a:ext uri="{FF2B5EF4-FFF2-40B4-BE49-F238E27FC236}">
                <a16:creationId xmlns:a16="http://schemas.microsoft.com/office/drawing/2014/main" id="{F05D8A96-4F0A-F570-AE09-3F375DDFE6B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95800" y="7216134"/>
            <a:ext cx="9720092" cy="2880366"/>
          </a:xfrm>
          <a:prstGeom prst="rect">
            <a:avLst/>
          </a:prstGeom>
        </p:spPr>
      </p:pic>
    </p:spTree>
    <p:extLst>
      <p:ext uri="{BB962C8B-B14F-4D97-AF65-F5344CB8AC3E}">
        <p14:creationId xmlns:p14="http://schemas.microsoft.com/office/powerpoint/2010/main" val="15216280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bg>
      <p:bgPr>
        <a:solidFill>
          <a:srgbClr val="F8F8F8"/>
        </a:solidFill>
        <a:effectLst/>
      </p:bgPr>
    </p:bg>
    <p:spTree>
      <p:nvGrpSpPr>
        <p:cNvPr id="1" name=""/>
        <p:cNvGrpSpPr/>
        <p:nvPr/>
      </p:nvGrpSpPr>
      <p:grpSpPr>
        <a:xfrm>
          <a:off x="0" y="0"/>
          <a:ext cx="0" cy="0"/>
          <a:chOff x="0" y="0"/>
          <a:chExt cx="0" cy="0"/>
        </a:xfrm>
      </p:grpSpPr>
      <p:grpSp>
        <p:nvGrpSpPr>
          <p:cNvPr id="2" name="Group 2"/>
          <p:cNvGrpSpPr/>
          <p:nvPr/>
        </p:nvGrpSpPr>
        <p:grpSpPr>
          <a:xfrm>
            <a:off x="13660651" y="0"/>
            <a:ext cx="4627349" cy="10287000"/>
            <a:chOff x="0" y="0"/>
            <a:chExt cx="1218726" cy="2709333"/>
          </a:xfrm>
        </p:grpSpPr>
        <p:sp>
          <p:nvSpPr>
            <p:cNvPr id="3" name="Freeform 3"/>
            <p:cNvSpPr/>
            <p:nvPr/>
          </p:nvSpPr>
          <p:spPr>
            <a:xfrm>
              <a:off x="0" y="0"/>
              <a:ext cx="1218726" cy="2709333"/>
            </a:xfrm>
            <a:custGeom>
              <a:avLst/>
              <a:gdLst/>
              <a:ahLst/>
              <a:cxnLst/>
              <a:rect l="l" t="t" r="r" b="b"/>
              <a:pathLst>
                <a:path w="1218726" h="2709333">
                  <a:moveTo>
                    <a:pt x="0" y="0"/>
                  </a:moveTo>
                  <a:lnTo>
                    <a:pt x="1218726" y="0"/>
                  </a:lnTo>
                  <a:lnTo>
                    <a:pt x="1218726" y="2709333"/>
                  </a:lnTo>
                  <a:lnTo>
                    <a:pt x="0" y="2709333"/>
                  </a:lnTo>
                  <a:close/>
                </a:path>
              </a:pathLst>
            </a:custGeom>
            <a:solidFill>
              <a:srgbClr val="7994A0"/>
            </a:solidFill>
          </p:spPr>
          <p:txBody>
            <a:bodyPr/>
            <a:lstStyle/>
            <a:p>
              <a:endParaRPr lang="he-IL"/>
            </a:p>
          </p:txBody>
        </p:sp>
        <p:sp>
          <p:nvSpPr>
            <p:cNvPr id="4" name="TextBox 4"/>
            <p:cNvSpPr txBox="1"/>
            <p:nvPr/>
          </p:nvSpPr>
          <p:spPr>
            <a:xfrm>
              <a:off x="0" y="-123825"/>
              <a:ext cx="1218726" cy="2833158"/>
            </a:xfrm>
            <a:prstGeom prst="rect">
              <a:avLst/>
            </a:prstGeom>
          </p:spPr>
          <p:txBody>
            <a:bodyPr lIns="50800" tIns="50800" rIns="50800" bIns="50800" rtlCol="0" anchor="ctr"/>
            <a:lstStyle/>
            <a:p>
              <a:pPr algn="ctr">
                <a:lnSpc>
                  <a:spcPts val="4079"/>
                </a:lnSpc>
              </a:pPr>
              <a:endParaRPr/>
            </a:p>
          </p:txBody>
        </p:sp>
      </p:grpSp>
      <p:grpSp>
        <p:nvGrpSpPr>
          <p:cNvPr id="5" name="Group 5"/>
          <p:cNvGrpSpPr/>
          <p:nvPr/>
        </p:nvGrpSpPr>
        <p:grpSpPr>
          <a:xfrm>
            <a:off x="11915073" y="1684924"/>
            <a:ext cx="5344227" cy="7573376"/>
            <a:chOff x="0" y="0"/>
            <a:chExt cx="827961" cy="1173314"/>
          </a:xfrm>
        </p:grpSpPr>
        <p:sp>
          <p:nvSpPr>
            <p:cNvPr id="6" name="Freeform 6"/>
            <p:cNvSpPr/>
            <p:nvPr/>
          </p:nvSpPr>
          <p:spPr>
            <a:xfrm>
              <a:off x="0" y="0"/>
              <a:ext cx="827961" cy="1173314"/>
            </a:xfrm>
            <a:custGeom>
              <a:avLst/>
              <a:gdLst/>
              <a:ahLst/>
              <a:cxnLst/>
              <a:rect l="l" t="t" r="r" b="b"/>
              <a:pathLst>
                <a:path w="827961" h="1173314">
                  <a:moveTo>
                    <a:pt x="33319" y="0"/>
                  </a:moveTo>
                  <a:lnTo>
                    <a:pt x="794642" y="0"/>
                  </a:lnTo>
                  <a:cubicBezTo>
                    <a:pt x="813043" y="0"/>
                    <a:pt x="827961" y="14917"/>
                    <a:pt x="827961" y="33319"/>
                  </a:cubicBezTo>
                  <a:lnTo>
                    <a:pt x="827961" y="1139995"/>
                  </a:lnTo>
                  <a:cubicBezTo>
                    <a:pt x="827961" y="1158397"/>
                    <a:pt x="813043" y="1173314"/>
                    <a:pt x="794642" y="1173314"/>
                  </a:cubicBezTo>
                  <a:lnTo>
                    <a:pt x="33319" y="1173314"/>
                  </a:lnTo>
                  <a:cubicBezTo>
                    <a:pt x="14917" y="1173314"/>
                    <a:pt x="0" y="1158397"/>
                    <a:pt x="0" y="1139995"/>
                  </a:cubicBezTo>
                  <a:lnTo>
                    <a:pt x="0" y="33319"/>
                  </a:lnTo>
                  <a:cubicBezTo>
                    <a:pt x="0" y="14917"/>
                    <a:pt x="14917" y="0"/>
                    <a:pt x="33319" y="0"/>
                  </a:cubicBez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he-IL" dirty="0"/>
            </a:p>
          </p:txBody>
        </p:sp>
      </p:grpSp>
      <p:sp>
        <p:nvSpPr>
          <p:cNvPr id="7" name="TextBox 7"/>
          <p:cNvSpPr txBox="1"/>
          <p:nvPr/>
        </p:nvSpPr>
        <p:spPr>
          <a:xfrm>
            <a:off x="1066800" y="559079"/>
            <a:ext cx="13411200" cy="1204176"/>
          </a:xfrm>
          <a:prstGeom prst="rect">
            <a:avLst/>
          </a:prstGeom>
        </p:spPr>
        <p:txBody>
          <a:bodyPr wrap="square" lIns="0" tIns="0" rIns="0" bIns="0" rtlCol="0" anchor="t">
            <a:spAutoFit/>
          </a:bodyPr>
          <a:lstStyle/>
          <a:p>
            <a:pPr marL="0" lvl="0" indent="0" algn="l">
              <a:lnSpc>
                <a:spcPts val="8959"/>
              </a:lnSpc>
              <a:spcBef>
                <a:spcPct val="0"/>
              </a:spcBef>
            </a:pPr>
            <a:r>
              <a:rPr lang="en-US" sz="8800" b="1" i="1" dirty="0">
                <a:solidFill>
                  <a:srgbClr val="0F4662"/>
                </a:solidFill>
                <a:latin typeface="Angsana New" panose="02020603050405020304" pitchFamily="18" charset="-34"/>
                <a:cs typeface="Angsana New" panose="02020603050405020304" pitchFamily="18" charset="-34"/>
                <a:sym typeface="Cormorant Garamond Bold Italics"/>
              </a:rPr>
              <a:t>Insights, application and expansion</a:t>
            </a:r>
          </a:p>
        </p:txBody>
      </p:sp>
      <p:sp>
        <p:nvSpPr>
          <p:cNvPr id="8" name="TextBox 8"/>
          <p:cNvSpPr txBox="1"/>
          <p:nvPr/>
        </p:nvSpPr>
        <p:spPr>
          <a:xfrm>
            <a:off x="381000" y="3154055"/>
            <a:ext cx="10210800" cy="2599045"/>
          </a:xfrm>
          <a:prstGeom prst="rect">
            <a:avLst/>
          </a:prstGeom>
        </p:spPr>
        <p:txBody>
          <a:bodyPr wrap="square" lIns="0" tIns="0" rIns="0" bIns="0" rtlCol="0" anchor="t">
            <a:spAutoFit/>
          </a:bodyPr>
          <a:lstStyle/>
          <a:p>
            <a:pPr marL="716280" lvl="1" indent="-457200" algn="l">
              <a:lnSpc>
                <a:spcPts val="4079"/>
              </a:lnSpc>
              <a:buFont typeface="Arial" panose="020B0604020202020204" pitchFamily="34" charset="0"/>
              <a:buChar char="•"/>
            </a:pPr>
            <a:r>
              <a:rPr lang="en-US" sz="3000" dirty="0">
                <a:solidFill>
                  <a:srgbClr val="0F4662"/>
                </a:solidFill>
                <a:latin typeface="+mj-lt"/>
                <a:ea typeface="Quicksand"/>
                <a:cs typeface="Quicksand"/>
                <a:sym typeface="Quicksand"/>
              </a:rPr>
              <a:t>In order to maximize the effectiveness of the system, precise and appropriate preparation is required for both students and instructors.</a:t>
            </a:r>
          </a:p>
          <a:p>
            <a:pPr marL="716280" lvl="1" indent="-457200" algn="l">
              <a:lnSpc>
                <a:spcPts val="4079"/>
              </a:lnSpc>
              <a:buFont typeface="Arial" panose="020B0604020202020204" pitchFamily="34" charset="0"/>
              <a:buChar char="•"/>
            </a:pPr>
            <a:endParaRPr lang="en-US" sz="3000" dirty="0">
              <a:solidFill>
                <a:srgbClr val="0F4662"/>
              </a:solidFill>
              <a:latin typeface="+mj-lt"/>
              <a:ea typeface="Quicksand"/>
              <a:cs typeface="Quicksand"/>
              <a:sym typeface="Quicksand"/>
            </a:endParaRPr>
          </a:p>
          <a:p>
            <a:pPr marL="716280" lvl="1" indent="-457200" algn="l">
              <a:lnSpc>
                <a:spcPts val="4079"/>
              </a:lnSpc>
              <a:buFont typeface="Arial" panose="020B0604020202020204" pitchFamily="34" charset="0"/>
              <a:buChar char="•"/>
            </a:pPr>
            <a:r>
              <a:rPr lang="en-US" sz="3000" dirty="0">
                <a:solidFill>
                  <a:srgbClr val="0F4662"/>
                </a:solidFill>
                <a:latin typeface="+mj-lt"/>
                <a:ea typeface="Quicksand"/>
                <a:cs typeface="Quicksand"/>
                <a:sym typeface="Quicksand"/>
              </a:rPr>
              <a:t>Ensure evaluation/feedback is filled out.</a:t>
            </a:r>
          </a:p>
        </p:txBody>
      </p:sp>
      <p:sp>
        <p:nvSpPr>
          <p:cNvPr id="12" name="TextBox 12"/>
          <p:cNvSpPr txBox="1"/>
          <p:nvPr/>
        </p:nvSpPr>
        <p:spPr>
          <a:xfrm>
            <a:off x="5029201" y="1995652"/>
            <a:ext cx="2819400" cy="615553"/>
          </a:xfrm>
          <a:prstGeom prst="rect">
            <a:avLst/>
          </a:prstGeom>
        </p:spPr>
        <p:txBody>
          <a:bodyPr wrap="square" lIns="0" tIns="0" rIns="0" bIns="0" rtlCol="0" anchor="t">
            <a:spAutoFit/>
          </a:bodyPr>
          <a:lstStyle/>
          <a:p>
            <a:pPr marL="0" lvl="0" indent="0" algn="l">
              <a:lnSpc>
                <a:spcPts val="4759"/>
              </a:lnSpc>
            </a:pPr>
            <a:r>
              <a:rPr lang="en-US" sz="4000" b="1" dirty="0">
                <a:solidFill>
                  <a:srgbClr val="0F4662"/>
                </a:solidFill>
                <a:latin typeface="+mj-lt"/>
                <a:ea typeface="Quicksand Bold"/>
                <a:cs typeface="Quicksand Bold"/>
                <a:sym typeface="Quicksand Bold"/>
              </a:rPr>
              <a:t>Conclusions</a:t>
            </a:r>
          </a:p>
        </p:txBody>
      </p:sp>
      <p:pic>
        <p:nvPicPr>
          <p:cNvPr id="14" name="Picture 1">
            <a:extLst>
              <a:ext uri="{FF2B5EF4-FFF2-40B4-BE49-F238E27FC236}">
                <a16:creationId xmlns:a16="http://schemas.microsoft.com/office/drawing/2014/main" id="{DA7CA6E8-EF71-BCEA-A84E-9BA6EC29FB7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24308" y="7254696"/>
            <a:ext cx="3695157" cy="2815357"/>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a:extLst>
            <a:ext uri="{FF2B5EF4-FFF2-40B4-BE49-F238E27FC236}">
              <a16:creationId xmlns:a16="http://schemas.microsoft.com/office/drawing/2014/main" id="{E440EDF6-9738-AC7E-EC73-12F3E877A6AC}"/>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CF1732F7-6460-0AD4-F1F7-E4F87D6C0AC9}"/>
              </a:ext>
            </a:extLst>
          </p:cNvPr>
          <p:cNvGrpSpPr/>
          <p:nvPr/>
        </p:nvGrpSpPr>
        <p:grpSpPr>
          <a:xfrm>
            <a:off x="13660651" y="0"/>
            <a:ext cx="4627349" cy="10287000"/>
            <a:chOff x="0" y="0"/>
            <a:chExt cx="1218726" cy="2709333"/>
          </a:xfrm>
        </p:grpSpPr>
        <p:sp>
          <p:nvSpPr>
            <p:cNvPr id="3" name="Freeform 3">
              <a:extLst>
                <a:ext uri="{FF2B5EF4-FFF2-40B4-BE49-F238E27FC236}">
                  <a16:creationId xmlns:a16="http://schemas.microsoft.com/office/drawing/2014/main" id="{62258B48-725F-EE75-2352-24EA1D1ED407}"/>
                </a:ext>
              </a:extLst>
            </p:cNvPr>
            <p:cNvSpPr/>
            <p:nvPr/>
          </p:nvSpPr>
          <p:spPr>
            <a:xfrm>
              <a:off x="0" y="0"/>
              <a:ext cx="1218726" cy="2709333"/>
            </a:xfrm>
            <a:custGeom>
              <a:avLst/>
              <a:gdLst/>
              <a:ahLst/>
              <a:cxnLst/>
              <a:rect l="l" t="t" r="r" b="b"/>
              <a:pathLst>
                <a:path w="1218726" h="2709333">
                  <a:moveTo>
                    <a:pt x="0" y="0"/>
                  </a:moveTo>
                  <a:lnTo>
                    <a:pt x="1218726" y="0"/>
                  </a:lnTo>
                  <a:lnTo>
                    <a:pt x="1218726" y="2709333"/>
                  </a:lnTo>
                  <a:lnTo>
                    <a:pt x="0" y="2709333"/>
                  </a:lnTo>
                  <a:close/>
                </a:path>
              </a:pathLst>
            </a:custGeom>
            <a:solidFill>
              <a:srgbClr val="7994A0"/>
            </a:solidFill>
          </p:spPr>
          <p:txBody>
            <a:bodyPr/>
            <a:lstStyle/>
            <a:p>
              <a:endParaRPr lang="he-IL"/>
            </a:p>
          </p:txBody>
        </p:sp>
        <p:sp>
          <p:nvSpPr>
            <p:cNvPr id="4" name="TextBox 4">
              <a:extLst>
                <a:ext uri="{FF2B5EF4-FFF2-40B4-BE49-F238E27FC236}">
                  <a16:creationId xmlns:a16="http://schemas.microsoft.com/office/drawing/2014/main" id="{93E0D6AB-F108-DBD2-DA93-D1FA730A659A}"/>
                </a:ext>
              </a:extLst>
            </p:cNvPr>
            <p:cNvSpPr txBox="1"/>
            <p:nvPr/>
          </p:nvSpPr>
          <p:spPr>
            <a:xfrm>
              <a:off x="0" y="-123825"/>
              <a:ext cx="1218726" cy="2833158"/>
            </a:xfrm>
            <a:prstGeom prst="rect">
              <a:avLst/>
            </a:prstGeom>
          </p:spPr>
          <p:txBody>
            <a:bodyPr lIns="50800" tIns="50800" rIns="50800" bIns="50800" rtlCol="0" anchor="ctr"/>
            <a:lstStyle/>
            <a:p>
              <a:pPr algn="ctr">
                <a:lnSpc>
                  <a:spcPts val="4079"/>
                </a:lnSpc>
              </a:pPr>
              <a:endParaRPr/>
            </a:p>
          </p:txBody>
        </p:sp>
      </p:grpSp>
      <p:sp>
        <p:nvSpPr>
          <p:cNvPr id="7" name="TextBox 7">
            <a:extLst>
              <a:ext uri="{FF2B5EF4-FFF2-40B4-BE49-F238E27FC236}">
                <a16:creationId xmlns:a16="http://schemas.microsoft.com/office/drawing/2014/main" id="{49FE7517-BC4D-0957-A196-1EF9AF4AB355}"/>
              </a:ext>
            </a:extLst>
          </p:cNvPr>
          <p:cNvSpPr txBox="1"/>
          <p:nvPr/>
        </p:nvSpPr>
        <p:spPr>
          <a:xfrm>
            <a:off x="990600" y="190981"/>
            <a:ext cx="11849100" cy="1204176"/>
          </a:xfrm>
          <a:prstGeom prst="rect">
            <a:avLst/>
          </a:prstGeom>
        </p:spPr>
        <p:txBody>
          <a:bodyPr wrap="square" lIns="0" tIns="0" rIns="0" bIns="0" rtlCol="0" anchor="t">
            <a:spAutoFit/>
          </a:bodyPr>
          <a:lstStyle/>
          <a:p>
            <a:pPr marL="0" lvl="0" indent="0" algn="ctr">
              <a:lnSpc>
                <a:spcPts val="8959"/>
              </a:lnSpc>
              <a:spcBef>
                <a:spcPct val="0"/>
              </a:spcBef>
            </a:pPr>
            <a:r>
              <a:rPr lang="en-US" sz="8800" b="1" i="1" dirty="0">
                <a:solidFill>
                  <a:srgbClr val="0F4662"/>
                </a:solidFill>
                <a:latin typeface="Angsana New" panose="02020603050405020304" pitchFamily="18" charset="-34"/>
                <a:cs typeface="Angsana New" panose="02020603050405020304" pitchFamily="18" charset="-34"/>
                <a:sym typeface="Cormorant Garamond Bold Italics"/>
              </a:rPr>
              <a:t>Take-Home Message</a:t>
            </a:r>
          </a:p>
        </p:txBody>
      </p:sp>
      <p:sp>
        <p:nvSpPr>
          <p:cNvPr id="8" name="TextBox 8">
            <a:extLst>
              <a:ext uri="{FF2B5EF4-FFF2-40B4-BE49-F238E27FC236}">
                <a16:creationId xmlns:a16="http://schemas.microsoft.com/office/drawing/2014/main" id="{1E354BF0-8A1D-0BC9-7BB5-14A7D8F2D019}"/>
              </a:ext>
            </a:extLst>
          </p:cNvPr>
          <p:cNvSpPr txBox="1"/>
          <p:nvPr/>
        </p:nvSpPr>
        <p:spPr>
          <a:xfrm>
            <a:off x="476250" y="2506330"/>
            <a:ext cx="12877799" cy="5227970"/>
          </a:xfrm>
          <a:prstGeom prst="rect">
            <a:avLst/>
          </a:prstGeom>
        </p:spPr>
        <p:txBody>
          <a:bodyPr wrap="square" lIns="0" tIns="0" rIns="0" bIns="0" rtlCol="0" anchor="t">
            <a:spAutoFit/>
          </a:bodyPr>
          <a:lstStyle/>
          <a:p>
            <a:pPr marL="518160" lvl="1" indent="-259080" algn="l">
              <a:lnSpc>
                <a:spcPts val="4079"/>
              </a:lnSpc>
              <a:buFont typeface="Arial"/>
              <a:buChar char="•"/>
            </a:pPr>
            <a:r>
              <a:rPr lang="en-US" sz="3000" dirty="0">
                <a:solidFill>
                  <a:srgbClr val="0F4662"/>
                </a:solidFill>
                <a:latin typeface="+mj-lt"/>
                <a:ea typeface="Quicksand"/>
                <a:cs typeface="Quicksand"/>
                <a:sym typeface="Quicksand"/>
              </a:rPr>
              <a:t>Active and effective e-learning (using the </a:t>
            </a:r>
            <a:r>
              <a:rPr lang="en-US" sz="3000" dirty="0" err="1">
                <a:solidFill>
                  <a:srgbClr val="0F4662"/>
                </a:solidFill>
                <a:latin typeface="+mj-lt"/>
                <a:ea typeface="Quicksand"/>
                <a:cs typeface="Quicksand"/>
                <a:sym typeface="Quicksand"/>
              </a:rPr>
              <a:t>ExperD</a:t>
            </a:r>
            <a:r>
              <a:rPr lang="en-US" sz="3000" dirty="0">
                <a:solidFill>
                  <a:srgbClr val="0F4662"/>
                </a:solidFill>
                <a:latin typeface="+mj-lt"/>
                <a:ea typeface="Quicksand"/>
                <a:cs typeface="Quicksand"/>
                <a:sym typeface="Quicksand"/>
              </a:rPr>
              <a:t>) with immediate and differential responses </a:t>
            </a:r>
          </a:p>
          <a:p>
            <a:pPr marL="518160" lvl="1" indent="-259080" algn="l">
              <a:lnSpc>
                <a:spcPts val="4079"/>
              </a:lnSpc>
              <a:buFont typeface="Arial"/>
              <a:buChar char="•"/>
            </a:pPr>
            <a:endParaRPr lang="en-US" sz="3000" dirty="0">
              <a:solidFill>
                <a:srgbClr val="0F4662"/>
              </a:solidFill>
              <a:latin typeface="+mj-lt"/>
              <a:ea typeface="Quicksand"/>
              <a:cs typeface="Quicksand"/>
              <a:sym typeface="Quicksand"/>
            </a:endParaRPr>
          </a:p>
          <a:p>
            <a:pPr marL="518160" lvl="1" indent="-259080" algn="l">
              <a:lnSpc>
                <a:spcPts val="4079"/>
              </a:lnSpc>
              <a:buFont typeface="Arial"/>
              <a:buChar char="•"/>
            </a:pPr>
            <a:r>
              <a:rPr lang="en-US" sz="3000" dirty="0">
                <a:solidFill>
                  <a:srgbClr val="0F4662"/>
                </a:solidFill>
                <a:latin typeface="+mj-lt"/>
                <a:ea typeface="Quicksand"/>
                <a:cs typeface="Quicksand"/>
                <a:sym typeface="Quicksand"/>
              </a:rPr>
              <a:t>Reduction of cognitive load (presentation of relevant material at relevant times)</a:t>
            </a:r>
          </a:p>
          <a:p>
            <a:pPr marL="518160" lvl="1" indent="-259080" algn="l">
              <a:lnSpc>
                <a:spcPts val="4079"/>
              </a:lnSpc>
              <a:buFont typeface="Arial"/>
              <a:buChar char="•"/>
            </a:pPr>
            <a:endParaRPr lang="en-US" sz="3000" dirty="0">
              <a:solidFill>
                <a:srgbClr val="0F4662"/>
              </a:solidFill>
              <a:latin typeface="+mj-lt"/>
              <a:ea typeface="Quicksand"/>
              <a:cs typeface="Quicksand"/>
              <a:sym typeface="Quicksand"/>
            </a:endParaRPr>
          </a:p>
          <a:p>
            <a:pPr marL="518160" lvl="1" indent="-259080" algn="l">
              <a:lnSpc>
                <a:spcPts val="4079"/>
              </a:lnSpc>
              <a:buFont typeface="Arial"/>
              <a:buChar char="•"/>
            </a:pPr>
            <a:r>
              <a:rPr lang="en-US" sz="3000" dirty="0">
                <a:solidFill>
                  <a:srgbClr val="0F4662"/>
                </a:solidFill>
                <a:latin typeface="+mj-lt"/>
                <a:ea typeface="Quicksand"/>
                <a:cs typeface="Quicksand"/>
                <a:sym typeface="Quicksand"/>
              </a:rPr>
              <a:t>More efficient use of time in the lab (due to fewer questions and higher-order thinking and using the work mode), yielding improved guidance during the lab</a:t>
            </a:r>
          </a:p>
          <a:p>
            <a:pPr marL="518160" lvl="1" indent="-259080" algn="l">
              <a:lnSpc>
                <a:spcPts val="4079"/>
              </a:lnSpc>
              <a:buFont typeface="Arial"/>
              <a:buChar char="•"/>
            </a:pPr>
            <a:endParaRPr lang="en-US" sz="3000" dirty="0">
              <a:solidFill>
                <a:srgbClr val="0F4662"/>
              </a:solidFill>
              <a:latin typeface="+mj-lt"/>
              <a:ea typeface="Quicksand"/>
              <a:cs typeface="Quicksand"/>
              <a:sym typeface="Quicksand"/>
            </a:endParaRPr>
          </a:p>
          <a:p>
            <a:pPr marL="518160" lvl="1" indent="-259080" algn="l">
              <a:lnSpc>
                <a:spcPts val="4079"/>
              </a:lnSpc>
              <a:buFont typeface="Arial"/>
              <a:buChar char="•"/>
            </a:pPr>
            <a:r>
              <a:rPr lang="en-US" sz="3000" dirty="0">
                <a:solidFill>
                  <a:srgbClr val="0F4662"/>
                </a:solidFill>
                <a:latin typeface="+mj-lt"/>
                <a:ea typeface="Quicksand"/>
                <a:cs typeface="Quicksand"/>
                <a:sym typeface="Quicksand"/>
              </a:rPr>
              <a:t>As long as proper preparation is conducted, the system is beneficial to various types of students in different disciplines</a:t>
            </a:r>
            <a:endParaRPr lang="he-IL" sz="3000" dirty="0">
              <a:solidFill>
                <a:srgbClr val="0F4662"/>
              </a:solidFill>
              <a:latin typeface="+mj-lt"/>
              <a:ea typeface="Quicksand"/>
              <a:cs typeface="Quicksand"/>
              <a:sym typeface="Quicksand"/>
            </a:endParaRPr>
          </a:p>
        </p:txBody>
      </p:sp>
      <p:sp>
        <p:nvSpPr>
          <p:cNvPr id="12" name="TextBox 12">
            <a:extLst>
              <a:ext uri="{FF2B5EF4-FFF2-40B4-BE49-F238E27FC236}">
                <a16:creationId xmlns:a16="http://schemas.microsoft.com/office/drawing/2014/main" id="{60B6D2DE-303E-DE72-0D30-07E0D0944AA0}"/>
              </a:ext>
            </a:extLst>
          </p:cNvPr>
          <p:cNvSpPr txBox="1"/>
          <p:nvPr/>
        </p:nvSpPr>
        <p:spPr>
          <a:xfrm>
            <a:off x="1828800" y="1210930"/>
            <a:ext cx="10527757" cy="1199111"/>
          </a:xfrm>
          <a:prstGeom prst="rect">
            <a:avLst/>
          </a:prstGeom>
        </p:spPr>
        <p:txBody>
          <a:bodyPr lIns="0" tIns="0" rIns="0" bIns="0" rtlCol="0" anchor="t">
            <a:spAutoFit/>
          </a:bodyPr>
          <a:lstStyle/>
          <a:p>
            <a:pPr marL="0" lvl="0" indent="0" algn="ctr">
              <a:lnSpc>
                <a:spcPts val="4759"/>
              </a:lnSpc>
            </a:pPr>
            <a:r>
              <a:rPr lang="en-US" sz="3600" b="1" dirty="0">
                <a:solidFill>
                  <a:srgbClr val="0F4662"/>
                </a:solidFill>
                <a:latin typeface="+mj-lt"/>
                <a:ea typeface="Quicksand Bold"/>
                <a:cs typeface="Quicksand Bold"/>
                <a:sym typeface="Quicksand Bold"/>
              </a:rPr>
              <a:t>Deeper understanding and improved performance in the lab were achieved </a:t>
            </a:r>
            <a:r>
              <a:rPr lang="en-US" sz="3600" b="1" i="1" dirty="0">
                <a:solidFill>
                  <a:srgbClr val="0F4662"/>
                </a:solidFill>
                <a:latin typeface="+mj-lt"/>
                <a:ea typeface="Quicksand Bold"/>
                <a:cs typeface="Quicksand Bold"/>
                <a:sym typeface="Quicksand Bold"/>
              </a:rPr>
              <a:t>via</a:t>
            </a:r>
            <a:r>
              <a:rPr lang="en-US" sz="3600" b="1" dirty="0">
                <a:solidFill>
                  <a:srgbClr val="0F4662"/>
                </a:solidFill>
                <a:latin typeface="+mj-lt"/>
                <a:ea typeface="Quicksand Bold"/>
                <a:cs typeface="Quicksand Bold"/>
                <a:sym typeface="Quicksand Bold"/>
              </a:rPr>
              <a:t>:</a:t>
            </a:r>
          </a:p>
        </p:txBody>
      </p:sp>
      <p:pic>
        <p:nvPicPr>
          <p:cNvPr id="9" name="Picture 1">
            <a:extLst>
              <a:ext uri="{FF2B5EF4-FFF2-40B4-BE49-F238E27FC236}">
                <a16:creationId xmlns:a16="http://schemas.microsoft.com/office/drawing/2014/main" id="{785F4DD5-CA25-2E6B-9F38-B448966888A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97278" y="8144411"/>
            <a:ext cx="2590800" cy="1973942"/>
          </a:xfrm>
          <a:prstGeom prst="rect">
            <a:avLst/>
          </a:prstGeom>
        </p:spPr>
      </p:pic>
      <p:grpSp>
        <p:nvGrpSpPr>
          <p:cNvPr id="11" name="Group 10">
            <a:extLst>
              <a:ext uri="{FF2B5EF4-FFF2-40B4-BE49-F238E27FC236}">
                <a16:creationId xmlns:a16="http://schemas.microsoft.com/office/drawing/2014/main" id="{5057A77B-2917-7A28-52E0-971D94B8333B}"/>
              </a:ext>
            </a:extLst>
          </p:cNvPr>
          <p:cNvGrpSpPr/>
          <p:nvPr/>
        </p:nvGrpSpPr>
        <p:grpSpPr>
          <a:xfrm>
            <a:off x="381000" y="3330840"/>
            <a:ext cx="17861280" cy="5394060"/>
            <a:chOff x="381000" y="3330840"/>
            <a:chExt cx="17861280" cy="5394060"/>
          </a:xfrm>
        </p:grpSpPr>
        <p:sp>
          <p:nvSpPr>
            <p:cNvPr id="6" name="TextBox 5">
              <a:extLst>
                <a:ext uri="{FF2B5EF4-FFF2-40B4-BE49-F238E27FC236}">
                  <a16:creationId xmlns:a16="http://schemas.microsoft.com/office/drawing/2014/main" id="{85860AD7-B15D-FE8B-2455-AB297BD6FEEF}"/>
                </a:ext>
              </a:extLst>
            </p:cNvPr>
            <p:cNvSpPr txBox="1"/>
            <p:nvPr/>
          </p:nvSpPr>
          <p:spPr>
            <a:xfrm>
              <a:off x="381000" y="8106782"/>
              <a:ext cx="4800600" cy="618118"/>
            </a:xfrm>
            <a:prstGeom prst="rect">
              <a:avLst/>
            </a:prstGeom>
            <a:noFill/>
          </p:spPr>
          <p:txBody>
            <a:bodyPr wrap="square">
              <a:spAutoFit/>
            </a:bodyPr>
            <a:lstStyle/>
            <a:p>
              <a:pPr marL="518160" lvl="1" indent="-259080" algn="l">
                <a:lnSpc>
                  <a:spcPts val="4079"/>
                </a:lnSpc>
                <a:buFont typeface="Arial"/>
                <a:buChar char="•"/>
              </a:pPr>
              <a:r>
                <a:rPr lang="en-US" sz="3600" b="1" dirty="0">
                  <a:solidFill>
                    <a:srgbClr val="0F4662"/>
                  </a:solidFill>
                  <a:latin typeface="+mj-lt"/>
                  <a:ea typeface="Quicksand"/>
                  <a:cs typeface="Quicksand"/>
                  <a:sym typeface="Quicksand"/>
                </a:rPr>
                <a:t>We are still learning!</a:t>
              </a:r>
            </a:p>
          </p:txBody>
        </p:sp>
        <p:pic>
          <p:nvPicPr>
            <p:cNvPr id="1030" name="Picture 6" descr="Create an image of a solitary figure walking away ai generated | Premium AI-generated  image">
              <a:extLst>
                <a:ext uri="{FF2B5EF4-FFF2-40B4-BE49-F238E27FC236}">
                  <a16:creationId xmlns:a16="http://schemas.microsoft.com/office/drawing/2014/main" id="{55D03331-9871-7D24-BDAF-1B3F8BE889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90854" y="3330840"/>
              <a:ext cx="4551426" cy="303186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9481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2" name="TextBox 2"/>
          <p:cNvSpPr txBox="1"/>
          <p:nvPr/>
        </p:nvSpPr>
        <p:spPr>
          <a:xfrm>
            <a:off x="3998610" y="509833"/>
            <a:ext cx="10379970" cy="4435302"/>
          </a:xfrm>
          <a:prstGeom prst="rect">
            <a:avLst/>
          </a:prstGeom>
        </p:spPr>
        <p:txBody>
          <a:bodyPr wrap="square" lIns="0" tIns="0" rIns="0" bIns="0" rtlCol="0" anchor="t">
            <a:spAutoFit/>
          </a:bodyPr>
          <a:lstStyle/>
          <a:p>
            <a:pPr marL="0" lvl="0" indent="0" algn="ctr">
              <a:lnSpc>
                <a:spcPts val="26009"/>
              </a:lnSpc>
              <a:spcBef>
                <a:spcPct val="0"/>
              </a:spcBef>
            </a:pPr>
            <a:r>
              <a:rPr lang="en-US" sz="23900" b="1" i="1" dirty="0">
                <a:solidFill>
                  <a:srgbClr val="0F4662"/>
                </a:solidFill>
                <a:latin typeface="Angsana New" panose="02020603050405020304" pitchFamily="18" charset="-34"/>
                <a:cs typeface="Angsana New" panose="02020603050405020304" pitchFamily="18" charset="-34"/>
                <a:sym typeface="Cormorant Garamond Bold Italics"/>
              </a:rPr>
              <a:t>Thank</a:t>
            </a:r>
            <a:r>
              <a:rPr lang="en-US" sz="55600" b="1" i="1" dirty="0">
                <a:solidFill>
                  <a:srgbClr val="0F4662"/>
                </a:solidFill>
                <a:latin typeface="Cormorant Garamond Bold Italics"/>
                <a:cs typeface="Angsana New" panose="02020603050405020304" pitchFamily="18" charset="-34"/>
                <a:sym typeface="Cormorant Garamond Bold Italics"/>
              </a:rPr>
              <a:t> </a:t>
            </a:r>
            <a:r>
              <a:rPr lang="en-US" sz="23900" b="1" i="1" dirty="0">
                <a:solidFill>
                  <a:srgbClr val="0F4662"/>
                </a:solidFill>
                <a:latin typeface="Angsana New" panose="02020603050405020304" pitchFamily="18" charset="-34"/>
                <a:cs typeface="Angsana New" panose="02020603050405020304" pitchFamily="18" charset="-34"/>
                <a:sym typeface="Cormorant Garamond Bold Italics"/>
              </a:rPr>
              <a:t>you</a:t>
            </a:r>
          </a:p>
        </p:txBody>
      </p:sp>
      <p:sp>
        <p:nvSpPr>
          <p:cNvPr id="3" name="AutoShape 3"/>
          <p:cNvSpPr/>
          <p:nvPr/>
        </p:nvSpPr>
        <p:spPr>
          <a:xfrm>
            <a:off x="6096000" y="1104900"/>
            <a:ext cx="6492240" cy="0"/>
          </a:xfrm>
          <a:prstGeom prst="line">
            <a:avLst/>
          </a:prstGeom>
          <a:ln w="76200" cap="flat">
            <a:solidFill>
              <a:srgbClr val="0F4662"/>
            </a:solidFill>
            <a:prstDash val="solid"/>
            <a:headEnd type="none" w="sm" len="sm"/>
            <a:tailEnd type="none" w="sm" len="sm"/>
          </a:ln>
        </p:spPr>
        <p:txBody>
          <a:bodyPr/>
          <a:lstStyle/>
          <a:p>
            <a:endParaRPr lang="he-IL"/>
          </a:p>
        </p:txBody>
      </p:sp>
      <p:sp>
        <p:nvSpPr>
          <p:cNvPr id="4" name="Freeform 4"/>
          <p:cNvSpPr/>
          <p:nvPr/>
        </p:nvSpPr>
        <p:spPr>
          <a:xfrm>
            <a:off x="8304000" y="384883"/>
            <a:ext cx="1679997" cy="249900"/>
          </a:xfrm>
          <a:custGeom>
            <a:avLst/>
            <a:gdLst/>
            <a:ahLst/>
            <a:cxnLst/>
            <a:rect l="l" t="t" r="r" b="b"/>
            <a:pathLst>
              <a:path w="1679997" h="249900">
                <a:moveTo>
                  <a:pt x="0" y="0"/>
                </a:moveTo>
                <a:lnTo>
                  <a:pt x="1679998" y="0"/>
                </a:lnTo>
                <a:lnTo>
                  <a:pt x="1679998" y="249899"/>
                </a:lnTo>
                <a:lnTo>
                  <a:pt x="0" y="24989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he-IL"/>
          </a:p>
        </p:txBody>
      </p:sp>
      <p:sp>
        <p:nvSpPr>
          <p:cNvPr id="5" name="AutoShape 5"/>
          <p:cNvSpPr/>
          <p:nvPr/>
        </p:nvSpPr>
        <p:spPr>
          <a:xfrm>
            <a:off x="5791200" y="9486900"/>
            <a:ext cx="6492240" cy="0"/>
          </a:xfrm>
          <a:prstGeom prst="line">
            <a:avLst/>
          </a:prstGeom>
          <a:ln w="76200" cap="flat">
            <a:solidFill>
              <a:srgbClr val="0F4662"/>
            </a:solidFill>
            <a:prstDash val="solid"/>
            <a:headEnd type="none" w="sm" len="sm"/>
            <a:tailEnd type="none" w="sm" len="sm"/>
          </a:ln>
        </p:spPr>
        <p:txBody>
          <a:bodyPr/>
          <a:lstStyle/>
          <a:p>
            <a:endParaRPr lang="he-IL"/>
          </a:p>
        </p:txBody>
      </p:sp>
      <p:sp>
        <p:nvSpPr>
          <p:cNvPr id="6" name="Freeform 6"/>
          <p:cNvSpPr/>
          <p:nvPr/>
        </p:nvSpPr>
        <p:spPr>
          <a:xfrm>
            <a:off x="8001000" y="9777167"/>
            <a:ext cx="1679997" cy="249900"/>
          </a:xfrm>
          <a:custGeom>
            <a:avLst/>
            <a:gdLst/>
            <a:ahLst/>
            <a:cxnLst/>
            <a:rect l="l" t="t" r="r" b="b"/>
            <a:pathLst>
              <a:path w="1679997" h="249900">
                <a:moveTo>
                  <a:pt x="0" y="0"/>
                </a:moveTo>
                <a:lnTo>
                  <a:pt x="1679998" y="0"/>
                </a:lnTo>
                <a:lnTo>
                  <a:pt x="1679998" y="249900"/>
                </a:lnTo>
                <a:lnTo>
                  <a:pt x="0" y="2499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he-IL"/>
          </a:p>
        </p:txBody>
      </p:sp>
      <p:sp>
        <p:nvSpPr>
          <p:cNvPr id="7" name="TextBox 3">
            <a:extLst>
              <a:ext uri="{FF2B5EF4-FFF2-40B4-BE49-F238E27FC236}">
                <a16:creationId xmlns:a16="http://schemas.microsoft.com/office/drawing/2014/main" id="{F7E35A51-6ED6-A55A-A540-F3AB125D7D68}"/>
              </a:ext>
            </a:extLst>
          </p:cNvPr>
          <p:cNvSpPr txBox="1"/>
          <p:nvPr/>
        </p:nvSpPr>
        <p:spPr>
          <a:xfrm>
            <a:off x="3633903" y="3694846"/>
            <a:ext cx="10655487" cy="4985980"/>
          </a:xfrm>
          <a:prstGeom prst="rect">
            <a:avLst/>
          </a:prstGeom>
        </p:spPr>
        <p:txBody>
          <a:bodyPr lIns="0" tIns="0" rIns="0" bIns="0" rtlCol="0" anchor="t">
            <a:spAutoFit/>
          </a:bodyPr>
          <a:lstStyle/>
          <a:p>
            <a:pPr marL="0" lvl="0" indent="0" algn="ctr"/>
            <a:r>
              <a:rPr lang="en-US" sz="3600" b="1" dirty="0">
                <a:solidFill>
                  <a:srgbClr val="0F4662"/>
                </a:solidFill>
                <a:ea typeface="Quicksand"/>
                <a:cs typeface="Quicksand"/>
                <a:sym typeface="Quicksand"/>
              </a:rPr>
              <a:t>Dr. Dana Sapir</a:t>
            </a:r>
          </a:p>
          <a:p>
            <a:pPr marL="0" lvl="0" indent="0" algn="ctr"/>
            <a:r>
              <a:rPr lang="en-US" sz="3600" b="1" dirty="0">
                <a:solidFill>
                  <a:srgbClr val="0F4662"/>
                </a:solidFill>
                <a:ea typeface="Quicksand"/>
                <a:cs typeface="Quicksand"/>
                <a:sym typeface="Quicksand"/>
              </a:rPr>
              <a:t>Yonit Westman Sadan</a:t>
            </a:r>
          </a:p>
          <a:p>
            <a:pPr marL="0" lvl="0" indent="0" algn="ctr"/>
            <a:r>
              <a:rPr lang="en-US" sz="3600" b="1" dirty="0">
                <a:solidFill>
                  <a:srgbClr val="0F4662"/>
                </a:solidFill>
                <a:ea typeface="Quicksand"/>
                <a:cs typeface="Quicksand"/>
                <a:sym typeface="Quicksand"/>
              </a:rPr>
              <a:t>Limor Tal-</a:t>
            </a:r>
            <a:r>
              <a:rPr lang="en-US" sz="3600" b="1" dirty="0" err="1">
                <a:solidFill>
                  <a:srgbClr val="0F4662"/>
                </a:solidFill>
                <a:ea typeface="Quicksand"/>
                <a:cs typeface="Quicksand"/>
                <a:sym typeface="Quicksand"/>
              </a:rPr>
              <a:t>Nissimi</a:t>
            </a:r>
            <a:endParaRPr lang="en-US" sz="3600" b="1" dirty="0">
              <a:solidFill>
                <a:srgbClr val="0F4662"/>
              </a:solidFill>
              <a:ea typeface="Quicksand"/>
              <a:cs typeface="Quicksand"/>
              <a:sym typeface="Quicksand"/>
            </a:endParaRPr>
          </a:p>
          <a:p>
            <a:pPr marL="0" lvl="0" indent="0" algn="ctr"/>
            <a:endParaRPr lang="en-US" sz="3600" b="1" dirty="0">
              <a:solidFill>
                <a:srgbClr val="0F4662"/>
              </a:solidFill>
              <a:ea typeface="Quicksand"/>
              <a:cs typeface="Quicksand"/>
              <a:sym typeface="Quicksand"/>
            </a:endParaRPr>
          </a:p>
          <a:p>
            <a:pPr marL="0" lvl="0" indent="0" algn="ctr"/>
            <a:r>
              <a:rPr lang="en-US" sz="3600" b="1" dirty="0">
                <a:solidFill>
                  <a:srgbClr val="0F4662"/>
                </a:solidFill>
                <a:ea typeface="Quicksand"/>
                <a:cs typeface="Quicksand"/>
                <a:sym typeface="Quicksand"/>
              </a:rPr>
              <a:t>Dr. </a:t>
            </a:r>
            <a:r>
              <a:rPr lang="en-US" sz="3600" b="1" dirty="0" err="1">
                <a:solidFill>
                  <a:srgbClr val="0F4662"/>
                </a:solidFill>
                <a:ea typeface="Quicksand"/>
                <a:cs typeface="Quicksand"/>
                <a:sym typeface="Quicksand"/>
              </a:rPr>
              <a:t>Annereinou</a:t>
            </a:r>
            <a:r>
              <a:rPr lang="en-US" sz="3600" b="1" dirty="0">
                <a:solidFill>
                  <a:srgbClr val="0F4662"/>
                </a:solidFill>
                <a:ea typeface="Quicksand"/>
                <a:cs typeface="Quicksand"/>
                <a:sym typeface="Quicksand"/>
              </a:rPr>
              <a:t> Dijkstra</a:t>
            </a:r>
          </a:p>
          <a:p>
            <a:pPr marL="0" lvl="0" indent="0" algn="ctr"/>
            <a:r>
              <a:rPr lang="en-US" sz="3600" b="1" dirty="0">
                <a:solidFill>
                  <a:srgbClr val="0F4662"/>
                </a:solidFill>
                <a:ea typeface="Quicksand"/>
                <a:cs typeface="Quicksand"/>
                <a:sym typeface="Quicksand"/>
              </a:rPr>
              <a:t>Charita </a:t>
            </a:r>
            <a:r>
              <a:rPr lang="en-US" sz="3600" b="1" dirty="0" err="1">
                <a:solidFill>
                  <a:srgbClr val="0F4662"/>
                </a:solidFill>
                <a:ea typeface="Quicksand"/>
                <a:cs typeface="Quicksand"/>
                <a:sym typeface="Quicksand"/>
              </a:rPr>
              <a:t>Furumaya</a:t>
            </a:r>
            <a:endParaRPr lang="en-US" sz="3600" b="1" dirty="0">
              <a:solidFill>
                <a:srgbClr val="0F4662"/>
              </a:solidFill>
              <a:ea typeface="Quicksand"/>
              <a:cs typeface="Quicksand"/>
              <a:sym typeface="Quicksand"/>
            </a:endParaRPr>
          </a:p>
          <a:p>
            <a:pPr marL="0" lvl="0" indent="0" algn="ctr"/>
            <a:endParaRPr lang="en-US" sz="3600" b="1" dirty="0">
              <a:solidFill>
                <a:srgbClr val="0F4662"/>
              </a:solidFill>
              <a:ea typeface="Quicksand"/>
              <a:cs typeface="Quicksand"/>
              <a:sym typeface="Quicksand"/>
            </a:endParaRPr>
          </a:p>
          <a:p>
            <a:pPr marL="0" lvl="0" indent="0" algn="ctr"/>
            <a:r>
              <a:rPr lang="en-US" sz="3600" b="1" dirty="0">
                <a:solidFill>
                  <a:srgbClr val="0F4662"/>
                </a:solidFill>
                <a:ea typeface="Quicksand"/>
                <a:cs typeface="Quicksand"/>
                <a:sym typeface="Quicksand"/>
              </a:rPr>
              <a:t>Hadar Mashiach</a:t>
            </a:r>
          </a:p>
          <a:p>
            <a:pPr marL="0" lvl="0" indent="0" algn="ctr"/>
            <a:r>
              <a:rPr lang="en-US" sz="3600" b="1" dirty="0">
                <a:solidFill>
                  <a:srgbClr val="0F4662"/>
                </a:solidFill>
                <a:ea typeface="Quicksand"/>
                <a:cs typeface="Quicksand"/>
                <a:sym typeface="Quicksand"/>
              </a:rPr>
              <a:t>Tal Navon</a:t>
            </a:r>
          </a:p>
        </p:txBody>
      </p:sp>
      <p:pic>
        <p:nvPicPr>
          <p:cNvPr id="8" name="Picture 8">
            <a:extLst>
              <a:ext uri="{FF2B5EF4-FFF2-40B4-BE49-F238E27FC236}">
                <a16:creationId xmlns:a16="http://schemas.microsoft.com/office/drawing/2014/main" id="{5851B787-E0A9-F20B-7C11-8C1799328C8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87521" y="3974835"/>
            <a:ext cx="5608479" cy="3503635"/>
          </a:xfrm>
          <a:prstGeom prst="rect">
            <a:avLst/>
          </a:prstGeom>
        </p:spPr>
      </p:pic>
      <p:pic>
        <p:nvPicPr>
          <p:cNvPr id="10" name="תמונה 9" descr="תמונה שמכילה עקב, מפרק, בוהן, כפות רגליים&#10;&#10;תוכן בינה מלאכותית גנרטיבית עשוי להיות שגוי.">
            <a:extLst>
              <a:ext uri="{FF2B5EF4-FFF2-40B4-BE49-F238E27FC236}">
                <a16:creationId xmlns:a16="http://schemas.microsoft.com/office/drawing/2014/main" id="{08E48D3B-C93B-4193-4C65-9EF89CFF0589}"/>
              </a:ext>
            </a:extLst>
          </p:cNvPr>
          <p:cNvPicPr>
            <a:picLocks noChangeAspect="1"/>
          </p:cNvPicPr>
          <p:nvPr/>
        </p:nvPicPr>
        <p:blipFill>
          <a:blip r:embed="rId6"/>
          <a:stretch>
            <a:fillRect/>
          </a:stretch>
        </p:blipFill>
        <p:spPr>
          <a:xfrm>
            <a:off x="12725400" y="3353267"/>
            <a:ext cx="4840381" cy="4840381"/>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bg>
      <p:bgPr>
        <a:solidFill>
          <a:srgbClr val="F8F8F8"/>
        </a:solidFill>
        <a:effectLst/>
      </p:bgPr>
    </p:bg>
    <p:spTree>
      <p:nvGrpSpPr>
        <p:cNvPr id="1" name="">
          <a:extLst>
            <a:ext uri="{FF2B5EF4-FFF2-40B4-BE49-F238E27FC236}">
              <a16:creationId xmlns:a16="http://schemas.microsoft.com/office/drawing/2014/main" id="{4E9F8103-0CAA-BF75-F455-8C21ADB517CF}"/>
            </a:ext>
          </a:extLst>
        </p:cNvPr>
        <p:cNvGrpSpPr/>
        <p:nvPr/>
      </p:nvGrpSpPr>
      <p:grpSpPr>
        <a:xfrm>
          <a:off x="0" y="0"/>
          <a:ext cx="0" cy="0"/>
          <a:chOff x="0" y="0"/>
          <a:chExt cx="0" cy="0"/>
        </a:xfrm>
      </p:grpSpPr>
      <p:sp>
        <p:nvSpPr>
          <p:cNvPr id="14" name="Freeform 14">
            <a:extLst>
              <a:ext uri="{FF2B5EF4-FFF2-40B4-BE49-F238E27FC236}">
                <a16:creationId xmlns:a16="http://schemas.microsoft.com/office/drawing/2014/main" id="{C4E4C3A4-C791-9B36-95D3-D619F3780852}"/>
              </a:ext>
            </a:extLst>
          </p:cNvPr>
          <p:cNvSpPr/>
          <p:nvPr/>
        </p:nvSpPr>
        <p:spPr>
          <a:xfrm>
            <a:off x="225593" y="9819082"/>
            <a:ext cx="1679997" cy="249900"/>
          </a:xfrm>
          <a:custGeom>
            <a:avLst/>
            <a:gdLst/>
            <a:ahLst/>
            <a:cxnLst/>
            <a:rect l="l" t="t" r="r" b="b"/>
            <a:pathLst>
              <a:path w="1679997" h="249900">
                <a:moveTo>
                  <a:pt x="0" y="0"/>
                </a:moveTo>
                <a:lnTo>
                  <a:pt x="1679997" y="0"/>
                </a:lnTo>
                <a:lnTo>
                  <a:pt x="1679997" y="249900"/>
                </a:lnTo>
                <a:lnTo>
                  <a:pt x="0" y="2499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he-IL"/>
          </a:p>
        </p:txBody>
      </p:sp>
      <p:sp>
        <p:nvSpPr>
          <p:cNvPr id="4" name="TextBox 6">
            <a:extLst>
              <a:ext uri="{FF2B5EF4-FFF2-40B4-BE49-F238E27FC236}">
                <a16:creationId xmlns:a16="http://schemas.microsoft.com/office/drawing/2014/main" id="{174AED0D-90E9-A94A-6B63-B2454F80C982}"/>
              </a:ext>
            </a:extLst>
          </p:cNvPr>
          <p:cNvSpPr txBox="1"/>
          <p:nvPr/>
        </p:nvSpPr>
        <p:spPr>
          <a:xfrm>
            <a:off x="381000" y="34636"/>
            <a:ext cx="14072064" cy="1204176"/>
          </a:xfrm>
          <a:prstGeom prst="rect">
            <a:avLst/>
          </a:prstGeom>
        </p:spPr>
        <p:txBody>
          <a:bodyPr lIns="0" tIns="0" rIns="0" bIns="0" rtlCol="0" anchor="t">
            <a:spAutoFit/>
          </a:bodyPr>
          <a:lstStyle/>
          <a:p>
            <a:pPr marL="0" lvl="0" indent="0" algn="l">
              <a:lnSpc>
                <a:spcPts val="8959"/>
              </a:lnSpc>
              <a:spcBef>
                <a:spcPct val="0"/>
              </a:spcBef>
            </a:pPr>
            <a:r>
              <a:rPr lang="en-US" sz="8800" b="1" i="1" dirty="0">
                <a:solidFill>
                  <a:srgbClr val="0F4662"/>
                </a:solidFill>
                <a:latin typeface="Angsana New" panose="02020603050405020304" pitchFamily="18" charset="-34"/>
                <a:cs typeface="Angsana New" panose="02020603050405020304" pitchFamily="18" charset="-34"/>
                <a:sym typeface="Cormorant Garamond Bold Italics"/>
              </a:rPr>
              <a:t>Results</a:t>
            </a:r>
            <a:r>
              <a:rPr lang="en-US" sz="6399" b="1" i="1" dirty="0">
                <a:solidFill>
                  <a:srgbClr val="0F4662"/>
                </a:solidFill>
                <a:latin typeface="Cormorant Garamond Bold Italics"/>
                <a:ea typeface="Cormorant Garamond Bold Italics"/>
                <a:cs typeface="Cormorant Garamond Bold Italics"/>
                <a:sym typeface="Cormorant Garamond Bold Italics"/>
              </a:rPr>
              <a:t> </a:t>
            </a:r>
            <a:r>
              <a:rPr lang="en-US" sz="8800" b="1" i="1" dirty="0">
                <a:solidFill>
                  <a:srgbClr val="0F4662"/>
                </a:solidFill>
                <a:latin typeface="Angsana New" panose="02020603050405020304" pitchFamily="18" charset="-34"/>
                <a:cs typeface="Angsana New" panose="02020603050405020304" pitchFamily="18" charset="-34"/>
                <a:sym typeface="Cormorant Garamond Bold Italics"/>
              </a:rPr>
              <a:t>and</a:t>
            </a:r>
            <a:r>
              <a:rPr lang="en-US" sz="6399" b="1" i="1" dirty="0">
                <a:solidFill>
                  <a:srgbClr val="0F4662"/>
                </a:solidFill>
                <a:latin typeface="Cormorant Garamond Bold Italics"/>
                <a:ea typeface="Cormorant Garamond Bold Italics"/>
                <a:cs typeface="Cormorant Garamond Bold Italics"/>
                <a:sym typeface="Cormorant Garamond Bold Italics"/>
              </a:rPr>
              <a:t> </a:t>
            </a:r>
            <a:r>
              <a:rPr lang="en-US" sz="8800" b="1" i="1" dirty="0">
                <a:solidFill>
                  <a:srgbClr val="0F4662"/>
                </a:solidFill>
                <a:latin typeface="Angsana New" panose="02020603050405020304" pitchFamily="18" charset="-34"/>
                <a:cs typeface="Angsana New" panose="02020603050405020304" pitchFamily="18" charset="-34"/>
                <a:sym typeface="Cormorant Garamond Bold Italics"/>
              </a:rPr>
              <a:t>Impact</a:t>
            </a:r>
          </a:p>
        </p:txBody>
      </p:sp>
      <p:sp>
        <p:nvSpPr>
          <p:cNvPr id="16" name="TextBox 8">
            <a:extLst>
              <a:ext uri="{FF2B5EF4-FFF2-40B4-BE49-F238E27FC236}">
                <a16:creationId xmlns:a16="http://schemas.microsoft.com/office/drawing/2014/main" id="{5FB1F129-1140-7C8D-28F0-27BE04C73A52}"/>
              </a:ext>
            </a:extLst>
          </p:cNvPr>
          <p:cNvSpPr txBox="1"/>
          <p:nvPr/>
        </p:nvSpPr>
        <p:spPr>
          <a:xfrm>
            <a:off x="381000" y="1289463"/>
            <a:ext cx="7696200" cy="553998"/>
          </a:xfrm>
          <a:prstGeom prst="rect">
            <a:avLst/>
          </a:prstGeom>
          <a:noFill/>
        </p:spPr>
        <p:txBody>
          <a:bodyPr wrap="square" rtlCol="0">
            <a:spAutoFit/>
          </a:bodyPr>
          <a:lstStyle/>
          <a:p>
            <a:pPr algn="l"/>
            <a:r>
              <a:rPr lang="en-US" sz="3000" b="1" dirty="0">
                <a:solidFill>
                  <a:srgbClr val="000409"/>
                </a:solidFill>
                <a:latin typeface="+mj-lt"/>
              </a:rPr>
              <a:t>Fall Semester, 2023-2024 (Pharm./Mat.)</a:t>
            </a:r>
          </a:p>
        </p:txBody>
      </p:sp>
      <p:grpSp>
        <p:nvGrpSpPr>
          <p:cNvPr id="9" name="Group 2">
            <a:extLst>
              <a:ext uri="{FF2B5EF4-FFF2-40B4-BE49-F238E27FC236}">
                <a16:creationId xmlns:a16="http://schemas.microsoft.com/office/drawing/2014/main" id="{E021D657-D579-1491-9442-43FE718C0983}"/>
              </a:ext>
            </a:extLst>
          </p:cNvPr>
          <p:cNvGrpSpPr/>
          <p:nvPr/>
        </p:nvGrpSpPr>
        <p:grpSpPr>
          <a:xfrm>
            <a:off x="14093893" y="7924"/>
            <a:ext cx="4194107" cy="10271151"/>
            <a:chOff x="0" y="0"/>
            <a:chExt cx="1104621" cy="2705159"/>
          </a:xfrm>
        </p:grpSpPr>
        <p:sp>
          <p:nvSpPr>
            <p:cNvPr id="10" name="Freeform 3">
              <a:extLst>
                <a:ext uri="{FF2B5EF4-FFF2-40B4-BE49-F238E27FC236}">
                  <a16:creationId xmlns:a16="http://schemas.microsoft.com/office/drawing/2014/main" id="{BC09FF6A-80FC-FCAF-BACB-37AA6333E86D}"/>
                </a:ext>
              </a:extLst>
            </p:cNvPr>
            <p:cNvSpPr/>
            <p:nvPr/>
          </p:nvSpPr>
          <p:spPr>
            <a:xfrm>
              <a:off x="0" y="0"/>
              <a:ext cx="1104621" cy="2705159"/>
            </a:xfrm>
            <a:custGeom>
              <a:avLst/>
              <a:gdLst/>
              <a:ahLst/>
              <a:cxnLst/>
              <a:rect l="l" t="t" r="r" b="b"/>
              <a:pathLst>
                <a:path w="1104621" h="2705159">
                  <a:moveTo>
                    <a:pt x="0" y="0"/>
                  </a:moveTo>
                  <a:lnTo>
                    <a:pt x="1104621" y="0"/>
                  </a:lnTo>
                  <a:lnTo>
                    <a:pt x="1104621" y="2705159"/>
                  </a:lnTo>
                  <a:lnTo>
                    <a:pt x="0" y="2705159"/>
                  </a:lnTo>
                  <a:close/>
                </a:path>
              </a:pathLst>
            </a:custGeom>
            <a:solidFill>
              <a:srgbClr val="7994A0">
                <a:alpha val="67059"/>
              </a:srgbClr>
            </a:solidFill>
          </p:spPr>
          <p:txBody>
            <a:bodyPr/>
            <a:lstStyle/>
            <a:p>
              <a:endParaRPr lang="he-IL"/>
            </a:p>
          </p:txBody>
        </p:sp>
        <p:sp>
          <p:nvSpPr>
            <p:cNvPr id="11" name="TextBox 4">
              <a:extLst>
                <a:ext uri="{FF2B5EF4-FFF2-40B4-BE49-F238E27FC236}">
                  <a16:creationId xmlns:a16="http://schemas.microsoft.com/office/drawing/2014/main" id="{A460CAAD-5EA2-F8D2-2094-3AF222F2CC0C}"/>
                </a:ext>
              </a:extLst>
            </p:cNvPr>
            <p:cNvSpPr txBox="1"/>
            <p:nvPr/>
          </p:nvSpPr>
          <p:spPr>
            <a:xfrm>
              <a:off x="0" y="-47625"/>
              <a:ext cx="1104621" cy="2752784"/>
            </a:xfrm>
            <a:prstGeom prst="rect">
              <a:avLst/>
            </a:prstGeom>
          </p:spPr>
          <p:txBody>
            <a:bodyPr lIns="50800" tIns="50800" rIns="50800" bIns="50800" rtlCol="0" anchor="ctr"/>
            <a:lstStyle/>
            <a:p>
              <a:pPr algn="ctr">
                <a:lnSpc>
                  <a:spcPts val="3693"/>
                </a:lnSpc>
              </a:pPr>
              <a:endParaRPr/>
            </a:p>
          </p:txBody>
        </p:sp>
      </p:grpSp>
      <p:pic>
        <p:nvPicPr>
          <p:cNvPr id="5" name="Picture 2" descr="Forms response chart. Question title: באיזו מידה את.ה מסכימ.ה עם ההיגדים הבאים ביחס למידת המוכנות שלך במעבדה אחרי שעברת את ההכנה עם לאב באדי ?&#10;&#10;הרצף: 1 - כלל לא, 2 - במידה מועטה, 3 - במידה בינונית, 4 - במידה רבה, 5 - במידה רבה מאד.&#10;&#10;. Number of responses: .">
            <a:extLst>
              <a:ext uri="{FF2B5EF4-FFF2-40B4-BE49-F238E27FC236}">
                <a16:creationId xmlns:a16="http://schemas.microsoft.com/office/drawing/2014/main" id="{8EF456AC-53F0-B9D4-89EB-37E85651915C}"/>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05273" y="2773107"/>
            <a:ext cx="13613100" cy="6303149"/>
          </a:xfrm>
          <a:prstGeom prst="rect">
            <a:avLst/>
          </a:prstGeom>
          <a:noFill/>
          <a:extLst>
            <a:ext uri="{909E8E84-426E-40DD-AFC4-6F175D3DCCD1}">
              <a14:hiddenFill xmlns:a14="http://schemas.microsoft.com/office/drawing/2010/main">
                <a:solidFill>
                  <a:srgbClr val="FFFFFF"/>
                </a:solidFill>
              </a14:hiddenFill>
            </a:ext>
          </a:extLst>
        </p:spPr>
      </p:pic>
      <p:sp>
        <p:nvSpPr>
          <p:cNvPr id="13" name="Freeform 13">
            <a:extLst>
              <a:ext uri="{FF2B5EF4-FFF2-40B4-BE49-F238E27FC236}">
                <a16:creationId xmlns:a16="http://schemas.microsoft.com/office/drawing/2014/main" id="{69FE42E0-A222-C12E-A80A-2179F1903EFF}"/>
              </a:ext>
            </a:extLst>
          </p:cNvPr>
          <p:cNvSpPr/>
          <p:nvPr/>
        </p:nvSpPr>
        <p:spPr>
          <a:xfrm>
            <a:off x="16391475" y="285057"/>
            <a:ext cx="1679997" cy="249900"/>
          </a:xfrm>
          <a:custGeom>
            <a:avLst/>
            <a:gdLst/>
            <a:ahLst/>
            <a:cxnLst/>
            <a:rect l="l" t="t" r="r" b="b"/>
            <a:pathLst>
              <a:path w="1679997" h="249900">
                <a:moveTo>
                  <a:pt x="0" y="0"/>
                </a:moveTo>
                <a:lnTo>
                  <a:pt x="1679997" y="0"/>
                </a:lnTo>
                <a:lnTo>
                  <a:pt x="1679997" y="249900"/>
                </a:lnTo>
                <a:lnTo>
                  <a:pt x="0" y="2499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he-IL"/>
          </a:p>
        </p:txBody>
      </p:sp>
      <p:pic>
        <p:nvPicPr>
          <p:cNvPr id="6" name="Picture 1" descr="תמונה שמכילה גרפיקה, גופן, לוגו, סמל&#10;&#10;תוכן בינה מלאכותית גנרטיבית עשוי להיות שגוי.">
            <a:extLst>
              <a:ext uri="{FF2B5EF4-FFF2-40B4-BE49-F238E27FC236}">
                <a16:creationId xmlns:a16="http://schemas.microsoft.com/office/drawing/2014/main" id="{44D2FCF5-16D6-214E-958D-991BB94E1F3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4336181" y="501937"/>
            <a:ext cx="3877857" cy="2954558"/>
          </a:xfrm>
          <a:prstGeom prst="rect">
            <a:avLst/>
          </a:prstGeom>
        </p:spPr>
      </p:pic>
    </p:spTree>
    <p:extLst>
      <p:ext uri="{BB962C8B-B14F-4D97-AF65-F5344CB8AC3E}">
        <p14:creationId xmlns:p14="http://schemas.microsoft.com/office/powerpoint/2010/main" val="42855235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bg>
      <p:bgPr>
        <a:solidFill>
          <a:srgbClr val="F8F8F8"/>
        </a:solidFill>
        <a:effectLst/>
      </p:bgPr>
    </p:bg>
    <p:spTree>
      <p:nvGrpSpPr>
        <p:cNvPr id="1" name="">
          <a:extLst>
            <a:ext uri="{FF2B5EF4-FFF2-40B4-BE49-F238E27FC236}">
              <a16:creationId xmlns:a16="http://schemas.microsoft.com/office/drawing/2014/main" id="{A0BE4C05-EC97-F445-5E54-BCB812BC5141}"/>
            </a:ext>
          </a:extLst>
        </p:cNvPr>
        <p:cNvGrpSpPr/>
        <p:nvPr/>
      </p:nvGrpSpPr>
      <p:grpSpPr>
        <a:xfrm>
          <a:off x="0" y="0"/>
          <a:ext cx="0" cy="0"/>
          <a:chOff x="0" y="0"/>
          <a:chExt cx="0" cy="0"/>
        </a:xfrm>
      </p:grpSpPr>
      <p:sp>
        <p:nvSpPr>
          <p:cNvPr id="14" name="Freeform 14">
            <a:extLst>
              <a:ext uri="{FF2B5EF4-FFF2-40B4-BE49-F238E27FC236}">
                <a16:creationId xmlns:a16="http://schemas.microsoft.com/office/drawing/2014/main" id="{1E4E0A5E-4849-24C3-B9A6-E893F502D107}"/>
              </a:ext>
            </a:extLst>
          </p:cNvPr>
          <p:cNvSpPr/>
          <p:nvPr/>
        </p:nvSpPr>
        <p:spPr>
          <a:xfrm>
            <a:off x="225593" y="9819082"/>
            <a:ext cx="1679997" cy="249900"/>
          </a:xfrm>
          <a:custGeom>
            <a:avLst/>
            <a:gdLst/>
            <a:ahLst/>
            <a:cxnLst/>
            <a:rect l="l" t="t" r="r" b="b"/>
            <a:pathLst>
              <a:path w="1679997" h="249900">
                <a:moveTo>
                  <a:pt x="0" y="0"/>
                </a:moveTo>
                <a:lnTo>
                  <a:pt x="1679997" y="0"/>
                </a:lnTo>
                <a:lnTo>
                  <a:pt x="1679997" y="249900"/>
                </a:lnTo>
                <a:lnTo>
                  <a:pt x="0" y="2499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he-IL"/>
          </a:p>
        </p:txBody>
      </p:sp>
      <p:sp>
        <p:nvSpPr>
          <p:cNvPr id="4" name="TextBox 6">
            <a:extLst>
              <a:ext uri="{FF2B5EF4-FFF2-40B4-BE49-F238E27FC236}">
                <a16:creationId xmlns:a16="http://schemas.microsoft.com/office/drawing/2014/main" id="{A2EE20E7-AD7D-75A1-B279-80C68D34AE12}"/>
              </a:ext>
            </a:extLst>
          </p:cNvPr>
          <p:cNvSpPr txBox="1"/>
          <p:nvPr/>
        </p:nvSpPr>
        <p:spPr>
          <a:xfrm>
            <a:off x="381000" y="34636"/>
            <a:ext cx="14072064" cy="1204176"/>
          </a:xfrm>
          <a:prstGeom prst="rect">
            <a:avLst/>
          </a:prstGeom>
        </p:spPr>
        <p:txBody>
          <a:bodyPr lIns="0" tIns="0" rIns="0" bIns="0" rtlCol="0" anchor="t">
            <a:spAutoFit/>
          </a:bodyPr>
          <a:lstStyle/>
          <a:p>
            <a:pPr marL="0" lvl="0" indent="0" algn="l">
              <a:lnSpc>
                <a:spcPts val="8959"/>
              </a:lnSpc>
              <a:spcBef>
                <a:spcPct val="0"/>
              </a:spcBef>
            </a:pPr>
            <a:r>
              <a:rPr lang="en-US" sz="8800" b="1" i="1" dirty="0">
                <a:solidFill>
                  <a:srgbClr val="0F4662"/>
                </a:solidFill>
                <a:latin typeface="Angsana New" panose="02020603050405020304" pitchFamily="18" charset="-34"/>
                <a:cs typeface="Angsana New" panose="02020603050405020304" pitchFamily="18" charset="-34"/>
                <a:sym typeface="Cormorant Garamond Bold Italics"/>
              </a:rPr>
              <a:t>Results</a:t>
            </a:r>
            <a:r>
              <a:rPr lang="en-US" sz="6399" b="1" i="1" dirty="0">
                <a:solidFill>
                  <a:srgbClr val="0F4662"/>
                </a:solidFill>
                <a:latin typeface="Cormorant Garamond Bold Italics"/>
                <a:ea typeface="Cormorant Garamond Bold Italics"/>
                <a:cs typeface="Cormorant Garamond Bold Italics"/>
                <a:sym typeface="Cormorant Garamond Bold Italics"/>
              </a:rPr>
              <a:t> </a:t>
            </a:r>
            <a:r>
              <a:rPr lang="en-US" sz="8800" b="1" i="1" dirty="0">
                <a:solidFill>
                  <a:srgbClr val="0F4662"/>
                </a:solidFill>
                <a:latin typeface="Angsana New" panose="02020603050405020304" pitchFamily="18" charset="-34"/>
                <a:cs typeface="Angsana New" panose="02020603050405020304" pitchFamily="18" charset="-34"/>
                <a:sym typeface="Cormorant Garamond Bold Italics"/>
              </a:rPr>
              <a:t>and</a:t>
            </a:r>
            <a:r>
              <a:rPr lang="en-US" sz="6399" b="1" i="1" dirty="0">
                <a:solidFill>
                  <a:srgbClr val="0F4662"/>
                </a:solidFill>
                <a:latin typeface="Cormorant Garamond Bold Italics"/>
                <a:ea typeface="Cormorant Garamond Bold Italics"/>
                <a:cs typeface="Cormorant Garamond Bold Italics"/>
                <a:sym typeface="Cormorant Garamond Bold Italics"/>
              </a:rPr>
              <a:t> </a:t>
            </a:r>
            <a:r>
              <a:rPr lang="en-US" sz="8800" b="1" i="1" dirty="0">
                <a:solidFill>
                  <a:srgbClr val="0F4662"/>
                </a:solidFill>
                <a:latin typeface="Angsana New" panose="02020603050405020304" pitchFamily="18" charset="-34"/>
                <a:cs typeface="Angsana New" panose="02020603050405020304" pitchFamily="18" charset="-34"/>
                <a:sym typeface="Cormorant Garamond Bold Italics"/>
              </a:rPr>
              <a:t>Impact</a:t>
            </a:r>
          </a:p>
        </p:txBody>
      </p:sp>
      <p:sp>
        <p:nvSpPr>
          <p:cNvPr id="16" name="TextBox 8">
            <a:extLst>
              <a:ext uri="{FF2B5EF4-FFF2-40B4-BE49-F238E27FC236}">
                <a16:creationId xmlns:a16="http://schemas.microsoft.com/office/drawing/2014/main" id="{D4D73C0F-AECF-D08E-5BC2-7A0B0E2260D5}"/>
              </a:ext>
            </a:extLst>
          </p:cNvPr>
          <p:cNvSpPr txBox="1"/>
          <p:nvPr/>
        </p:nvSpPr>
        <p:spPr>
          <a:xfrm>
            <a:off x="381000" y="1289463"/>
            <a:ext cx="7696200" cy="553998"/>
          </a:xfrm>
          <a:prstGeom prst="rect">
            <a:avLst/>
          </a:prstGeom>
          <a:noFill/>
        </p:spPr>
        <p:txBody>
          <a:bodyPr wrap="square" rtlCol="0">
            <a:spAutoFit/>
          </a:bodyPr>
          <a:lstStyle/>
          <a:p>
            <a:pPr algn="l"/>
            <a:r>
              <a:rPr lang="en-US" sz="3000" b="1" dirty="0">
                <a:solidFill>
                  <a:srgbClr val="000409"/>
                </a:solidFill>
                <a:latin typeface="+mj-lt"/>
              </a:rPr>
              <a:t>Spring Semester, 2023-2024 (Pharm./Mat.)</a:t>
            </a:r>
          </a:p>
        </p:txBody>
      </p:sp>
      <p:grpSp>
        <p:nvGrpSpPr>
          <p:cNvPr id="9" name="Group 2">
            <a:extLst>
              <a:ext uri="{FF2B5EF4-FFF2-40B4-BE49-F238E27FC236}">
                <a16:creationId xmlns:a16="http://schemas.microsoft.com/office/drawing/2014/main" id="{4E2569CB-920F-970A-DB1A-3A513F1C1B50}"/>
              </a:ext>
            </a:extLst>
          </p:cNvPr>
          <p:cNvGrpSpPr/>
          <p:nvPr/>
        </p:nvGrpSpPr>
        <p:grpSpPr>
          <a:xfrm>
            <a:off x="14104053" y="-1931"/>
            <a:ext cx="4194107" cy="10271151"/>
            <a:chOff x="0" y="0"/>
            <a:chExt cx="1104621" cy="2705159"/>
          </a:xfrm>
        </p:grpSpPr>
        <p:sp>
          <p:nvSpPr>
            <p:cNvPr id="10" name="Freeform 3">
              <a:extLst>
                <a:ext uri="{FF2B5EF4-FFF2-40B4-BE49-F238E27FC236}">
                  <a16:creationId xmlns:a16="http://schemas.microsoft.com/office/drawing/2014/main" id="{15DDE1E2-C550-4400-8422-D67747FA799E}"/>
                </a:ext>
              </a:extLst>
            </p:cNvPr>
            <p:cNvSpPr/>
            <p:nvPr/>
          </p:nvSpPr>
          <p:spPr>
            <a:xfrm>
              <a:off x="0" y="0"/>
              <a:ext cx="1104621" cy="2705159"/>
            </a:xfrm>
            <a:custGeom>
              <a:avLst/>
              <a:gdLst/>
              <a:ahLst/>
              <a:cxnLst/>
              <a:rect l="l" t="t" r="r" b="b"/>
              <a:pathLst>
                <a:path w="1104621" h="2705159">
                  <a:moveTo>
                    <a:pt x="0" y="0"/>
                  </a:moveTo>
                  <a:lnTo>
                    <a:pt x="1104621" y="0"/>
                  </a:lnTo>
                  <a:lnTo>
                    <a:pt x="1104621" y="2705159"/>
                  </a:lnTo>
                  <a:lnTo>
                    <a:pt x="0" y="2705159"/>
                  </a:lnTo>
                  <a:close/>
                </a:path>
              </a:pathLst>
            </a:custGeom>
            <a:solidFill>
              <a:srgbClr val="7994A0">
                <a:alpha val="67059"/>
              </a:srgbClr>
            </a:solidFill>
          </p:spPr>
          <p:txBody>
            <a:bodyPr/>
            <a:lstStyle/>
            <a:p>
              <a:endParaRPr lang="he-IL"/>
            </a:p>
          </p:txBody>
        </p:sp>
        <p:sp>
          <p:nvSpPr>
            <p:cNvPr id="11" name="TextBox 4">
              <a:extLst>
                <a:ext uri="{FF2B5EF4-FFF2-40B4-BE49-F238E27FC236}">
                  <a16:creationId xmlns:a16="http://schemas.microsoft.com/office/drawing/2014/main" id="{DC488EA5-186E-0740-3D69-80C2E813882F}"/>
                </a:ext>
              </a:extLst>
            </p:cNvPr>
            <p:cNvSpPr txBox="1"/>
            <p:nvPr/>
          </p:nvSpPr>
          <p:spPr>
            <a:xfrm>
              <a:off x="0" y="-47625"/>
              <a:ext cx="1104621" cy="2752784"/>
            </a:xfrm>
            <a:prstGeom prst="rect">
              <a:avLst/>
            </a:prstGeom>
          </p:spPr>
          <p:txBody>
            <a:bodyPr lIns="50800" tIns="50800" rIns="50800" bIns="50800" rtlCol="0" anchor="ctr"/>
            <a:lstStyle/>
            <a:p>
              <a:pPr algn="ctr">
                <a:lnSpc>
                  <a:spcPts val="3693"/>
                </a:lnSpc>
              </a:pPr>
              <a:endParaRPr/>
            </a:p>
          </p:txBody>
        </p:sp>
      </p:grpSp>
      <p:pic>
        <p:nvPicPr>
          <p:cNvPr id="2" name="Picture 10">
            <a:extLst>
              <a:ext uri="{FF2B5EF4-FFF2-40B4-BE49-F238E27FC236}">
                <a16:creationId xmlns:a16="http://schemas.microsoft.com/office/drawing/2014/main" id="{BEAF820B-E348-EF0F-2202-AFB3CD875ABA}"/>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81000" y="3340653"/>
            <a:ext cx="14551192" cy="4343640"/>
          </a:xfrm>
          <a:prstGeom prst="rect">
            <a:avLst/>
          </a:prstGeom>
        </p:spPr>
      </p:pic>
      <p:sp>
        <p:nvSpPr>
          <p:cNvPr id="13" name="Freeform 13">
            <a:extLst>
              <a:ext uri="{FF2B5EF4-FFF2-40B4-BE49-F238E27FC236}">
                <a16:creationId xmlns:a16="http://schemas.microsoft.com/office/drawing/2014/main" id="{5C60BEEA-4EBA-4D79-D1EA-38DB2F134D0D}"/>
              </a:ext>
            </a:extLst>
          </p:cNvPr>
          <p:cNvSpPr/>
          <p:nvPr/>
        </p:nvSpPr>
        <p:spPr>
          <a:xfrm>
            <a:off x="16391475" y="285057"/>
            <a:ext cx="1679997" cy="249900"/>
          </a:xfrm>
          <a:custGeom>
            <a:avLst/>
            <a:gdLst/>
            <a:ahLst/>
            <a:cxnLst/>
            <a:rect l="l" t="t" r="r" b="b"/>
            <a:pathLst>
              <a:path w="1679997" h="249900">
                <a:moveTo>
                  <a:pt x="0" y="0"/>
                </a:moveTo>
                <a:lnTo>
                  <a:pt x="1679997" y="0"/>
                </a:lnTo>
                <a:lnTo>
                  <a:pt x="1679997" y="249900"/>
                </a:lnTo>
                <a:lnTo>
                  <a:pt x="0" y="2499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he-IL"/>
          </a:p>
        </p:txBody>
      </p:sp>
      <p:pic>
        <p:nvPicPr>
          <p:cNvPr id="3" name="Picture 1" descr="תמונה שמכילה גרפיקה, גופן, לוגו, סמל&#10;&#10;תוכן בינה מלאכותית גנרטיבית עשוי להיות שגוי.">
            <a:extLst>
              <a:ext uri="{FF2B5EF4-FFF2-40B4-BE49-F238E27FC236}">
                <a16:creationId xmlns:a16="http://schemas.microsoft.com/office/drawing/2014/main" id="{4E6581B5-EE78-0238-8807-0540071EADE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4336181" y="501937"/>
            <a:ext cx="3877857" cy="2954558"/>
          </a:xfrm>
          <a:prstGeom prst="rect">
            <a:avLst/>
          </a:prstGeom>
        </p:spPr>
      </p:pic>
    </p:spTree>
    <p:extLst>
      <p:ext uri="{BB962C8B-B14F-4D97-AF65-F5344CB8AC3E}">
        <p14:creationId xmlns:p14="http://schemas.microsoft.com/office/powerpoint/2010/main" val="15969851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bg>
      <p:bgPr>
        <a:solidFill>
          <a:srgbClr val="F8F8F8"/>
        </a:solidFill>
        <a:effectLst/>
      </p:bgPr>
    </p:bg>
    <p:spTree>
      <p:nvGrpSpPr>
        <p:cNvPr id="1" name="">
          <a:extLst>
            <a:ext uri="{FF2B5EF4-FFF2-40B4-BE49-F238E27FC236}">
              <a16:creationId xmlns:a16="http://schemas.microsoft.com/office/drawing/2014/main" id="{894D7C73-0F34-6525-DD20-5F9F8B171F6F}"/>
            </a:ext>
          </a:extLst>
        </p:cNvPr>
        <p:cNvGrpSpPr/>
        <p:nvPr/>
      </p:nvGrpSpPr>
      <p:grpSpPr>
        <a:xfrm>
          <a:off x="0" y="0"/>
          <a:ext cx="0" cy="0"/>
          <a:chOff x="0" y="0"/>
          <a:chExt cx="0" cy="0"/>
        </a:xfrm>
      </p:grpSpPr>
      <p:sp>
        <p:nvSpPr>
          <p:cNvPr id="14" name="Freeform 14">
            <a:extLst>
              <a:ext uri="{FF2B5EF4-FFF2-40B4-BE49-F238E27FC236}">
                <a16:creationId xmlns:a16="http://schemas.microsoft.com/office/drawing/2014/main" id="{9AF7732C-C919-348C-1DD0-4F7575FC5C53}"/>
              </a:ext>
            </a:extLst>
          </p:cNvPr>
          <p:cNvSpPr/>
          <p:nvPr/>
        </p:nvSpPr>
        <p:spPr>
          <a:xfrm>
            <a:off x="225593" y="9819082"/>
            <a:ext cx="1679997" cy="249900"/>
          </a:xfrm>
          <a:custGeom>
            <a:avLst/>
            <a:gdLst/>
            <a:ahLst/>
            <a:cxnLst/>
            <a:rect l="l" t="t" r="r" b="b"/>
            <a:pathLst>
              <a:path w="1679997" h="249900">
                <a:moveTo>
                  <a:pt x="0" y="0"/>
                </a:moveTo>
                <a:lnTo>
                  <a:pt x="1679997" y="0"/>
                </a:lnTo>
                <a:lnTo>
                  <a:pt x="1679997" y="249900"/>
                </a:lnTo>
                <a:lnTo>
                  <a:pt x="0" y="2499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he-IL"/>
          </a:p>
        </p:txBody>
      </p:sp>
      <p:sp>
        <p:nvSpPr>
          <p:cNvPr id="4" name="TextBox 6">
            <a:extLst>
              <a:ext uri="{FF2B5EF4-FFF2-40B4-BE49-F238E27FC236}">
                <a16:creationId xmlns:a16="http://schemas.microsoft.com/office/drawing/2014/main" id="{D7A49AA3-64C3-9087-F08A-468DB65B4F07}"/>
              </a:ext>
            </a:extLst>
          </p:cNvPr>
          <p:cNvSpPr txBox="1"/>
          <p:nvPr/>
        </p:nvSpPr>
        <p:spPr>
          <a:xfrm>
            <a:off x="381000" y="34636"/>
            <a:ext cx="14072064" cy="1204176"/>
          </a:xfrm>
          <a:prstGeom prst="rect">
            <a:avLst/>
          </a:prstGeom>
        </p:spPr>
        <p:txBody>
          <a:bodyPr lIns="0" tIns="0" rIns="0" bIns="0" rtlCol="0" anchor="t">
            <a:spAutoFit/>
          </a:bodyPr>
          <a:lstStyle/>
          <a:p>
            <a:pPr marL="0" lvl="0" indent="0" algn="l">
              <a:lnSpc>
                <a:spcPts val="8959"/>
              </a:lnSpc>
              <a:spcBef>
                <a:spcPct val="0"/>
              </a:spcBef>
            </a:pPr>
            <a:r>
              <a:rPr lang="en-US" sz="8800" b="1" i="1" dirty="0">
                <a:solidFill>
                  <a:srgbClr val="0F4662"/>
                </a:solidFill>
                <a:latin typeface="Angsana New" panose="02020603050405020304" pitchFamily="18" charset="-34"/>
                <a:cs typeface="Angsana New" panose="02020603050405020304" pitchFamily="18" charset="-34"/>
                <a:sym typeface="Cormorant Garamond Bold Italics"/>
              </a:rPr>
              <a:t>Results</a:t>
            </a:r>
            <a:r>
              <a:rPr lang="en-US" sz="6399" b="1" i="1" dirty="0">
                <a:solidFill>
                  <a:srgbClr val="0F4662"/>
                </a:solidFill>
                <a:latin typeface="Cormorant Garamond Bold Italics"/>
                <a:ea typeface="Cormorant Garamond Bold Italics"/>
                <a:cs typeface="Cormorant Garamond Bold Italics"/>
                <a:sym typeface="Cormorant Garamond Bold Italics"/>
              </a:rPr>
              <a:t> </a:t>
            </a:r>
            <a:r>
              <a:rPr lang="en-US" sz="8800" b="1" i="1" dirty="0">
                <a:solidFill>
                  <a:srgbClr val="0F4662"/>
                </a:solidFill>
                <a:latin typeface="Angsana New" panose="02020603050405020304" pitchFamily="18" charset="-34"/>
                <a:cs typeface="Angsana New" panose="02020603050405020304" pitchFamily="18" charset="-34"/>
                <a:sym typeface="Cormorant Garamond Bold Italics"/>
              </a:rPr>
              <a:t>and</a:t>
            </a:r>
            <a:r>
              <a:rPr lang="en-US" sz="6399" b="1" i="1" dirty="0">
                <a:solidFill>
                  <a:srgbClr val="0F4662"/>
                </a:solidFill>
                <a:latin typeface="Cormorant Garamond Bold Italics"/>
                <a:ea typeface="Cormorant Garamond Bold Italics"/>
                <a:cs typeface="Cormorant Garamond Bold Italics"/>
                <a:sym typeface="Cormorant Garamond Bold Italics"/>
              </a:rPr>
              <a:t> </a:t>
            </a:r>
            <a:r>
              <a:rPr lang="en-US" sz="8800" b="1" i="1" dirty="0">
                <a:solidFill>
                  <a:srgbClr val="0F4662"/>
                </a:solidFill>
                <a:latin typeface="Angsana New" panose="02020603050405020304" pitchFamily="18" charset="-34"/>
                <a:cs typeface="Angsana New" panose="02020603050405020304" pitchFamily="18" charset="-34"/>
                <a:sym typeface="Cormorant Garamond Bold Italics"/>
              </a:rPr>
              <a:t>Impact</a:t>
            </a:r>
          </a:p>
        </p:txBody>
      </p:sp>
      <p:sp>
        <p:nvSpPr>
          <p:cNvPr id="16" name="TextBox 8">
            <a:extLst>
              <a:ext uri="{FF2B5EF4-FFF2-40B4-BE49-F238E27FC236}">
                <a16:creationId xmlns:a16="http://schemas.microsoft.com/office/drawing/2014/main" id="{27804A23-E9DD-1210-2770-EAD2859BA0CC}"/>
              </a:ext>
            </a:extLst>
          </p:cNvPr>
          <p:cNvSpPr txBox="1"/>
          <p:nvPr/>
        </p:nvSpPr>
        <p:spPr>
          <a:xfrm>
            <a:off x="381000" y="1289463"/>
            <a:ext cx="7696200" cy="553998"/>
          </a:xfrm>
          <a:prstGeom prst="rect">
            <a:avLst/>
          </a:prstGeom>
          <a:noFill/>
        </p:spPr>
        <p:txBody>
          <a:bodyPr wrap="square" rtlCol="0">
            <a:spAutoFit/>
          </a:bodyPr>
          <a:lstStyle/>
          <a:p>
            <a:pPr algn="l"/>
            <a:r>
              <a:rPr lang="en-US" sz="3000" b="1" dirty="0">
                <a:solidFill>
                  <a:srgbClr val="000409"/>
                </a:solidFill>
                <a:latin typeface="+mj-lt"/>
              </a:rPr>
              <a:t>Spring Semester, 2023-2024 (Pharm./Mat.)</a:t>
            </a:r>
          </a:p>
        </p:txBody>
      </p:sp>
      <p:grpSp>
        <p:nvGrpSpPr>
          <p:cNvPr id="9" name="Group 2">
            <a:extLst>
              <a:ext uri="{FF2B5EF4-FFF2-40B4-BE49-F238E27FC236}">
                <a16:creationId xmlns:a16="http://schemas.microsoft.com/office/drawing/2014/main" id="{953D6B23-D231-D6D6-87DB-32405279AC94}"/>
              </a:ext>
            </a:extLst>
          </p:cNvPr>
          <p:cNvGrpSpPr/>
          <p:nvPr/>
        </p:nvGrpSpPr>
        <p:grpSpPr>
          <a:xfrm>
            <a:off x="14098973" y="34636"/>
            <a:ext cx="4194107" cy="10271151"/>
            <a:chOff x="0" y="0"/>
            <a:chExt cx="1104621" cy="2705159"/>
          </a:xfrm>
        </p:grpSpPr>
        <p:sp>
          <p:nvSpPr>
            <p:cNvPr id="10" name="Freeform 3">
              <a:extLst>
                <a:ext uri="{FF2B5EF4-FFF2-40B4-BE49-F238E27FC236}">
                  <a16:creationId xmlns:a16="http://schemas.microsoft.com/office/drawing/2014/main" id="{E7930AEA-0A25-7C7F-1317-1E044C075F2C}"/>
                </a:ext>
              </a:extLst>
            </p:cNvPr>
            <p:cNvSpPr/>
            <p:nvPr/>
          </p:nvSpPr>
          <p:spPr>
            <a:xfrm>
              <a:off x="0" y="0"/>
              <a:ext cx="1104621" cy="2705159"/>
            </a:xfrm>
            <a:custGeom>
              <a:avLst/>
              <a:gdLst/>
              <a:ahLst/>
              <a:cxnLst/>
              <a:rect l="l" t="t" r="r" b="b"/>
              <a:pathLst>
                <a:path w="1104621" h="2705159">
                  <a:moveTo>
                    <a:pt x="0" y="0"/>
                  </a:moveTo>
                  <a:lnTo>
                    <a:pt x="1104621" y="0"/>
                  </a:lnTo>
                  <a:lnTo>
                    <a:pt x="1104621" y="2705159"/>
                  </a:lnTo>
                  <a:lnTo>
                    <a:pt x="0" y="2705159"/>
                  </a:lnTo>
                  <a:close/>
                </a:path>
              </a:pathLst>
            </a:custGeom>
            <a:solidFill>
              <a:srgbClr val="7994A0">
                <a:alpha val="67059"/>
              </a:srgbClr>
            </a:solidFill>
          </p:spPr>
          <p:txBody>
            <a:bodyPr/>
            <a:lstStyle/>
            <a:p>
              <a:endParaRPr lang="he-IL"/>
            </a:p>
          </p:txBody>
        </p:sp>
        <p:sp>
          <p:nvSpPr>
            <p:cNvPr id="11" name="TextBox 4">
              <a:extLst>
                <a:ext uri="{FF2B5EF4-FFF2-40B4-BE49-F238E27FC236}">
                  <a16:creationId xmlns:a16="http://schemas.microsoft.com/office/drawing/2014/main" id="{5A41C19B-7A71-A035-945E-B3690D2C1505}"/>
                </a:ext>
              </a:extLst>
            </p:cNvPr>
            <p:cNvSpPr txBox="1"/>
            <p:nvPr/>
          </p:nvSpPr>
          <p:spPr>
            <a:xfrm>
              <a:off x="0" y="-47625"/>
              <a:ext cx="1104621" cy="2752784"/>
            </a:xfrm>
            <a:prstGeom prst="rect">
              <a:avLst/>
            </a:prstGeom>
          </p:spPr>
          <p:txBody>
            <a:bodyPr lIns="50800" tIns="50800" rIns="50800" bIns="50800" rtlCol="0" anchor="ctr"/>
            <a:lstStyle/>
            <a:p>
              <a:pPr algn="ctr">
                <a:lnSpc>
                  <a:spcPts val="3693"/>
                </a:lnSpc>
              </a:pPr>
              <a:endParaRPr/>
            </a:p>
          </p:txBody>
        </p:sp>
      </p:grpSp>
      <p:pic>
        <p:nvPicPr>
          <p:cNvPr id="3" name="Picture 4">
            <a:extLst>
              <a:ext uri="{FF2B5EF4-FFF2-40B4-BE49-F238E27FC236}">
                <a16:creationId xmlns:a16="http://schemas.microsoft.com/office/drawing/2014/main" id="{57F3AE0B-C1BA-9421-32DA-231225963A36}"/>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50033" y="4076700"/>
            <a:ext cx="17387934" cy="3332512"/>
          </a:xfrm>
          <a:prstGeom prst="rect">
            <a:avLst/>
          </a:prstGeom>
        </p:spPr>
      </p:pic>
      <p:sp>
        <p:nvSpPr>
          <p:cNvPr id="13" name="Freeform 13">
            <a:extLst>
              <a:ext uri="{FF2B5EF4-FFF2-40B4-BE49-F238E27FC236}">
                <a16:creationId xmlns:a16="http://schemas.microsoft.com/office/drawing/2014/main" id="{601285B8-E39E-08A7-1F05-F09F01800976}"/>
              </a:ext>
            </a:extLst>
          </p:cNvPr>
          <p:cNvSpPr/>
          <p:nvPr/>
        </p:nvSpPr>
        <p:spPr>
          <a:xfrm>
            <a:off x="16391475" y="285057"/>
            <a:ext cx="1679997" cy="249900"/>
          </a:xfrm>
          <a:custGeom>
            <a:avLst/>
            <a:gdLst/>
            <a:ahLst/>
            <a:cxnLst/>
            <a:rect l="l" t="t" r="r" b="b"/>
            <a:pathLst>
              <a:path w="1679997" h="249900">
                <a:moveTo>
                  <a:pt x="0" y="0"/>
                </a:moveTo>
                <a:lnTo>
                  <a:pt x="1679997" y="0"/>
                </a:lnTo>
                <a:lnTo>
                  <a:pt x="1679997" y="249900"/>
                </a:lnTo>
                <a:lnTo>
                  <a:pt x="0" y="2499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he-IL"/>
          </a:p>
        </p:txBody>
      </p:sp>
      <p:pic>
        <p:nvPicPr>
          <p:cNvPr id="5" name="Picture 1" descr="תמונה שמכילה גרפיקה, גופן, לוגו, סמל&#10;&#10;תוכן בינה מלאכותית גנרטיבית עשוי להיות שגוי.">
            <a:extLst>
              <a:ext uri="{FF2B5EF4-FFF2-40B4-BE49-F238E27FC236}">
                <a16:creationId xmlns:a16="http://schemas.microsoft.com/office/drawing/2014/main" id="{2A109C4F-AABC-6F53-E1C2-AD7FA6A09CD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4336181" y="501937"/>
            <a:ext cx="3877857" cy="2954558"/>
          </a:xfrm>
          <a:prstGeom prst="rect">
            <a:avLst/>
          </a:prstGeom>
        </p:spPr>
      </p:pic>
    </p:spTree>
    <p:extLst>
      <p:ext uri="{BB962C8B-B14F-4D97-AF65-F5344CB8AC3E}">
        <p14:creationId xmlns:p14="http://schemas.microsoft.com/office/powerpoint/2010/main" val="35750232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2" name="Group 2"/>
          <p:cNvGrpSpPr/>
          <p:nvPr/>
        </p:nvGrpSpPr>
        <p:grpSpPr>
          <a:xfrm>
            <a:off x="14093893" y="15849"/>
            <a:ext cx="4194107" cy="10271151"/>
            <a:chOff x="0" y="0"/>
            <a:chExt cx="1104621" cy="2705159"/>
          </a:xfrm>
        </p:grpSpPr>
        <p:sp>
          <p:nvSpPr>
            <p:cNvPr id="3" name="Freeform 3"/>
            <p:cNvSpPr/>
            <p:nvPr/>
          </p:nvSpPr>
          <p:spPr>
            <a:xfrm>
              <a:off x="0" y="0"/>
              <a:ext cx="1104621" cy="2705159"/>
            </a:xfrm>
            <a:custGeom>
              <a:avLst/>
              <a:gdLst/>
              <a:ahLst/>
              <a:cxnLst/>
              <a:rect l="l" t="t" r="r" b="b"/>
              <a:pathLst>
                <a:path w="1104621" h="2705159">
                  <a:moveTo>
                    <a:pt x="0" y="0"/>
                  </a:moveTo>
                  <a:lnTo>
                    <a:pt x="1104621" y="0"/>
                  </a:lnTo>
                  <a:lnTo>
                    <a:pt x="1104621" y="2705159"/>
                  </a:lnTo>
                  <a:lnTo>
                    <a:pt x="0" y="2705159"/>
                  </a:lnTo>
                  <a:close/>
                </a:path>
              </a:pathLst>
            </a:custGeom>
            <a:solidFill>
              <a:srgbClr val="7994A0"/>
            </a:solidFill>
          </p:spPr>
          <p:txBody>
            <a:bodyPr/>
            <a:lstStyle/>
            <a:p>
              <a:endParaRPr lang="he-IL"/>
            </a:p>
          </p:txBody>
        </p:sp>
        <p:sp>
          <p:nvSpPr>
            <p:cNvPr id="4" name="TextBox 4"/>
            <p:cNvSpPr txBox="1"/>
            <p:nvPr/>
          </p:nvSpPr>
          <p:spPr>
            <a:xfrm>
              <a:off x="0" y="-47625"/>
              <a:ext cx="1104621" cy="2752784"/>
            </a:xfrm>
            <a:prstGeom prst="rect">
              <a:avLst/>
            </a:prstGeom>
          </p:spPr>
          <p:txBody>
            <a:bodyPr lIns="50800" tIns="50800" rIns="50800" bIns="50800" rtlCol="0" anchor="ctr"/>
            <a:lstStyle/>
            <a:p>
              <a:pPr algn="ctr">
                <a:lnSpc>
                  <a:spcPts val="3693"/>
                </a:lnSpc>
              </a:pPr>
              <a:endParaRPr/>
            </a:p>
          </p:txBody>
        </p:sp>
      </p:grpSp>
      <p:sp>
        <p:nvSpPr>
          <p:cNvPr id="7" name="Freeform 7"/>
          <p:cNvSpPr/>
          <p:nvPr/>
        </p:nvSpPr>
        <p:spPr>
          <a:xfrm>
            <a:off x="1028700" y="8974931"/>
            <a:ext cx="1905000" cy="283369"/>
          </a:xfrm>
          <a:custGeom>
            <a:avLst/>
            <a:gdLst/>
            <a:ahLst/>
            <a:cxnLst/>
            <a:rect l="l" t="t" r="r" b="b"/>
            <a:pathLst>
              <a:path w="1905000" h="283369">
                <a:moveTo>
                  <a:pt x="0" y="0"/>
                </a:moveTo>
                <a:lnTo>
                  <a:pt x="1905000" y="0"/>
                </a:lnTo>
                <a:lnTo>
                  <a:pt x="1905000" y="283369"/>
                </a:lnTo>
                <a:lnTo>
                  <a:pt x="0" y="28336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he-IL"/>
          </a:p>
        </p:txBody>
      </p:sp>
      <p:sp>
        <p:nvSpPr>
          <p:cNvPr id="8" name="TextBox 8"/>
          <p:cNvSpPr txBox="1"/>
          <p:nvPr/>
        </p:nvSpPr>
        <p:spPr>
          <a:xfrm>
            <a:off x="1028700" y="599709"/>
            <a:ext cx="9390243" cy="1204176"/>
          </a:xfrm>
          <a:prstGeom prst="rect">
            <a:avLst/>
          </a:prstGeom>
        </p:spPr>
        <p:txBody>
          <a:bodyPr lIns="0" tIns="0" rIns="0" bIns="0" rtlCol="0" anchor="t">
            <a:spAutoFit/>
          </a:bodyPr>
          <a:lstStyle/>
          <a:p>
            <a:pPr marL="0" lvl="0" indent="0" algn="l">
              <a:lnSpc>
                <a:spcPts val="8959"/>
              </a:lnSpc>
              <a:spcBef>
                <a:spcPct val="0"/>
              </a:spcBef>
            </a:pPr>
            <a:r>
              <a:rPr lang="en-US" sz="8800" b="1" i="1" dirty="0">
                <a:solidFill>
                  <a:srgbClr val="0F4662"/>
                </a:solidFill>
                <a:latin typeface="Angsana New" panose="02020603050405020304" pitchFamily="18" charset="-34"/>
                <a:cs typeface="Angsana New" panose="02020603050405020304" pitchFamily="18" charset="-34"/>
                <a:sym typeface="Cormorant Garamond Bold Italics"/>
              </a:rPr>
              <a:t>Labs</a:t>
            </a:r>
            <a:r>
              <a:rPr lang="en-US" sz="6399" b="1" i="1" dirty="0">
                <a:solidFill>
                  <a:srgbClr val="0F4662"/>
                </a:solidFill>
                <a:latin typeface="Cormorant Garamond Bold Italics"/>
                <a:ea typeface="Cormorant Garamond Bold Italics"/>
                <a:cs typeface="Cormorant Garamond Bold Italics"/>
                <a:sym typeface="Cormorant Garamond Bold Italics"/>
              </a:rPr>
              <a:t> </a:t>
            </a:r>
            <a:r>
              <a:rPr lang="en-US" sz="8800" b="1" i="1" dirty="0">
                <a:solidFill>
                  <a:srgbClr val="0F4662"/>
                </a:solidFill>
                <a:latin typeface="Angsana New" panose="02020603050405020304" pitchFamily="18" charset="-34"/>
                <a:cs typeface="Angsana New" panose="02020603050405020304" pitchFamily="18" charset="-34"/>
                <a:sym typeface="Cormorant Garamond Bold Italics"/>
              </a:rPr>
              <a:t>at</a:t>
            </a:r>
            <a:r>
              <a:rPr lang="en-US" sz="6399" b="1" i="1" dirty="0">
                <a:solidFill>
                  <a:srgbClr val="0F4662"/>
                </a:solidFill>
                <a:latin typeface="Cormorant Garamond Bold Italics"/>
                <a:ea typeface="Cormorant Garamond Bold Italics"/>
                <a:cs typeface="Cormorant Garamond Bold Italics"/>
                <a:sym typeface="Cormorant Garamond Bold Italics"/>
              </a:rPr>
              <a:t> </a:t>
            </a:r>
            <a:r>
              <a:rPr lang="en-US" sz="8800" b="1" i="1" dirty="0">
                <a:solidFill>
                  <a:srgbClr val="0F4662"/>
                </a:solidFill>
                <a:latin typeface="Angsana New" panose="02020603050405020304" pitchFamily="18" charset="-34"/>
                <a:cs typeface="Angsana New" panose="02020603050405020304" pitchFamily="18" charset="-34"/>
                <a:sym typeface="Cormorant Garamond Bold Italics"/>
              </a:rPr>
              <a:t>JCE</a:t>
            </a:r>
          </a:p>
        </p:txBody>
      </p:sp>
      <p:sp>
        <p:nvSpPr>
          <p:cNvPr id="9" name="TextBox 9"/>
          <p:cNvSpPr txBox="1"/>
          <p:nvPr/>
        </p:nvSpPr>
        <p:spPr>
          <a:xfrm>
            <a:off x="874791" y="3270275"/>
            <a:ext cx="9834280" cy="1550553"/>
          </a:xfrm>
          <a:prstGeom prst="rect">
            <a:avLst/>
          </a:prstGeom>
        </p:spPr>
        <p:txBody>
          <a:bodyPr wrap="square" lIns="0" tIns="0" rIns="0" bIns="0" rtlCol="0" anchor="t">
            <a:spAutoFit/>
          </a:bodyPr>
          <a:lstStyle/>
          <a:p>
            <a:pPr marL="0" lvl="0" indent="0" algn="l">
              <a:lnSpc>
                <a:spcPts val="4079"/>
              </a:lnSpc>
            </a:pPr>
            <a:r>
              <a:rPr lang="en-US" sz="3400" dirty="0">
                <a:solidFill>
                  <a:srgbClr val="0F4662"/>
                </a:solidFill>
                <a:ea typeface="Quicksand"/>
                <a:cs typeface="Quicksand"/>
                <a:sym typeface="Quicksand"/>
              </a:rPr>
              <a:t>30% - quiz + colloquium (pre-lab preparation)</a:t>
            </a:r>
          </a:p>
          <a:p>
            <a:pPr marL="0" lvl="0" indent="0" algn="l">
              <a:lnSpc>
                <a:spcPts val="4079"/>
              </a:lnSpc>
            </a:pPr>
            <a:r>
              <a:rPr lang="en-US" sz="3400" dirty="0">
                <a:solidFill>
                  <a:srgbClr val="0F4662"/>
                </a:solidFill>
                <a:ea typeface="Quicksand"/>
                <a:cs typeface="Quicksand"/>
                <a:sym typeface="Quicksand"/>
              </a:rPr>
              <a:t>40% - experimental work (during lab)</a:t>
            </a:r>
          </a:p>
          <a:p>
            <a:pPr marL="0" lvl="0" indent="0" algn="l">
              <a:lnSpc>
                <a:spcPts val="4079"/>
              </a:lnSpc>
            </a:pPr>
            <a:r>
              <a:rPr lang="en-US" sz="3400" dirty="0">
                <a:solidFill>
                  <a:srgbClr val="0F4662"/>
                </a:solidFill>
                <a:ea typeface="Quicksand"/>
                <a:cs typeface="Quicksand"/>
                <a:sym typeface="Quicksand"/>
              </a:rPr>
              <a:t>30% - lab report (post-lab)</a:t>
            </a:r>
          </a:p>
        </p:txBody>
      </p:sp>
      <p:sp>
        <p:nvSpPr>
          <p:cNvPr id="10" name="TextBox 10"/>
          <p:cNvSpPr txBox="1"/>
          <p:nvPr/>
        </p:nvSpPr>
        <p:spPr>
          <a:xfrm>
            <a:off x="838200" y="2331005"/>
            <a:ext cx="9207751" cy="500137"/>
          </a:xfrm>
          <a:prstGeom prst="rect">
            <a:avLst/>
          </a:prstGeom>
        </p:spPr>
        <p:txBody>
          <a:bodyPr wrap="square" lIns="0" tIns="0" rIns="0" bIns="0" rtlCol="0" anchor="t">
            <a:spAutoFit/>
          </a:bodyPr>
          <a:lstStyle/>
          <a:p>
            <a:pPr marL="0" lvl="0" indent="0" algn="l">
              <a:lnSpc>
                <a:spcPts val="3919"/>
              </a:lnSpc>
              <a:spcBef>
                <a:spcPct val="0"/>
              </a:spcBef>
            </a:pPr>
            <a:r>
              <a:rPr lang="en-US" sz="3600" b="1" dirty="0">
                <a:solidFill>
                  <a:srgbClr val="0F4662"/>
                </a:solidFill>
                <a:ea typeface="Quicksand Bold"/>
                <a:cs typeface="Quicksand Bold"/>
                <a:sym typeface="Quicksand Bold"/>
              </a:rPr>
              <a:t>Typical Grading in Chemistry Labs:</a:t>
            </a:r>
          </a:p>
        </p:txBody>
      </p:sp>
      <p:sp>
        <p:nvSpPr>
          <p:cNvPr id="12" name="תיבת טקסט 11">
            <a:extLst>
              <a:ext uri="{FF2B5EF4-FFF2-40B4-BE49-F238E27FC236}">
                <a16:creationId xmlns:a16="http://schemas.microsoft.com/office/drawing/2014/main" id="{5205D67C-34EA-0172-0481-FB3D2AD94F99}"/>
              </a:ext>
            </a:extLst>
          </p:cNvPr>
          <p:cNvSpPr txBox="1"/>
          <p:nvPr/>
        </p:nvSpPr>
        <p:spPr>
          <a:xfrm>
            <a:off x="901950" y="5864131"/>
            <a:ext cx="9994649" cy="615553"/>
          </a:xfrm>
          <a:prstGeom prst="rect">
            <a:avLst/>
          </a:prstGeom>
          <a:noFill/>
        </p:spPr>
        <p:txBody>
          <a:bodyPr wrap="square">
            <a:spAutoFit/>
          </a:bodyPr>
          <a:lstStyle/>
          <a:p>
            <a:pPr fontAlgn="base">
              <a:spcBef>
                <a:spcPct val="0"/>
              </a:spcBef>
              <a:spcAft>
                <a:spcPct val="0"/>
              </a:spcAft>
            </a:pPr>
            <a:r>
              <a:rPr lang="en-US" sz="3400" dirty="0">
                <a:solidFill>
                  <a:srgbClr val="0F4662"/>
                </a:solidFill>
              </a:rPr>
              <a:t>Materials | Pharmaceutical | Civil | Mechanical</a:t>
            </a:r>
          </a:p>
        </p:txBody>
      </p:sp>
      <p:pic>
        <p:nvPicPr>
          <p:cNvPr id="13" name="Picture 8" descr="\\RINGO\Shivuk\תמונות\מעבדות\מעבדות פארמה- נבחרות\IMG_0086.JPG">
            <a:extLst>
              <a:ext uri="{FF2B5EF4-FFF2-40B4-BE49-F238E27FC236}">
                <a16:creationId xmlns:a16="http://schemas.microsoft.com/office/drawing/2014/main" id="{8C11D33C-56B4-EEC1-79B8-F3AF5837F3BD}"/>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2344400" y="6819900"/>
            <a:ext cx="4383719" cy="2926506"/>
          </a:xfrm>
          <a:prstGeom prst="rect">
            <a:avLst/>
          </a:prstGeom>
          <a:noFill/>
          <a:ln w="9525">
            <a:noFill/>
            <a:miter lim="800000"/>
            <a:headEnd/>
            <a:tailEnd/>
          </a:ln>
        </p:spPr>
      </p:pic>
      <p:pic>
        <p:nvPicPr>
          <p:cNvPr id="14" name="Picture 9" descr="\\RINGO\Shivuk\תמונות\מעבדות\מעבדות פארמה- נבחרות\IMG_9908.JPG">
            <a:extLst>
              <a:ext uri="{FF2B5EF4-FFF2-40B4-BE49-F238E27FC236}">
                <a16:creationId xmlns:a16="http://schemas.microsoft.com/office/drawing/2014/main" id="{444ACDD1-40FB-24C3-51D1-7FA871AAD7A7}"/>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2306676" y="391076"/>
            <a:ext cx="4383719" cy="2926417"/>
          </a:xfrm>
          <a:prstGeom prst="rect">
            <a:avLst/>
          </a:prstGeom>
          <a:noFill/>
          <a:ln w="9525">
            <a:noFill/>
            <a:miter lim="800000"/>
            <a:headEnd/>
            <a:tailEnd/>
          </a:ln>
        </p:spPr>
      </p:pic>
      <p:pic>
        <p:nvPicPr>
          <p:cNvPr id="15" name="Picture 2">
            <a:extLst>
              <a:ext uri="{FF2B5EF4-FFF2-40B4-BE49-F238E27FC236}">
                <a16:creationId xmlns:a16="http://schemas.microsoft.com/office/drawing/2014/main" id="{0D48507B-9091-41A7-E764-15A724F042EA}"/>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2306676" y="3692719"/>
            <a:ext cx="4450749" cy="2725409"/>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4" name="AutoShape 4"/>
          <p:cNvSpPr/>
          <p:nvPr/>
        </p:nvSpPr>
        <p:spPr>
          <a:xfrm flipV="1">
            <a:off x="1600200" y="8420100"/>
            <a:ext cx="14782800" cy="15232"/>
          </a:xfrm>
          <a:prstGeom prst="line">
            <a:avLst/>
          </a:prstGeom>
          <a:ln w="76200" cap="flat">
            <a:solidFill>
              <a:srgbClr val="0F4662"/>
            </a:solidFill>
            <a:prstDash val="solid"/>
            <a:headEnd type="none" w="sm" len="sm"/>
            <a:tailEnd type="none" w="sm" len="sm"/>
          </a:ln>
        </p:spPr>
        <p:txBody>
          <a:bodyPr/>
          <a:lstStyle/>
          <a:p>
            <a:endParaRPr lang="he-IL"/>
          </a:p>
        </p:txBody>
      </p:sp>
      <p:sp>
        <p:nvSpPr>
          <p:cNvPr id="5" name="Freeform 5"/>
          <p:cNvSpPr/>
          <p:nvPr/>
        </p:nvSpPr>
        <p:spPr>
          <a:xfrm>
            <a:off x="8304001" y="1485900"/>
            <a:ext cx="1679997" cy="249900"/>
          </a:xfrm>
          <a:custGeom>
            <a:avLst/>
            <a:gdLst/>
            <a:ahLst/>
            <a:cxnLst/>
            <a:rect l="l" t="t" r="r" b="b"/>
            <a:pathLst>
              <a:path w="1679997" h="249900">
                <a:moveTo>
                  <a:pt x="0" y="0"/>
                </a:moveTo>
                <a:lnTo>
                  <a:pt x="1679998" y="0"/>
                </a:lnTo>
                <a:lnTo>
                  <a:pt x="1679998" y="249899"/>
                </a:lnTo>
                <a:lnTo>
                  <a:pt x="0" y="24989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he-IL"/>
          </a:p>
        </p:txBody>
      </p:sp>
      <p:sp>
        <p:nvSpPr>
          <p:cNvPr id="6" name="TextBox 6"/>
          <p:cNvSpPr txBox="1"/>
          <p:nvPr/>
        </p:nvSpPr>
        <p:spPr>
          <a:xfrm>
            <a:off x="838200" y="397770"/>
            <a:ext cx="17602200" cy="1204176"/>
          </a:xfrm>
          <a:prstGeom prst="rect">
            <a:avLst/>
          </a:prstGeom>
        </p:spPr>
        <p:txBody>
          <a:bodyPr wrap="square" lIns="0" tIns="0" rIns="0" bIns="0" rtlCol="0" anchor="t">
            <a:spAutoFit/>
          </a:bodyPr>
          <a:lstStyle/>
          <a:p>
            <a:pPr marL="0" lvl="0" indent="0" algn="l">
              <a:lnSpc>
                <a:spcPts val="8959"/>
              </a:lnSpc>
              <a:spcBef>
                <a:spcPct val="0"/>
              </a:spcBef>
            </a:pPr>
            <a:r>
              <a:rPr lang="en-US" sz="8800" b="1" i="1" dirty="0">
                <a:solidFill>
                  <a:srgbClr val="0F4662"/>
                </a:solidFill>
                <a:latin typeface="Angsana New" panose="02020603050405020304" pitchFamily="18" charset="-34"/>
                <a:cs typeface="Angsana New" panose="02020603050405020304" pitchFamily="18" charset="-34"/>
                <a:sym typeface="Cormorant Garamond Bold Italics"/>
              </a:rPr>
              <a:t>Advantages</a:t>
            </a:r>
            <a:r>
              <a:rPr lang="en-US" sz="6399" b="1" i="1" dirty="0">
                <a:solidFill>
                  <a:srgbClr val="0F4662"/>
                </a:solidFill>
                <a:latin typeface="Cormorant Garamond Bold Italics"/>
                <a:ea typeface="Cormorant Garamond Bold Italics"/>
                <a:cs typeface="Cormorant Garamond Bold Italics"/>
                <a:sym typeface="Cormorant Garamond Bold Italics"/>
              </a:rPr>
              <a:t> </a:t>
            </a:r>
            <a:r>
              <a:rPr lang="en-US" sz="8800" b="1" i="1" dirty="0">
                <a:solidFill>
                  <a:srgbClr val="0F4662"/>
                </a:solidFill>
                <a:latin typeface="Angsana New" panose="02020603050405020304" pitchFamily="18" charset="-34"/>
                <a:cs typeface="Angsana New" panose="02020603050405020304" pitchFamily="18" charset="-34"/>
                <a:sym typeface="Cormorant Garamond Bold Italics"/>
              </a:rPr>
              <a:t>and added value of the laboratory platform</a:t>
            </a:r>
          </a:p>
        </p:txBody>
      </p:sp>
      <p:sp>
        <p:nvSpPr>
          <p:cNvPr id="7" name="Freeform 7"/>
          <p:cNvSpPr/>
          <p:nvPr/>
        </p:nvSpPr>
        <p:spPr>
          <a:xfrm>
            <a:off x="8304001" y="8678014"/>
            <a:ext cx="1679997" cy="249900"/>
          </a:xfrm>
          <a:custGeom>
            <a:avLst/>
            <a:gdLst/>
            <a:ahLst/>
            <a:cxnLst/>
            <a:rect l="l" t="t" r="r" b="b"/>
            <a:pathLst>
              <a:path w="1679997" h="249900">
                <a:moveTo>
                  <a:pt x="0" y="0"/>
                </a:moveTo>
                <a:lnTo>
                  <a:pt x="1679998" y="0"/>
                </a:lnTo>
                <a:lnTo>
                  <a:pt x="1679998" y="249900"/>
                </a:lnTo>
                <a:lnTo>
                  <a:pt x="0" y="2499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he-IL"/>
          </a:p>
        </p:txBody>
      </p:sp>
      <p:grpSp>
        <p:nvGrpSpPr>
          <p:cNvPr id="8" name="Group 2">
            <a:extLst>
              <a:ext uri="{FF2B5EF4-FFF2-40B4-BE49-F238E27FC236}">
                <a16:creationId xmlns:a16="http://schemas.microsoft.com/office/drawing/2014/main" id="{2222F810-E5DE-EF95-AC5D-14836122A425}"/>
              </a:ext>
            </a:extLst>
          </p:cNvPr>
          <p:cNvGrpSpPr/>
          <p:nvPr/>
        </p:nvGrpSpPr>
        <p:grpSpPr>
          <a:xfrm>
            <a:off x="2890105" y="2400300"/>
            <a:ext cx="3757924" cy="2514672"/>
            <a:chOff x="0" y="0"/>
            <a:chExt cx="1418473" cy="1692619"/>
          </a:xfrm>
        </p:grpSpPr>
        <p:sp>
          <p:nvSpPr>
            <p:cNvPr id="9" name="Freeform 3">
              <a:extLst>
                <a:ext uri="{FF2B5EF4-FFF2-40B4-BE49-F238E27FC236}">
                  <a16:creationId xmlns:a16="http://schemas.microsoft.com/office/drawing/2014/main" id="{6B37F88E-E3B6-540D-8715-DA97184338CA}"/>
                </a:ext>
              </a:extLst>
            </p:cNvPr>
            <p:cNvSpPr/>
            <p:nvPr/>
          </p:nvSpPr>
          <p:spPr>
            <a:xfrm>
              <a:off x="0" y="0"/>
              <a:ext cx="1418473" cy="1692619"/>
            </a:xfrm>
            <a:custGeom>
              <a:avLst/>
              <a:gdLst/>
              <a:ahLst/>
              <a:cxnLst/>
              <a:rect l="l" t="t" r="r" b="b"/>
              <a:pathLst>
                <a:path w="1418473" h="1692619">
                  <a:moveTo>
                    <a:pt x="73311" y="0"/>
                  </a:moveTo>
                  <a:lnTo>
                    <a:pt x="1345161" y="0"/>
                  </a:lnTo>
                  <a:cubicBezTo>
                    <a:pt x="1364605" y="0"/>
                    <a:pt x="1383252" y="7724"/>
                    <a:pt x="1397000" y="21472"/>
                  </a:cubicBezTo>
                  <a:cubicBezTo>
                    <a:pt x="1410749" y="35221"/>
                    <a:pt x="1418473" y="53868"/>
                    <a:pt x="1418473" y="73311"/>
                  </a:cubicBezTo>
                  <a:lnTo>
                    <a:pt x="1418473" y="1619308"/>
                  </a:lnTo>
                  <a:cubicBezTo>
                    <a:pt x="1418473" y="1638751"/>
                    <a:pt x="1410749" y="1657398"/>
                    <a:pt x="1397000" y="1671147"/>
                  </a:cubicBezTo>
                  <a:cubicBezTo>
                    <a:pt x="1383252" y="1684896"/>
                    <a:pt x="1364605" y="1692619"/>
                    <a:pt x="1345161" y="1692619"/>
                  </a:cubicBezTo>
                  <a:lnTo>
                    <a:pt x="73311" y="1692619"/>
                  </a:lnTo>
                  <a:cubicBezTo>
                    <a:pt x="32823" y="1692619"/>
                    <a:pt x="0" y="1659797"/>
                    <a:pt x="0" y="1619308"/>
                  </a:cubicBezTo>
                  <a:lnTo>
                    <a:pt x="0" y="73311"/>
                  </a:lnTo>
                  <a:cubicBezTo>
                    <a:pt x="0" y="53868"/>
                    <a:pt x="7724" y="35221"/>
                    <a:pt x="21472" y="21472"/>
                  </a:cubicBezTo>
                  <a:cubicBezTo>
                    <a:pt x="35221" y="7724"/>
                    <a:pt x="53868" y="0"/>
                    <a:pt x="73311" y="0"/>
                  </a:cubicBezTo>
                  <a:close/>
                </a:path>
              </a:pathLst>
            </a:custGeom>
            <a:solidFill>
              <a:srgbClr val="DBE5EA"/>
            </a:solidFill>
          </p:spPr>
          <p:txBody>
            <a:bodyPr/>
            <a:lstStyle/>
            <a:p>
              <a:endParaRPr lang="he-IL" dirty="0"/>
            </a:p>
          </p:txBody>
        </p:sp>
        <p:sp>
          <p:nvSpPr>
            <p:cNvPr id="10" name="TextBox 4">
              <a:extLst>
                <a:ext uri="{FF2B5EF4-FFF2-40B4-BE49-F238E27FC236}">
                  <a16:creationId xmlns:a16="http://schemas.microsoft.com/office/drawing/2014/main" id="{165381F0-64A6-04B1-F333-8F7C56AAEE9C}"/>
                </a:ext>
              </a:extLst>
            </p:cNvPr>
            <p:cNvSpPr txBox="1"/>
            <p:nvPr/>
          </p:nvSpPr>
          <p:spPr>
            <a:xfrm>
              <a:off x="0" y="-123825"/>
              <a:ext cx="1418473" cy="1816444"/>
            </a:xfrm>
            <a:prstGeom prst="rect">
              <a:avLst/>
            </a:prstGeom>
          </p:spPr>
          <p:txBody>
            <a:bodyPr lIns="50800" tIns="50800" rIns="50800" bIns="50800" rtlCol="0" anchor="ctr"/>
            <a:lstStyle/>
            <a:p>
              <a:pPr algn="ctr">
                <a:lnSpc>
                  <a:spcPts val="4079"/>
                </a:lnSpc>
              </a:pPr>
              <a:endParaRPr/>
            </a:p>
          </p:txBody>
        </p:sp>
      </p:grpSp>
      <p:sp>
        <p:nvSpPr>
          <p:cNvPr id="13" name="TextBox 16">
            <a:extLst>
              <a:ext uri="{FF2B5EF4-FFF2-40B4-BE49-F238E27FC236}">
                <a16:creationId xmlns:a16="http://schemas.microsoft.com/office/drawing/2014/main" id="{F09A1817-8A0B-BA27-0936-F386B0068371}"/>
              </a:ext>
            </a:extLst>
          </p:cNvPr>
          <p:cNvSpPr txBox="1"/>
          <p:nvPr/>
        </p:nvSpPr>
        <p:spPr>
          <a:xfrm>
            <a:off x="2872364" y="2743468"/>
            <a:ext cx="3808636" cy="1500411"/>
          </a:xfrm>
          <a:prstGeom prst="rect">
            <a:avLst/>
          </a:prstGeom>
        </p:spPr>
        <p:txBody>
          <a:bodyPr wrap="square" lIns="0" tIns="0" rIns="0" bIns="0" rtlCol="0" anchor="t">
            <a:spAutoFit/>
          </a:bodyPr>
          <a:lstStyle/>
          <a:p>
            <a:pPr marL="0" lvl="0" indent="0" algn="ctr">
              <a:lnSpc>
                <a:spcPts val="3919"/>
              </a:lnSpc>
              <a:spcBef>
                <a:spcPct val="0"/>
              </a:spcBef>
            </a:pPr>
            <a:r>
              <a:rPr lang="en-US" sz="3400" b="1" dirty="0">
                <a:solidFill>
                  <a:srgbClr val="0F4662"/>
                </a:solidFill>
                <a:latin typeface="+mj-lt"/>
                <a:ea typeface="Quicksand Bold"/>
                <a:cs typeface="Quicksand Bold"/>
                <a:sym typeface="Quicksand Bold"/>
              </a:rPr>
              <a:t>Development of Multidimensional Learning Skills</a:t>
            </a:r>
          </a:p>
        </p:txBody>
      </p:sp>
      <p:sp>
        <p:nvSpPr>
          <p:cNvPr id="14" name="Freeform 7">
            <a:extLst>
              <a:ext uri="{FF2B5EF4-FFF2-40B4-BE49-F238E27FC236}">
                <a16:creationId xmlns:a16="http://schemas.microsoft.com/office/drawing/2014/main" id="{8CB89E7B-C97D-08C4-EA40-3AFB5DFBACE6}"/>
              </a:ext>
            </a:extLst>
          </p:cNvPr>
          <p:cNvSpPr/>
          <p:nvPr/>
        </p:nvSpPr>
        <p:spPr>
          <a:xfrm>
            <a:off x="7309080" y="2434668"/>
            <a:ext cx="3758400" cy="2516400"/>
          </a:xfrm>
          <a:custGeom>
            <a:avLst/>
            <a:gdLst/>
            <a:ahLst/>
            <a:cxnLst/>
            <a:rect l="l" t="t" r="r" b="b"/>
            <a:pathLst>
              <a:path w="1418473" h="1692619">
                <a:moveTo>
                  <a:pt x="73311" y="0"/>
                </a:moveTo>
                <a:lnTo>
                  <a:pt x="1345161" y="0"/>
                </a:lnTo>
                <a:cubicBezTo>
                  <a:pt x="1364605" y="0"/>
                  <a:pt x="1383252" y="7724"/>
                  <a:pt x="1397000" y="21472"/>
                </a:cubicBezTo>
                <a:cubicBezTo>
                  <a:pt x="1410749" y="35221"/>
                  <a:pt x="1418473" y="53868"/>
                  <a:pt x="1418473" y="73311"/>
                </a:cubicBezTo>
                <a:lnTo>
                  <a:pt x="1418473" y="1619308"/>
                </a:lnTo>
                <a:cubicBezTo>
                  <a:pt x="1418473" y="1638751"/>
                  <a:pt x="1410749" y="1657398"/>
                  <a:pt x="1397000" y="1671147"/>
                </a:cubicBezTo>
                <a:cubicBezTo>
                  <a:pt x="1383252" y="1684896"/>
                  <a:pt x="1364605" y="1692619"/>
                  <a:pt x="1345161" y="1692619"/>
                </a:cubicBezTo>
                <a:lnTo>
                  <a:pt x="73311" y="1692619"/>
                </a:lnTo>
                <a:cubicBezTo>
                  <a:pt x="32823" y="1692619"/>
                  <a:pt x="0" y="1659797"/>
                  <a:pt x="0" y="1619308"/>
                </a:cubicBezTo>
                <a:lnTo>
                  <a:pt x="0" y="73311"/>
                </a:lnTo>
                <a:cubicBezTo>
                  <a:pt x="0" y="53868"/>
                  <a:pt x="7724" y="35221"/>
                  <a:pt x="21472" y="21472"/>
                </a:cubicBezTo>
                <a:cubicBezTo>
                  <a:pt x="35221" y="7724"/>
                  <a:pt x="53868" y="0"/>
                  <a:pt x="73311" y="0"/>
                </a:cubicBezTo>
                <a:close/>
              </a:path>
            </a:pathLst>
          </a:custGeom>
          <a:solidFill>
            <a:srgbClr val="A9BECB"/>
          </a:solidFill>
        </p:spPr>
        <p:txBody>
          <a:bodyPr/>
          <a:lstStyle/>
          <a:p>
            <a:endParaRPr lang="he-IL" dirty="0"/>
          </a:p>
        </p:txBody>
      </p:sp>
      <p:sp>
        <p:nvSpPr>
          <p:cNvPr id="15" name="TextBox 16">
            <a:extLst>
              <a:ext uri="{FF2B5EF4-FFF2-40B4-BE49-F238E27FC236}">
                <a16:creationId xmlns:a16="http://schemas.microsoft.com/office/drawing/2014/main" id="{A2D2A0A2-C772-E2E4-7893-B4814AB92B58}"/>
              </a:ext>
            </a:extLst>
          </p:cNvPr>
          <p:cNvSpPr txBox="1"/>
          <p:nvPr/>
        </p:nvSpPr>
        <p:spPr>
          <a:xfrm>
            <a:off x="7474351" y="2885698"/>
            <a:ext cx="3374923" cy="1500411"/>
          </a:xfrm>
          <a:prstGeom prst="rect">
            <a:avLst/>
          </a:prstGeom>
        </p:spPr>
        <p:txBody>
          <a:bodyPr wrap="square" lIns="0" tIns="0" rIns="0" bIns="0" rtlCol="0" anchor="t">
            <a:spAutoFit/>
          </a:bodyPr>
          <a:lstStyle/>
          <a:p>
            <a:pPr marL="0" lvl="0" indent="0" algn="ctr">
              <a:lnSpc>
                <a:spcPts val="3919"/>
              </a:lnSpc>
              <a:spcBef>
                <a:spcPct val="0"/>
              </a:spcBef>
            </a:pPr>
            <a:r>
              <a:rPr lang="en-US" sz="3400" b="1" dirty="0">
                <a:solidFill>
                  <a:srgbClr val="0F4662"/>
                </a:solidFill>
                <a:latin typeface="+mj-lt"/>
                <a:ea typeface="Quicksand Bold"/>
                <a:cs typeface="Quicksand Bold"/>
                <a:sym typeface="Quicksand Bold"/>
              </a:rPr>
              <a:t>Opportunity for Personalized Teaching</a:t>
            </a:r>
          </a:p>
        </p:txBody>
      </p:sp>
      <p:grpSp>
        <p:nvGrpSpPr>
          <p:cNvPr id="16" name="Group 2">
            <a:extLst>
              <a:ext uri="{FF2B5EF4-FFF2-40B4-BE49-F238E27FC236}">
                <a16:creationId xmlns:a16="http://schemas.microsoft.com/office/drawing/2014/main" id="{D378915A-EAE2-A0A2-1078-1529D1161785}"/>
              </a:ext>
            </a:extLst>
          </p:cNvPr>
          <p:cNvGrpSpPr/>
          <p:nvPr/>
        </p:nvGrpSpPr>
        <p:grpSpPr>
          <a:xfrm>
            <a:off x="11634000" y="2434668"/>
            <a:ext cx="3757924" cy="2514672"/>
            <a:chOff x="0" y="0"/>
            <a:chExt cx="1418473" cy="1692619"/>
          </a:xfrm>
        </p:grpSpPr>
        <p:sp>
          <p:nvSpPr>
            <p:cNvPr id="17" name="Freeform 3">
              <a:extLst>
                <a:ext uri="{FF2B5EF4-FFF2-40B4-BE49-F238E27FC236}">
                  <a16:creationId xmlns:a16="http://schemas.microsoft.com/office/drawing/2014/main" id="{9C3D82C9-2B53-0079-0CDD-8A3B0A704008}"/>
                </a:ext>
              </a:extLst>
            </p:cNvPr>
            <p:cNvSpPr/>
            <p:nvPr/>
          </p:nvSpPr>
          <p:spPr>
            <a:xfrm>
              <a:off x="0" y="0"/>
              <a:ext cx="1418473" cy="1692619"/>
            </a:xfrm>
            <a:custGeom>
              <a:avLst/>
              <a:gdLst/>
              <a:ahLst/>
              <a:cxnLst/>
              <a:rect l="l" t="t" r="r" b="b"/>
              <a:pathLst>
                <a:path w="1418473" h="1692619">
                  <a:moveTo>
                    <a:pt x="73311" y="0"/>
                  </a:moveTo>
                  <a:lnTo>
                    <a:pt x="1345161" y="0"/>
                  </a:lnTo>
                  <a:cubicBezTo>
                    <a:pt x="1364605" y="0"/>
                    <a:pt x="1383252" y="7724"/>
                    <a:pt x="1397000" y="21472"/>
                  </a:cubicBezTo>
                  <a:cubicBezTo>
                    <a:pt x="1410749" y="35221"/>
                    <a:pt x="1418473" y="53868"/>
                    <a:pt x="1418473" y="73311"/>
                  </a:cubicBezTo>
                  <a:lnTo>
                    <a:pt x="1418473" y="1619308"/>
                  </a:lnTo>
                  <a:cubicBezTo>
                    <a:pt x="1418473" y="1638751"/>
                    <a:pt x="1410749" y="1657398"/>
                    <a:pt x="1397000" y="1671147"/>
                  </a:cubicBezTo>
                  <a:cubicBezTo>
                    <a:pt x="1383252" y="1684896"/>
                    <a:pt x="1364605" y="1692619"/>
                    <a:pt x="1345161" y="1692619"/>
                  </a:cubicBezTo>
                  <a:lnTo>
                    <a:pt x="73311" y="1692619"/>
                  </a:lnTo>
                  <a:cubicBezTo>
                    <a:pt x="32823" y="1692619"/>
                    <a:pt x="0" y="1659797"/>
                    <a:pt x="0" y="1619308"/>
                  </a:cubicBezTo>
                  <a:lnTo>
                    <a:pt x="0" y="73311"/>
                  </a:lnTo>
                  <a:cubicBezTo>
                    <a:pt x="0" y="53868"/>
                    <a:pt x="7724" y="35221"/>
                    <a:pt x="21472" y="21472"/>
                  </a:cubicBezTo>
                  <a:cubicBezTo>
                    <a:pt x="35221" y="7724"/>
                    <a:pt x="53868" y="0"/>
                    <a:pt x="73311" y="0"/>
                  </a:cubicBezTo>
                  <a:close/>
                </a:path>
              </a:pathLst>
            </a:custGeom>
            <a:solidFill>
              <a:srgbClr val="DBE5EA"/>
            </a:solidFill>
          </p:spPr>
          <p:txBody>
            <a:bodyPr/>
            <a:lstStyle/>
            <a:p>
              <a:endParaRPr lang="he-IL" dirty="0"/>
            </a:p>
          </p:txBody>
        </p:sp>
        <p:sp>
          <p:nvSpPr>
            <p:cNvPr id="18" name="TextBox 4">
              <a:extLst>
                <a:ext uri="{FF2B5EF4-FFF2-40B4-BE49-F238E27FC236}">
                  <a16:creationId xmlns:a16="http://schemas.microsoft.com/office/drawing/2014/main" id="{4DA06DB0-3BB5-CD80-A4C7-6F6F3AB21758}"/>
                </a:ext>
              </a:extLst>
            </p:cNvPr>
            <p:cNvSpPr txBox="1"/>
            <p:nvPr/>
          </p:nvSpPr>
          <p:spPr>
            <a:xfrm>
              <a:off x="0" y="-123825"/>
              <a:ext cx="1418473" cy="1816444"/>
            </a:xfrm>
            <a:prstGeom prst="rect">
              <a:avLst/>
            </a:prstGeom>
          </p:spPr>
          <p:txBody>
            <a:bodyPr lIns="50800" tIns="50800" rIns="50800" bIns="50800" rtlCol="0" anchor="ctr"/>
            <a:lstStyle/>
            <a:p>
              <a:pPr algn="ctr">
                <a:lnSpc>
                  <a:spcPts val="4079"/>
                </a:lnSpc>
              </a:pPr>
              <a:endParaRPr/>
            </a:p>
          </p:txBody>
        </p:sp>
      </p:grpSp>
      <p:sp>
        <p:nvSpPr>
          <p:cNvPr id="19" name="TextBox 16">
            <a:extLst>
              <a:ext uri="{FF2B5EF4-FFF2-40B4-BE49-F238E27FC236}">
                <a16:creationId xmlns:a16="http://schemas.microsoft.com/office/drawing/2014/main" id="{A9F6D34A-542A-F12F-01B8-9C8D27430C59}"/>
              </a:ext>
            </a:extLst>
          </p:cNvPr>
          <p:cNvSpPr txBox="1"/>
          <p:nvPr/>
        </p:nvSpPr>
        <p:spPr>
          <a:xfrm>
            <a:off x="11878638" y="3065517"/>
            <a:ext cx="3112138" cy="1000274"/>
          </a:xfrm>
          <a:prstGeom prst="rect">
            <a:avLst/>
          </a:prstGeom>
        </p:spPr>
        <p:txBody>
          <a:bodyPr wrap="square" lIns="0" tIns="0" rIns="0" bIns="0" rtlCol="0" anchor="t">
            <a:spAutoFit/>
          </a:bodyPr>
          <a:lstStyle/>
          <a:p>
            <a:pPr marL="0" lvl="0" indent="0" algn="ctr">
              <a:lnSpc>
                <a:spcPts val="3919"/>
              </a:lnSpc>
              <a:spcBef>
                <a:spcPct val="0"/>
              </a:spcBef>
            </a:pPr>
            <a:r>
              <a:rPr lang="en-US" sz="3400" b="1" dirty="0">
                <a:solidFill>
                  <a:srgbClr val="0F4662"/>
                </a:solidFill>
                <a:latin typeface="+mj-lt"/>
                <a:ea typeface="Quicksand Bold"/>
                <a:cs typeface="Quicksand Bold"/>
                <a:sym typeface="Quicksand Bold"/>
              </a:rPr>
              <a:t>Immediate Feedback</a:t>
            </a:r>
          </a:p>
        </p:txBody>
      </p:sp>
      <p:sp>
        <p:nvSpPr>
          <p:cNvPr id="20" name="Freeform 7">
            <a:extLst>
              <a:ext uri="{FF2B5EF4-FFF2-40B4-BE49-F238E27FC236}">
                <a16:creationId xmlns:a16="http://schemas.microsoft.com/office/drawing/2014/main" id="{9B01D0BA-A87B-CCB3-4DCE-DD384076D4E1}"/>
              </a:ext>
            </a:extLst>
          </p:cNvPr>
          <p:cNvSpPr/>
          <p:nvPr/>
        </p:nvSpPr>
        <p:spPr>
          <a:xfrm>
            <a:off x="2922600" y="5372100"/>
            <a:ext cx="3758400" cy="2516400"/>
          </a:xfrm>
          <a:custGeom>
            <a:avLst/>
            <a:gdLst/>
            <a:ahLst/>
            <a:cxnLst/>
            <a:rect l="l" t="t" r="r" b="b"/>
            <a:pathLst>
              <a:path w="1418473" h="1692619">
                <a:moveTo>
                  <a:pt x="73311" y="0"/>
                </a:moveTo>
                <a:lnTo>
                  <a:pt x="1345161" y="0"/>
                </a:lnTo>
                <a:cubicBezTo>
                  <a:pt x="1364605" y="0"/>
                  <a:pt x="1383252" y="7724"/>
                  <a:pt x="1397000" y="21472"/>
                </a:cubicBezTo>
                <a:cubicBezTo>
                  <a:pt x="1410749" y="35221"/>
                  <a:pt x="1418473" y="53868"/>
                  <a:pt x="1418473" y="73311"/>
                </a:cubicBezTo>
                <a:lnTo>
                  <a:pt x="1418473" y="1619308"/>
                </a:lnTo>
                <a:cubicBezTo>
                  <a:pt x="1418473" y="1638751"/>
                  <a:pt x="1410749" y="1657398"/>
                  <a:pt x="1397000" y="1671147"/>
                </a:cubicBezTo>
                <a:cubicBezTo>
                  <a:pt x="1383252" y="1684896"/>
                  <a:pt x="1364605" y="1692619"/>
                  <a:pt x="1345161" y="1692619"/>
                </a:cubicBezTo>
                <a:lnTo>
                  <a:pt x="73311" y="1692619"/>
                </a:lnTo>
                <a:cubicBezTo>
                  <a:pt x="32823" y="1692619"/>
                  <a:pt x="0" y="1659797"/>
                  <a:pt x="0" y="1619308"/>
                </a:cubicBezTo>
                <a:lnTo>
                  <a:pt x="0" y="73311"/>
                </a:lnTo>
                <a:cubicBezTo>
                  <a:pt x="0" y="53868"/>
                  <a:pt x="7724" y="35221"/>
                  <a:pt x="21472" y="21472"/>
                </a:cubicBezTo>
                <a:cubicBezTo>
                  <a:pt x="35221" y="7724"/>
                  <a:pt x="53868" y="0"/>
                  <a:pt x="73311" y="0"/>
                </a:cubicBezTo>
                <a:close/>
              </a:path>
            </a:pathLst>
          </a:custGeom>
          <a:solidFill>
            <a:srgbClr val="A9BECB"/>
          </a:solidFill>
        </p:spPr>
        <p:txBody>
          <a:bodyPr/>
          <a:lstStyle/>
          <a:p>
            <a:endParaRPr lang="he-IL" dirty="0"/>
          </a:p>
        </p:txBody>
      </p:sp>
      <p:sp>
        <p:nvSpPr>
          <p:cNvPr id="21" name="TextBox 16">
            <a:extLst>
              <a:ext uri="{FF2B5EF4-FFF2-40B4-BE49-F238E27FC236}">
                <a16:creationId xmlns:a16="http://schemas.microsoft.com/office/drawing/2014/main" id="{8DBD4F7E-5B27-C43F-1146-66CE59BA0702}"/>
              </a:ext>
            </a:extLst>
          </p:cNvPr>
          <p:cNvSpPr txBox="1"/>
          <p:nvPr/>
        </p:nvSpPr>
        <p:spPr>
          <a:xfrm>
            <a:off x="3109402" y="5630026"/>
            <a:ext cx="3384795" cy="2000548"/>
          </a:xfrm>
          <a:prstGeom prst="rect">
            <a:avLst/>
          </a:prstGeom>
        </p:spPr>
        <p:txBody>
          <a:bodyPr wrap="square" lIns="0" tIns="0" rIns="0" bIns="0" rtlCol="0" anchor="t">
            <a:spAutoFit/>
          </a:bodyPr>
          <a:lstStyle/>
          <a:p>
            <a:pPr marL="0" lvl="0" indent="0" algn="ctr">
              <a:lnSpc>
                <a:spcPts val="3919"/>
              </a:lnSpc>
              <a:spcBef>
                <a:spcPct val="0"/>
              </a:spcBef>
            </a:pPr>
            <a:r>
              <a:rPr lang="en-US" sz="3400" b="1" dirty="0">
                <a:solidFill>
                  <a:srgbClr val="0F4662"/>
                </a:solidFill>
                <a:latin typeface="+mj-lt"/>
                <a:ea typeface="Quicksand Bold"/>
                <a:cs typeface="Quicksand Bold"/>
                <a:sym typeface="Quicksand Bold"/>
              </a:rPr>
              <a:t>Increased Engagement and Interactive Learning</a:t>
            </a:r>
          </a:p>
        </p:txBody>
      </p:sp>
      <p:grpSp>
        <p:nvGrpSpPr>
          <p:cNvPr id="22" name="Group 2">
            <a:extLst>
              <a:ext uri="{FF2B5EF4-FFF2-40B4-BE49-F238E27FC236}">
                <a16:creationId xmlns:a16="http://schemas.microsoft.com/office/drawing/2014/main" id="{26E49980-22AC-4721-1385-9EF6BD056942}"/>
              </a:ext>
            </a:extLst>
          </p:cNvPr>
          <p:cNvGrpSpPr/>
          <p:nvPr/>
        </p:nvGrpSpPr>
        <p:grpSpPr>
          <a:xfrm>
            <a:off x="7318951" y="5438911"/>
            <a:ext cx="3757924" cy="2514672"/>
            <a:chOff x="0" y="0"/>
            <a:chExt cx="1418473" cy="1692619"/>
          </a:xfrm>
        </p:grpSpPr>
        <p:sp>
          <p:nvSpPr>
            <p:cNvPr id="23" name="Freeform 3">
              <a:extLst>
                <a:ext uri="{FF2B5EF4-FFF2-40B4-BE49-F238E27FC236}">
                  <a16:creationId xmlns:a16="http://schemas.microsoft.com/office/drawing/2014/main" id="{49D8806B-C323-9C97-E33F-ECC2933A4455}"/>
                </a:ext>
              </a:extLst>
            </p:cNvPr>
            <p:cNvSpPr/>
            <p:nvPr/>
          </p:nvSpPr>
          <p:spPr>
            <a:xfrm>
              <a:off x="0" y="0"/>
              <a:ext cx="1418473" cy="1692619"/>
            </a:xfrm>
            <a:custGeom>
              <a:avLst/>
              <a:gdLst/>
              <a:ahLst/>
              <a:cxnLst/>
              <a:rect l="l" t="t" r="r" b="b"/>
              <a:pathLst>
                <a:path w="1418473" h="1692619">
                  <a:moveTo>
                    <a:pt x="73311" y="0"/>
                  </a:moveTo>
                  <a:lnTo>
                    <a:pt x="1345161" y="0"/>
                  </a:lnTo>
                  <a:cubicBezTo>
                    <a:pt x="1364605" y="0"/>
                    <a:pt x="1383252" y="7724"/>
                    <a:pt x="1397000" y="21472"/>
                  </a:cubicBezTo>
                  <a:cubicBezTo>
                    <a:pt x="1410749" y="35221"/>
                    <a:pt x="1418473" y="53868"/>
                    <a:pt x="1418473" y="73311"/>
                  </a:cubicBezTo>
                  <a:lnTo>
                    <a:pt x="1418473" y="1619308"/>
                  </a:lnTo>
                  <a:cubicBezTo>
                    <a:pt x="1418473" y="1638751"/>
                    <a:pt x="1410749" y="1657398"/>
                    <a:pt x="1397000" y="1671147"/>
                  </a:cubicBezTo>
                  <a:cubicBezTo>
                    <a:pt x="1383252" y="1684896"/>
                    <a:pt x="1364605" y="1692619"/>
                    <a:pt x="1345161" y="1692619"/>
                  </a:cubicBezTo>
                  <a:lnTo>
                    <a:pt x="73311" y="1692619"/>
                  </a:lnTo>
                  <a:cubicBezTo>
                    <a:pt x="32823" y="1692619"/>
                    <a:pt x="0" y="1659797"/>
                    <a:pt x="0" y="1619308"/>
                  </a:cubicBezTo>
                  <a:lnTo>
                    <a:pt x="0" y="73311"/>
                  </a:lnTo>
                  <a:cubicBezTo>
                    <a:pt x="0" y="53868"/>
                    <a:pt x="7724" y="35221"/>
                    <a:pt x="21472" y="21472"/>
                  </a:cubicBezTo>
                  <a:cubicBezTo>
                    <a:pt x="35221" y="7724"/>
                    <a:pt x="53868" y="0"/>
                    <a:pt x="73311" y="0"/>
                  </a:cubicBezTo>
                  <a:close/>
                </a:path>
              </a:pathLst>
            </a:custGeom>
            <a:solidFill>
              <a:srgbClr val="DBE5EA"/>
            </a:solidFill>
          </p:spPr>
          <p:txBody>
            <a:bodyPr/>
            <a:lstStyle/>
            <a:p>
              <a:endParaRPr lang="he-IL" dirty="0"/>
            </a:p>
          </p:txBody>
        </p:sp>
        <p:sp>
          <p:nvSpPr>
            <p:cNvPr id="24" name="TextBox 4">
              <a:extLst>
                <a:ext uri="{FF2B5EF4-FFF2-40B4-BE49-F238E27FC236}">
                  <a16:creationId xmlns:a16="http://schemas.microsoft.com/office/drawing/2014/main" id="{17658E80-C436-23EC-869C-E8ECCA200D24}"/>
                </a:ext>
              </a:extLst>
            </p:cNvPr>
            <p:cNvSpPr txBox="1"/>
            <p:nvPr/>
          </p:nvSpPr>
          <p:spPr>
            <a:xfrm>
              <a:off x="0" y="-123825"/>
              <a:ext cx="1418473" cy="1816444"/>
            </a:xfrm>
            <a:prstGeom prst="rect">
              <a:avLst/>
            </a:prstGeom>
          </p:spPr>
          <p:txBody>
            <a:bodyPr lIns="50800" tIns="50800" rIns="50800" bIns="50800" rtlCol="0" anchor="ctr"/>
            <a:lstStyle/>
            <a:p>
              <a:pPr algn="ctr">
                <a:lnSpc>
                  <a:spcPts val="4079"/>
                </a:lnSpc>
              </a:pPr>
              <a:endParaRPr/>
            </a:p>
          </p:txBody>
        </p:sp>
      </p:grpSp>
      <p:sp>
        <p:nvSpPr>
          <p:cNvPr id="25" name="TextBox 16">
            <a:extLst>
              <a:ext uri="{FF2B5EF4-FFF2-40B4-BE49-F238E27FC236}">
                <a16:creationId xmlns:a16="http://schemas.microsoft.com/office/drawing/2014/main" id="{C7A8D8C6-B859-0CD9-DC2C-17380A2C20BA}"/>
              </a:ext>
            </a:extLst>
          </p:cNvPr>
          <p:cNvSpPr txBox="1"/>
          <p:nvPr/>
        </p:nvSpPr>
        <p:spPr>
          <a:xfrm>
            <a:off x="7605744" y="5965470"/>
            <a:ext cx="3112138" cy="1500411"/>
          </a:xfrm>
          <a:prstGeom prst="rect">
            <a:avLst/>
          </a:prstGeom>
        </p:spPr>
        <p:txBody>
          <a:bodyPr wrap="square" lIns="0" tIns="0" rIns="0" bIns="0" rtlCol="0" anchor="t">
            <a:spAutoFit/>
          </a:bodyPr>
          <a:lstStyle/>
          <a:p>
            <a:pPr marL="0" lvl="0" indent="0" algn="ctr">
              <a:lnSpc>
                <a:spcPts val="3919"/>
              </a:lnSpc>
              <a:spcBef>
                <a:spcPct val="0"/>
              </a:spcBef>
            </a:pPr>
            <a:r>
              <a:rPr lang="en-US" sz="3400" b="1" dirty="0">
                <a:solidFill>
                  <a:srgbClr val="0F4662"/>
                </a:solidFill>
                <a:latin typeface="+mj-lt"/>
                <a:ea typeface="Quicksand Bold"/>
                <a:cs typeface="Quicksand Bold"/>
                <a:sym typeface="Quicksand Bold"/>
              </a:rPr>
              <a:t>Well Defined Learning Outcomes</a:t>
            </a:r>
          </a:p>
        </p:txBody>
      </p:sp>
      <p:sp>
        <p:nvSpPr>
          <p:cNvPr id="26" name="Freeform 7">
            <a:extLst>
              <a:ext uri="{FF2B5EF4-FFF2-40B4-BE49-F238E27FC236}">
                <a16:creationId xmlns:a16="http://schemas.microsoft.com/office/drawing/2014/main" id="{1CA330E9-F423-84ED-F41B-7BB048C0B542}"/>
              </a:ext>
            </a:extLst>
          </p:cNvPr>
          <p:cNvSpPr/>
          <p:nvPr/>
        </p:nvSpPr>
        <p:spPr>
          <a:xfrm>
            <a:off x="11634000" y="5437183"/>
            <a:ext cx="3758400" cy="2516400"/>
          </a:xfrm>
          <a:custGeom>
            <a:avLst/>
            <a:gdLst/>
            <a:ahLst/>
            <a:cxnLst/>
            <a:rect l="l" t="t" r="r" b="b"/>
            <a:pathLst>
              <a:path w="1418473" h="1692619">
                <a:moveTo>
                  <a:pt x="73311" y="0"/>
                </a:moveTo>
                <a:lnTo>
                  <a:pt x="1345161" y="0"/>
                </a:lnTo>
                <a:cubicBezTo>
                  <a:pt x="1364605" y="0"/>
                  <a:pt x="1383252" y="7724"/>
                  <a:pt x="1397000" y="21472"/>
                </a:cubicBezTo>
                <a:cubicBezTo>
                  <a:pt x="1410749" y="35221"/>
                  <a:pt x="1418473" y="53868"/>
                  <a:pt x="1418473" y="73311"/>
                </a:cubicBezTo>
                <a:lnTo>
                  <a:pt x="1418473" y="1619308"/>
                </a:lnTo>
                <a:cubicBezTo>
                  <a:pt x="1418473" y="1638751"/>
                  <a:pt x="1410749" y="1657398"/>
                  <a:pt x="1397000" y="1671147"/>
                </a:cubicBezTo>
                <a:cubicBezTo>
                  <a:pt x="1383252" y="1684896"/>
                  <a:pt x="1364605" y="1692619"/>
                  <a:pt x="1345161" y="1692619"/>
                </a:cubicBezTo>
                <a:lnTo>
                  <a:pt x="73311" y="1692619"/>
                </a:lnTo>
                <a:cubicBezTo>
                  <a:pt x="32823" y="1692619"/>
                  <a:pt x="0" y="1659797"/>
                  <a:pt x="0" y="1619308"/>
                </a:cubicBezTo>
                <a:lnTo>
                  <a:pt x="0" y="73311"/>
                </a:lnTo>
                <a:cubicBezTo>
                  <a:pt x="0" y="53868"/>
                  <a:pt x="7724" y="35221"/>
                  <a:pt x="21472" y="21472"/>
                </a:cubicBezTo>
                <a:cubicBezTo>
                  <a:pt x="35221" y="7724"/>
                  <a:pt x="53868" y="0"/>
                  <a:pt x="73311" y="0"/>
                </a:cubicBezTo>
                <a:close/>
              </a:path>
            </a:pathLst>
          </a:custGeom>
          <a:solidFill>
            <a:srgbClr val="A9BECB"/>
          </a:solidFill>
        </p:spPr>
        <p:txBody>
          <a:bodyPr/>
          <a:lstStyle/>
          <a:p>
            <a:endParaRPr lang="he-IL" dirty="0"/>
          </a:p>
        </p:txBody>
      </p:sp>
      <p:sp>
        <p:nvSpPr>
          <p:cNvPr id="27" name="TextBox 16">
            <a:extLst>
              <a:ext uri="{FF2B5EF4-FFF2-40B4-BE49-F238E27FC236}">
                <a16:creationId xmlns:a16="http://schemas.microsoft.com/office/drawing/2014/main" id="{CD7337F2-F1EF-46D6-5C2E-17398A01E886}"/>
              </a:ext>
            </a:extLst>
          </p:cNvPr>
          <p:cNvSpPr txBox="1"/>
          <p:nvPr/>
        </p:nvSpPr>
        <p:spPr>
          <a:xfrm>
            <a:off x="12073317" y="6399660"/>
            <a:ext cx="3011189" cy="500137"/>
          </a:xfrm>
          <a:prstGeom prst="rect">
            <a:avLst/>
          </a:prstGeom>
        </p:spPr>
        <p:txBody>
          <a:bodyPr wrap="square" lIns="0" tIns="0" rIns="0" bIns="0" rtlCol="0" anchor="t">
            <a:spAutoFit/>
          </a:bodyPr>
          <a:lstStyle/>
          <a:p>
            <a:pPr marL="0" lvl="0" indent="0" algn="ctr">
              <a:lnSpc>
                <a:spcPts val="3919"/>
              </a:lnSpc>
              <a:spcBef>
                <a:spcPct val="0"/>
              </a:spcBef>
            </a:pPr>
            <a:r>
              <a:rPr lang="en-US" sz="3400" b="1" dirty="0">
                <a:solidFill>
                  <a:srgbClr val="0F4662"/>
                </a:solidFill>
                <a:latin typeface="+mj-lt"/>
                <a:ea typeface="Quicksand Bold"/>
                <a:cs typeface="Quicksand Bold"/>
                <a:sym typeface="Quicksand Bold"/>
              </a:rPr>
              <a:t>Ethics</a:t>
            </a:r>
          </a:p>
        </p:txBody>
      </p:sp>
      <p:sp>
        <p:nvSpPr>
          <p:cNvPr id="29" name="תיבת טקסט 28">
            <a:extLst>
              <a:ext uri="{FF2B5EF4-FFF2-40B4-BE49-F238E27FC236}">
                <a16:creationId xmlns:a16="http://schemas.microsoft.com/office/drawing/2014/main" id="{18919D85-32C5-A2DD-CDDE-9AED5ABAB313}"/>
              </a:ext>
            </a:extLst>
          </p:cNvPr>
          <p:cNvSpPr txBox="1"/>
          <p:nvPr/>
        </p:nvSpPr>
        <p:spPr>
          <a:xfrm>
            <a:off x="13030200" y="8987158"/>
            <a:ext cx="4511186" cy="1015663"/>
          </a:xfrm>
          <a:prstGeom prst="rect">
            <a:avLst/>
          </a:prstGeom>
          <a:noFill/>
        </p:spPr>
        <p:txBody>
          <a:bodyPr wrap="square">
            <a:spAutoFit/>
          </a:bodyPr>
          <a:lstStyle/>
          <a:p>
            <a:r>
              <a:rPr lang="en-GB" sz="6000" b="1" dirty="0">
                <a:solidFill>
                  <a:srgbClr val="FF0000"/>
                </a:solidFill>
                <a:latin typeface="+mj-lt"/>
              </a:rPr>
              <a:t>HOWEVER</a:t>
            </a:r>
            <a:r>
              <a:rPr lang="en-GB" sz="4800" b="1" dirty="0">
                <a:solidFill>
                  <a:srgbClr val="FF0000"/>
                </a:solidFill>
                <a:latin typeface="+mj-lt"/>
              </a:rPr>
              <a:t>…</a:t>
            </a:r>
            <a:endParaRPr lang="he-IL" sz="4800" b="1" dirty="0">
              <a:solidFill>
                <a:srgbClr val="FF0000"/>
              </a:solidFill>
              <a:latin typeface="+mj-lt"/>
            </a:endParaRPr>
          </a:p>
        </p:txBody>
      </p:sp>
      <p:sp>
        <p:nvSpPr>
          <p:cNvPr id="2" name="AutoShape 4">
            <a:extLst>
              <a:ext uri="{FF2B5EF4-FFF2-40B4-BE49-F238E27FC236}">
                <a16:creationId xmlns:a16="http://schemas.microsoft.com/office/drawing/2014/main" id="{0F4E6063-2CC7-75E8-DBDD-D19E53484A3A}"/>
              </a:ext>
            </a:extLst>
          </p:cNvPr>
          <p:cNvSpPr/>
          <p:nvPr/>
        </p:nvSpPr>
        <p:spPr>
          <a:xfrm flipV="1">
            <a:off x="1752599" y="1998917"/>
            <a:ext cx="14782800" cy="15232"/>
          </a:xfrm>
          <a:prstGeom prst="line">
            <a:avLst/>
          </a:prstGeom>
          <a:ln w="76200" cap="flat">
            <a:solidFill>
              <a:srgbClr val="0F4662"/>
            </a:solidFill>
            <a:prstDash val="solid"/>
            <a:headEnd type="none" w="sm" len="sm"/>
            <a:tailEnd type="none" w="sm" len="sm"/>
          </a:ln>
        </p:spPr>
        <p:txBody>
          <a:bodyPr/>
          <a:lstStyle/>
          <a:p>
            <a:endParaRPr lang="he-IL"/>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6" name="TextBox 6"/>
          <p:cNvSpPr txBox="1"/>
          <p:nvPr/>
        </p:nvSpPr>
        <p:spPr>
          <a:xfrm>
            <a:off x="1024384" y="599709"/>
            <a:ext cx="14072064" cy="1204176"/>
          </a:xfrm>
          <a:prstGeom prst="rect">
            <a:avLst/>
          </a:prstGeom>
        </p:spPr>
        <p:txBody>
          <a:bodyPr lIns="0" tIns="0" rIns="0" bIns="0" rtlCol="0" anchor="t">
            <a:spAutoFit/>
          </a:bodyPr>
          <a:lstStyle/>
          <a:p>
            <a:pPr marL="0" lvl="0" indent="0" algn="l">
              <a:lnSpc>
                <a:spcPts val="8959"/>
              </a:lnSpc>
              <a:spcBef>
                <a:spcPct val="0"/>
              </a:spcBef>
            </a:pPr>
            <a:r>
              <a:rPr lang="en-US" sz="8800" b="1" i="1" dirty="0">
                <a:solidFill>
                  <a:srgbClr val="0F4662"/>
                </a:solidFill>
                <a:latin typeface="Angsana New" panose="02020603050405020304" pitchFamily="18" charset="-34"/>
                <a:cs typeface="Angsana New" panose="02020603050405020304" pitchFamily="18" charset="-34"/>
                <a:sym typeface="Cormorant Garamond Bold Italics"/>
              </a:rPr>
              <a:t>The</a:t>
            </a:r>
            <a:r>
              <a:rPr lang="en-US" sz="6399" b="1" i="1" dirty="0">
                <a:solidFill>
                  <a:srgbClr val="0F4662"/>
                </a:solidFill>
                <a:latin typeface="Cormorant Garamond Bold Italics"/>
                <a:ea typeface="Cormorant Garamond Bold Italics"/>
                <a:cs typeface="Cormorant Garamond Bold Italics"/>
                <a:sym typeface="Cormorant Garamond Bold Italics"/>
              </a:rPr>
              <a:t> </a:t>
            </a:r>
            <a:r>
              <a:rPr lang="en-US" sz="8800" b="1" i="1" dirty="0">
                <a:solidFill>
                  <a:srgbClr val="0F4662"/>
                </a:solidFill>
                <a:latin typeface="Angsana New" panose="02020603050405020304" pitchFamily="18" charset="-34"/>
                <a:cs typeface="Angsana New" panose="02020603050405020304" pitchFamily="18" charset="-34"/>
                <a:sym typeface="Cormorant Garamond Bold Italics"/>
              </a:rPr>
              <a:t>Problem</a:t>
            </a:r>
          </a:p>
        </p:txBody>
      </p:sp>
      <p:sp>
        <p:nvSpPr>
          <p:cNvPr id="13" name="Freeform 13"/>
          <p:cNvSpPr/>
          <p:nvPr/>
        </p:nvSpPr>
        <p:spPr>
          <a:xfrm>
            <a:off x="15579303" y="714009"/>
            <a:ext cx="1679997" cy="249900"/>
          </a:xfrm>
          <a:custGeom>
            <a:avLst/>
            <a:gdLst/>
            <a:ahLst/>
            <a:cxnLst/>
            <a:rect l="l" t="t" r="r" b="b"/>
            <a:pathLst>
              <a:path w="1679997" h="249900">
                <a:moveTo>
                  <a:pt x="0" y="0"/>
                </a:moveTo>
                <a:lnTo>
                  <a:pt x="1679997" y="0"/>
                </a:lnTo>
                <a:lnTo>
                  <a:pt x="1679997" y="249900"/>
                </a:lnTo>
                <a:lnTo>
                  <a:pt x="0" y="2499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he-IL"/>
          </a:p>
        </p:txBody>
      </p:sp>
      <p:sp>
        <p:nvSpPr>
          <p:cNvPr id="14" name="Freeform 14"/>
          <p:cNvSpPr/>
          <p:nvPr/>
        </p:nvSpPr>
        <p:spPr>
          <a:xfrm>
            <a:off x="-4267200" y="9563100"/>
            <a:ext cx="1679997" cy="249900"/>
          </a:xfrm>
          <a:custGeom>
            <a:avLst/>
            <a:gdLst/>
            <a:ahLst/>
            <a:cxnLst/>
            <a:rect l="l" t="t" r="r" b="b"/>
            <a:pathLst>
              <a:path w="1679997" h="249900">
                <a:moveTo>
                  <a:pt x="0" y="0"/>
                </a:moveTo>
                <a:lnTo>
                  <a:pt x="1679997" y="0"/>
                </a:lnTo>
                <a:lnTo>
                  <a:pt x="1679997" y="249900"/>
                </a:lnTo>
                <a:lnTo>
                  <a:pt x="0" y="2499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he-IL"/>
          </a:p>
        </p:txBody>
      </p:sp>
      <p:sp>
        <p:nvSpPr>
          <p:cNvPr id="15" name="TextBox 10">
            <a:extLst>
              <a:ext uri="{FF2B5EF4-FFF2-40B4-BE49-F238E27FC236}">
                <a16:creationId xmlns:a16="http://schemas.microsoft.com/office/drawing/2014/main" id="{82ABBE87-8D34-2E89-D16D-C012B53A5608}"/>
              </a:ext>
            </a:extLst>
          </p:cNvPr>
          <p:cNvSpPr txBox="1"/>
          <p:nvPr/>
        </p:nvSpPr>
        <p:spPr>
          <a:xfrm>
            <a:off x="1333608" y="2019300"/>
            <a:ext cx="15582792" cy="1565044"/>
          </a:xfrm>
          <a:prstGeom prst="rect">
            <a:avLst/>
          </a:prstGeom>
        </p:spPr>
        <p:txBody>
          <a:bodyPr wrap="square" lIns="0" tIns="0" rIns="0" bIns="0" rtlCol="0" anchor="t">
            <a:spAutoFit/>
          </a:bodyPr>
          <a:lstStyle/>
          <a:p>
            <a:pPr marL="0" lvl="0" indent="0" algn="l">
              <a:lnSpc>
                <a:spcPct val="150000"/>
              </a:lnSpc>
              <a:spcBef>
                <a:spcPct val="0"/>
              </a:spcBef>
            </a:pPr>
            <a:r>
              <a:rPr lang="en-US" sz="3600" b="1" dirty="0">
                <a:solidFill>
                  <a:srgbClr val="0F4662"/>
                </a:solidFill>
                <a:latin typeface="+mj-lt"/>
                <a:ea typeface="Quicksand Bold"/>
                <a:cs typeface="Quicksand Bold"/>
                <a:sym typeface="Quicksand Bold"/>
              </a:rPr>
              <a:t>Students (freshman and sophomore) do not maximize the unique learning potential of the laboratory platform</a:t>
            </a:r>
          </a:p>
        </p:txBody>
      </p:sp>
      <p:grpSp>
        <p:nvGrpSpPr>
          <p:cNvPr id="26" name="Group 2">
            <a:extLst>
              <a:ext uri="{FF2B5EF4-FFF2-40B4-BE49-F238E27FC236}">
                <a16:creationId xmlns:a16="http://schemas.microsoft.com/office/drawing/2014/main" id="{1A2F1DE1-B9F3-A005-7922-64B10621C430}"/>
              </a:ext>
            </a:extLst>
          </p:cNvPr>
          <p:cNvGrpSpPr/>
          <p:nvPr/>
        </p:nvGrpSpPr>
        <p:grpSpPr>
          <a:xfrm>
            <a:off x="0" y="4502194"/>
            <a:ext cx="22402798" cy="6373700"/>
            <a:chOff x="-1083733" y="-598970"/>
            <a:chExt cx="5900326" cy="1678670"/>
          </a:xfrm>
        </p:grpSpPr>
        <p:sp>
          <p:nvSpPr>
            <p:cNvPr id="27" name="Freeform 3">
              <a:extLst>
                <a:ext uri="{FF2B5EF4-FFF2-40B4-BE49-F238E27FC236}">
                  <a16:creationId xmlns:a16="http://schemas.microsoft.com/office/drawing/2014/main" id="{53B98EAF-4AD0-5516-35A6-0FE66934D916}"/>
                </a:ext>
              </a:extLst>
            </p:cNvPr>
            <p:cNvSpPr/>
            <p:nvPr/>
          </p:nvSpPr>
          <p:spPr>
            <a:xfrm>
              <a:off x="-1083733" y="-598970"/>
              <a:ext cx="4816592" cy="1079700"/>
            </a:xfrm>
            <a:custGeom>
              <a:avLst/>
              <a:gdLst/>
              <a:ahLst/>
              <a:cxnLst/>
              <a:rect l="l" t="t" r="r" b="b"/>
              <a:pathLst>
                <a:path w="4816592" h="1079700">
                  <a:moveTo>
                    <a:pt x="0" y="0"/>
                  </a:moveTo>
                  <a:lnTo>
                    <a:pt x="4816592" y="0"/>
                  </a:lnTo>
                  <a:lnTo>
                    <a:pt x="4816592" y="1079700"/>
                  </a:lnTo>
                  <a:lnTo>
                    <a:pt x="0" y="1079700"/>
                  </a:lnTo>
                  <a:close/>
                </a:path>
              </a:pathLst>
            </a:custGeom>
            <a:solidFill>
              <a:srgbClr val="DBE5EA"/>
            </a:solidFill>
          </p:spPr>
          <p:txBody>
            <a:bodyPr/>
            <a:lstStyle/>
            <a:p>
              <a:endParaRPr lang="he-IL" dirty="0"/>
            </a:p>
          </p:txBody>
        </p:sp>
        <p:sp>
          <p:nvSpPr>
            <p:cNvPr id="28" name="TextBox 4">
              <a:extLst>
                <a:ext uri="{FF2B5EF4-FFF2-40B4-BE49-F238E27FC236}">
                  <a16:creationId xmlns:a16="http://schemas.microsoft.com/office/drawing/2014/main" id="{F89F3CE9-0217-A682-75CC-E63FD9F0F7CE}"/>
                </a:ext>
              </a:extLst>
            </p:cNvPr>
            <p:cNvSpPr txBox="1"/>
            <p:nvPr/>
          </p:nvSpPr>
          <p:spPr>
            <a:xfrm>
              <a:off x="0" y="-47625"/>
              <a:ext cx="4816593" cy="1127325"/>
            </a:xfrm>
            <a:prstGeom prst="rect">
              <a:avLst/>
            </a:prstGeom>
          </p:spPr>
          <p:txBody>
            <a:bodyPr lIns="50800" tIns="50800" rIns="50800" bIns="50800" rtlCol="0" anchor="ctr"/>
            <a:lstStyle/>
            <a:p>
              <a:pPr algn="ctr">
                <a:lnSpc>
                  <a:spcPts val="3693"/>
                </a:lnSpc>
              </a:pPr>
              <a:endParaRPr/>
            </a:p>
          </p:txBody>
        </p:sp>
      </p:grpSp>
      <p:sp>
        <p:nvSpPr>
          <p:cNvPr id="29" name="TextBox 10">
            <a:extLst>
              <a:ext uri="{FF2B5EF4-FFF2-40B4-BE49-F238E27FC236}">
                <a16:creationId xmlns:a16="http://schemas.microsoft.com/office/drawing/2014/main" id="{28CA8831-68A7-E1C9-B336-12173C2066A8}"/>
              </a:ext>
            </a:extLst>
          </p:cNvPr>
          <p:cNvSpPr txBox="1"/>
          <p:nvPr/>
        </p:nvSpPr>
        <p:spPr>
          <a:xfrm>
            <a:off x="-1352608" y="7983260"/>
            <a:ext cx="9372600" cy="1771254"/>
          </a:xfrm>
          <a:prstGeom prst="rect">
            <a:avLst/>
          </a:prstGeom>
        </p:spPr>
        <p:txBody>
          <a:bodyPr wrap="square" lIns="0" tIns="0" rIns="0" bIns="0" rtlCol="0" anchor="t">
            <a:spAutoFit/>
          </a:bodyPr>
          <a:lstStyle/>
          <a:p>
            <a:pPr algn="ctr">
              <a:lnSpc>
                <a:spcPct val="150000"/>
              </a:lnSpc>
              <a:spcBef>
                <a:spcPct val="0"/>
              </a:spcBef>
            </a:pPr>
            <a:r>
              <a:rPr lang="en-US" sz="2800" b="1" dirty="0">
                <a:solidFill>
                  <a:srgbClr val="0F4662"/>
                </a:solidFill>
                <a:latin typeface="+mj-lt"/>
                <a:ea typeface="Quicksand Bold"/>
                <a:cs typeface="Quicksand Bold"/>
                <a:sym typeface="Quicksand Bold"/>
              </a:rPr>
              <a:t>Cognitive Overload</a:t>
            </a:r>
          </a:p>
          <a:p>
            <a:pPr algn="ctr">
              <a:lnSpc>
                <a:spcPct val="150000"/>
              </a:lnSpc>
              <a:spcBef>
                <a:spcPct val="0"/>
              </a:spcBef>
            </a:pPr>
            <a:r>
              <a:rPr lang="en-US" sz="2400" b="1" dirty="0">
                <a:solidFill>
                  <a:srgbClr val="0F4662"/>
                </a:solidFill>
                <a:latin typeface="+mj-lt"/>
                <a:ea typeface="Quicksand Bold"/>
                <a:cs typeface="Quicksand Bold"/>
                <a:sym typeface="Quicksand Bold"/>
              </a:rPr>
              <a:t>(</a:t>
            </a:r>
            <a:r>
              <a:rPr lang="en-US" sz="2400" b="1" dirty="0" err="1">
                <a:solidFill>
                  <a:srgbClr val="0F4662"/>
                </a:solidFill>
                <a:latin typeface="+mj-lt"/>
                <a:ea typeface="Quicksand Bold"/>
                <a:cs typeface="Quicksand Bold"/>
                <a:sym typeface="Quicksand Bold"/>
              </a:rPr>
              <a:t>Sweller</a:t>
            </a:r>
            <a:r>
              <a:rPr lang="en-US" sz="2400" b="1" dirty="0">
                <a:solidFill>
                  <a:srgbClr val="0F4662"/>
                </a:solidFill>
                <a:latin typeface="+mj-lt"/>
                <a:ea typeface="Quicksand Bold"/>
                <a:cs typeface="Quicksand Bold"/>
                <a:sym typeface="Quicksand Bold"/>
              </a:rPr>
              <a:t>, J., Ayres, P. &amp; </a:t>
            </a:r>
            <a:r>
              <a:rPr lang="en-US" sz="2400" b="1" dirty="0" err="1">
                <a:solidFill>
                  <a:srgbClr val="0F4662"/>
                </a:solidFill>
                <a:latin typeface="+mj-lt"/>
                <a:ea typeface="Quicksand Bold"/>
                <a:cs typeface="Quicksand Bold"/>
                <a:sym typeface="Quicksand Bold"/>
              </a:rPr>
              <a:t>Kalyuga</a:t>
            </a:r>
            <a:r>
              <a:rPr lang="en-US" sz="2400" b="1" dirty="0">
                <a:solidFill>
                  <a:srgbClr val="0F4662"/>
                </a:solidFill>
                <a:latin typeface="+mj-lt"/>
                <a:ea typeface="Quicksand Bold"/>
                <a:cs typeface="Quicksand Bold"/>
                <a:sym typeface="Quicksand Bold"/>
              </a:rPr>
              <a:t> (2011))</a:t>
            </a:r>
          </a:p>
          <a:p>
            <a:pPr marL="0" lvl="0" indent="0" algn="ctr">
              <a:lnSpc>
                <a:spcPct val="150000"/>
              </a:lnSpc>
              <a:spcBef>
                <a:spcPct val="0"/>
              </a:spcBef>
            </a:pPr>
            <a:r>
              <a:rPr lang="en-US" sz="2800" b="1" dirty="0">
                <a:solidFill>
                  <a:srgbClr val="0F4662"/>
                </a:solidFill>
                <a:latin typeface="+mj-lt"/>
                <a:ea typeface="Quicksand Bold"/>
                <a:cs typeface="Quicksand Bold"/>
                <a:sym typeface="Quicksand Bold"/>
              </a:rPr>
              <a:t> </a:t>
            </a:r>
          </a:p>
        </p:txBody>
      </p:sp>
      <p:sp>
        <p:nvSpPr>
          <p:cNvPr id="30" name="TextBox 10">
            <a:extLst>
              <a:ext uri="{FF2B5EF4-FFF2-40B4-BE49-F238E27FC236}">
                <a16:creationId xmlns:a16="http://schemas.microsoft.com/office/drawing/2014/main" id="{9265EABE-D286-4743-F1BF-DE781857E978}"/>
              </a:ext>
            </a:extLst>
          </p:cNvPr>
          <p:cNvSpPr txBox="1"/>
          <p:nvPr/>
        </p:nvSpPr>
        <p:spPr>
          <a:xfrm>
            <a:off x="10525095" y="7931701"/>
            <a:ext cx="9372600" cy="1135696"/>
          </a:xfrm>
          <a:prstGeom prst="rect">
            <a:avLst/>
          </a:prstGeom>
        </p:spPr>
        <p:txBody>
          <a:bodyPr wrap="square" lIns="0" tIns="0" rIns="0" bIns="0" rtlCol="0" anchor="t">
            <a:spAutoFit/>
          </a:bodyPr>
          <a:lstStyle/>
          <a:p>
            <a:pPr algn="ctr">
              <a:lnSpc>
                <a:spcPct val="150000"/>
              </a:lnSpc>
              <a:spcBef>
                <a:spcPct val="0"/>
              </a:spcBef>
            </a:pPr>
            <a:r>
              <a:rPr lang="en-US" sz="2800" b="1" dirty="0">
                <a:solidFill>
                  <a:srgbClr val="0F4662"/>
                </a:solidFill>
                <a:latin typeface="+mj-lt"/>
                <a:ea typeface="Quicksand Bold"/>
                <a:cs typeface="Quicksand Bold"/>
                <a:sym typeface="Quicksand Bold"/>
              </a:rPr>
              <a:t>Positive Learning Environment </a:t>
            </a:r>
          </a:p>
          <a:p>
            <a:pPr algn="ctr">
              <a:lnSpc>
                <a:spcPct val="150000"/>
              </a:lnSpc>
              <a:spcBef>
                <a:spcPct val="0"/>
              </a:spcBef>
            </a:pPr>
            <a:r>
              <a:rPr lang="en-US" sz="2400" b="1" dirty="0">
                <a:solidFill>
                  <a:srgbClr val="0F4662"/>
                </a:solidFill>
                <a:latin typeface="+mj-lt"/>
                <a:ea typeface="Quicksand Bold"/>
                <a:cs typeface="Quicksand Bold"/>
                <a:sym typeface="Quicksand Bold"/>
              </a:rPr>
              <a:t>(Wong, A. F. L. &amp; Fraser, B. J. (1996))</a:t>
            </a:r>
          </a:p>
        </p:txBody>
      </p:sp>
      <p:sp>
        <p:nvSpPr>
          <p:cNvPr id="31" name="TextBox 10">
            <a:extLst>
              <a:ext uri="{FF2B5EF4-FFF2-40B4-BE49-F238E27FC236}">
                <a16:creationId xmlns:a16="http://schemas.microsoft.com/office/drawing/2014/main" id="{4B3EF520-DBC8-60A9-957E-CE6DEE12B3C4}"/>
              </a:ext>
            </a:extLst>
          </p:cNvPr>
          <p:cNvSpPr txBox="1"/>
          <p:nvPr/>
        </p:nvSpPr>
        <p:spPr>
          <a:xfrm>
            <a:off x="4313689" y="7967533"/>
            <a:ext cx="9372600" cy="1771254"/>
          </a:xfrm>
          <a:prstGeom prst="rect">
            <a:avLst/>
          </a:prstGeom>
        </p:spPr>
        <p:txBody>
          <a:bodyPr wrap="square" lIns="0" tIns="0" rIns="0" bIns="0" rtlCol="0" anchor="t">
            <a:spAutoFit/>
          </a:bodyPr>
          <a:lstStyle/>
          <a:p>
            <a:pPr algn="ctr">
              <a:lnSpc>
                <a:spcPct val="150000"/>
              </a:lnSpc>
              <a:spcBef>
                <a:spcPct val="0"/>
              </a:spcBef>
            </a:pPr>
            <a:r>
              <a:rPr lang="en-US" sz="2800" b="1" dirty="0">
                <a:solidFill>
                  <a:srgbClr val="0F4662"/>
                </a:solidFill>
                <a:latin typeface="+mj-lt"/>
                <a:ea typeface="Quicksand Bold"/>
                <a:cs typeface="Quicksand Bold"/>
                <a:sym typeface="Quicksand Bold"/>
              </a:rPr>
              <a:t>Constructive Alignment Theory</a:t>
            </a:r>
          </a:p>
          <a:p>
            <a:pPr algn="ctr">
              <a:lnSpc>
                <a:spcPct val="150000"/>
              </a:lnSpc>
              <a:spcBef>
                <a:spcPct val="0"/>
              </a:spcBef>
            </a:pPr>
            <a:r>
              <a:rPr lang="en-US" sz="2400" b="1" dirty="0">
                <a:solidFill>
                  <a:srgbClr val="0F4662"/>
                </a:solidFill>
                <a:latin typeface="+mj-lt"/>
                <a:ea typeface="Quicksand Bold"/>
                <a:cs typeface="Quicksand Bold"/>
                <a:sym typeface="Quicksand Bold"/>
              </a:rPr>
              <a:t>(Biggs, J. (1996))</a:t>
            </a:r>
          </a:p>
          <a:p>
            <a:pPr marL="0" lvl="0" indent="0" algn="ctr">
              <a:lnSpc>
                <a:spcPct val="150000"/>
              </a:lnSpc>
              <a:spcBef>
                <a:spcPct val="0"/>
              </a:spcBef>
            </a:pPr>
            <a:r>
              <a:rPr lang="en-US" sz="2800" b="1" dirty="0">
                <a:solidFill>
                  <a:srgbClr val="0F4662"/>
                </a:solidFill>
                <a:latin typeface="+mj-lt"/>
                <a:ea typeface="Quicksand Bold"/>
                <a:cs typeface="Quicksand Bold"/>
                <a:sym typeface="Quicksand Bold"/>
              </a:rPr>
              <a:t> </a:t>
            </a:r>
          </a:p>
        </p:txBody>
      </p:sp>
      <p:pic>
        <p:nvPicPr>
          <p:cNvPr id="33" name="תמונה 32" descr="תמונה שמכילה עיגול, מוח, ציוד, אומנות&#10;&#10;תוכן בינה מלאכותית גנרטיבית עשוי להיות שגוי.">
            <a:extLst>
              <a:ext uri="{FF2B5EF4-FFF2-40B4-BE49-F238E27FC236}">
                <a16:creationId xmlns:a16="http://schemas.microsoft.com/office/drawing/2014/main" id="{D494D1F0-D879-060D-A4AC-FEEF5AFF8188}"/>
              </a:ext>
            </a:extLst>
          </p:cNvPr>
          <p:cNvPicPr>
            <a:picLocks noChangeAspect="1"/>
          </p:cNvPicPr>
          <p:nvPr/>
        </p:nvPicPr>
        <p:blipFill>
          <a:blip r:embed="rId5"/>
          <a:stretch>
            <a:fillRect/>
          </a:stretch>
        </p:blipFill>
        <p:spPr>
          <a:xfrm>
            <a:off x="1316907" y="4735692"/>
            <a:ext cx="3632490" cy="3632490"/>
          </a:xfrm>
          <a:prstGeom prst="rect">
            <a:avLst/>
          </a:prstGeom>
        </p:spPr>
      </p:pic>
      <p:pic>
        <p:nvPicPr>
          <p:cNvPr id="35" name="תמונה 34" descr="תמונה שמכילה צילום מסך, צבעוני, עיצוב&#10;&#10;תוכן בינה מלאכותית גנרטיבית עשוי להיות שגוי.">
            <a:extLst>
              <a:ext uri="{FF2B5EF4-FFF2-40B4-BE49-F238E27FC236}">
                <a16:creationId xmlns:a16="http://schemas.microsoft.com/office/drawing/2014/main" id="{D0AE6657-19E1-475B-6F47-6C19E3E61D1B}"/>
              </a:ext>
            </a:extLst>
          </p:cNvPr>
          <p:cNvPicPr>
            <a:picLocks noChangeAspect="1"/>
          </p:cNvPicPr>
          <p:nvPr/>
        </p:nvPicPr>
        <p:blipFill>
          <a:blip r:embed="rId6"/>
          <a:stretch>
            <a:fillRect/>
          </a:stretch>
        </p:blipFill>
        <p:spPr>
          <a:xfrm>
            <a:off x="6076892" y="4437721"/>
            <a:ext cx="3886200" cy="3886200"/>
          </a:xfrm>
          <a:prstGeom prst="rect">
            <a:avLst/>
          </a:prstGeom>
        </p:spPr>
      </p:pic>
      <p:pic>
        <p:nvPicPr>
          <p:cNvPr id="37" name="תמונה 36">
            <a:extLst>
              <a:ext uri="{FF2B5EF4-FFF2-40B4-BE49-F238E27FC236}">
                <a16:creationId xmlns:a16="http://schemas.microsoft.com/office/drawing/2014/main" id="{48CCFC9E-D9E4-FB4C-FD83-B2685964A8C1}"/>
              </a:ext>
            </a:extLst>
          </p:cNvPr>
          <p:cNvPicPr>
            <a:picLocks noChangeAspect="1"/>
          </p:cNvPicPr>
          <p:nvPr/>
        </p:nvPicPr>
        <p:blipFill>
          <a:blip r:embed="rId7"/>
          <a:stretch>
            <a:fillRect/>
          </a:stretch>
        </p:blipFill>
        <p:spPr>
          <a:xfrm>
            <a:off x="13114791" y="4475924"/>
            <a:ext cx="3886200" cy="38862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a:extLst>
            <a:ext uri="{FF2B5EF4-FFF2-40B4-BE49-F238E27FC236}">
              <a16:creationId xmlns:a16="http://schemas.microsoft.com/office/drawing/2014/main" id="{DF67F107-126A-4489-049F-0395E45A1488}"/>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373905A5-1512-8C33-3316-F081C09D2A19}"/>
              </a:ext>
            </a:extLst>
          </p:cNvPr>
          <p:cNvGrpSpPr/>
          <p:nvPr/>
        </p:nvGrpSpPr>
        <p:grpSpPr>
          <a:xfrm>
            <a:off x="0" y="4522750"/>
            <a:ext cx="18288000" cy="4280312"/>
            <a:chOff x="0" y="-47625"/>
            <a:chExt cx="4816593" cy="1127325"/>
          </a:xfrm>
        </p:grpSpPr>
        <p:sp>
          <p:nvSpPr>
            <p:cNvPr id="3" name="Freeform 3">
              <a:extLst>
                <a:ext uri="{FF2B5EF4-FFF2-40B4-BE49-F238E27FC236}">
                  <a16:creationId xmlns:a16="http://schemas.microsoft.com/office/drawing/2014/main" id="{09F1C8E8-00ED-5511-5E8F-75BC3867CAEB}"/>
                </a:ext>
              </a:extLst>
            </p:cNvPr>
            <p:cNvSpPr/>
            <p:nvPr/>
          </p:nvSpPr>
          <p:spPr>
            <a:xfrm>
              <a:off x="0" y="0"/>
              <a:ext cx="4816592" cy="1079700"/>
            </a:xfrm>
            <a:custGeom>
              <a:avLst/>
              <a:gdLst/>
              <a:ahLst/>
              <a:cxnLst/>
              <a:rect l="l" t="t" r="r" b="b"/>
              <a:pathLst>
                <a:path w="4816592" h="1079700">
                  <a:moveTo>
                    <a:pt x="0" y="0"/>
                  </a:moveTo>
                  <a:lnTo>
                    <a:pt x="4816592" y="0"/>
                  </a:lnTo>
                  <a:lnTo>
                    <a:pt x="4816592" y="1079700"/>
                  </a:lnTo>
                  <a:lnTo>
                    <a:pt x="0" y="1079700"/>
                  </a:lnTo>
                  <a:close/>
                </a:path>
              </a:pathLst>
            </a:custGeom>
            <a:solidFill>
              <a:srgbClr val="DBE5EA"/>
            </a:solidFill>
          </p:spPr>
          <p:txBody>
            <a:bodyPr/>
            <a:lstStyle/>
            <a:p>
              <a:endParaRPr lang="he-IL"/>
            </a:p>
          </p:txBody>
        </p:sp>
        <p:sp>
          <p:nvSpPr>
            <p:cNvPr id="4" name="TextBox 4">
              <a:extLst>
                <a:ext uri="{FF2B5EF4-FFF2-40B4-BE49-F238E27FC236}">
                  <a16:creationId xmlns:a16="http://schemas.microsoft.com/office/drawing/2014/main" id="{7D386D6A-7FC3-87E4-1495-59141E023ABB}"/>
                </a:ext>
              </a:extLst>
            </p:cNvPr>
            <p:cNvSpPr txBox="1"/>
            <p:nvPr/>
          </p:nvSpPr>
          <p:spPr>
            <a:xfrm>
              <a:off x="0" y="-47625"/>
              <a:ext cx="4816593" cy="1127325"/>
            </a:xfrm>
            <a:prstGeom prst="rect">
              <a:avLst/>
            </a:prstGeom>
          </p:spPr>
          <p:txBody>
            <a:bodyPr lIns="50800" tIns="50800" rIns="50800" bIns="50800" rtlCol="0" anchor="ctr"/>
            <a:lstStyle/>
            <a:p>
              <a:pPr algn="ctr">
                <a:lnSpc>
                  <a:spcPts val="3693"/>
                </a:lnSpc>
              </a:pPr>
              <a:endParaRPr/>
            </a:p>
          </p:txBody>
        </p:sp>
      </p:grpSp>
      <p:sp>
        <p:nvSpPr>
          <p:cNvPr id="11" name="TextBox 11">
            <a:extLst>
              <a:ext uri="{FF2B5EF4-FFF2-40B4-BE49-F238E27FC236}">
                <a16:creationId xmlns:a16="http://schemas.microsoft.com/office/drawing/2014/main" id="{74A9B6F0-34FD-1D12-7881-266AEF27609D}"/>
              </a:ext>
            </a:extLst>
          </p:cNvPr>
          <p:cNvSpPr txBox="1"/>
          <p:nvPr/>
        </p:nvSpPr>
        <p:spPr>
          <a:xfrm>
            <a:off x="7315200" y="306307"/>
            <a:ext cx="9914964" cy="1204176"/>
          </a:xfrm>
          <a:prstGeom prst="rect">
            <a:avLst/>
          </a:prstGeom>
        </p:spPr>
        <p:txBody>
          <a:bodyPr lIns="0" tIns="0" rIns="0" bIns="0" rtlCol="0" anchor="t">
            <a:spAutoFit/>
          </a:bodyPr>
          <a:lstStyle/>
          <a:p>
            <a:pPr marL="0" lvl="0" indent="0" algn="l">
              <a:lnSpc>
                <a:spcPts val="8959"/>
              </a:lnSpc>
              <a:spcBef>
                <a:spcPct val="0"/>
              </a:spcBef>
            </a:pPr>
            <a:r>
              <a:rPr lang="en-US" sz="8800" b="1" i="1" dirty="0">
                <a:solidFill>
                  <a:srgbClr val="0F4662"/>
                </a:solidFill>
                <a:latin typeface="Angsana New" panose="02020603050405020304" pitchFamily="18" charset="-34"/>
                <a:cs typeface="Angsana New" panose="02020603050405020304" pitchFamily="18" charset="-34"/>
                <a:sym typeface="Cormorant Garamond Bold Italics"/>
              </a:rPr>
              <a:t>The</a:t>
            </a:r>
            <a:r>
              <a:rPr lang="en-US" sz="6399" b="1" i="1" dirty="0">
                <a:solidFill>
                  <a:srgbClr val="0F4662"/>
                </a:solidFill>
                <a:latin typeface="Cormorant Garamond Bold Italics"/>
                <a:ea typeface="Cormorant Garamond Bold Italics"/>
                <a:cs typeface="Cormorant Garamond Bold Italics"/>
                <a:sym typeface="Cormorant Garamond Bold Italics"/>
              </a:rPr>
              <a:t> </a:t>
            </a:r>
            <a:r>
              <a:rPr lang="en-US" sz="8800" b="1" i="1" dirty="0">
                <a:solidFill>
                  <a:srgbClr val="0F4662"/>
                </a:solidFill>
                <a:latin typeface="Angsana New" panose="02020603050405020304" pitchFamily="18" charset="-34"/>
                <a:cs typeface="Angsana New" panose="02020603050405020304" pitchFamily="18" charset="-34"/>
                <a:sym typeface="Cormorant Garamond Bold Italics"/>
              </a:rPr>
              <a:t>Solution</a:t>
            </a:r>
          </a:p>
        </p:txBody>
      </p:sp>
      <p:pic>
        <p:nvPicPr>
          <p:cNvPr id="5" name="Picture 23">
            <a:extLst>
              <a:ext uri="{FF2B5EF4-FFF2-40B4-BE49-F238E27FC236}">
                <a16:creationId xmlns:a16="http://schemas.microsoft.com/office/drawing/2014/main" id="{94EC0B0B-1F3D-695A-AB90-B93294D6A5D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740479" y="1352629"/>
            <a:ext cx="2807042" cy="2138699"/>
          </a:xfrm>
          <a:prstGeom prst="rect">
            <a:avLst/>
          </a:prstGeom>
        </p:spPr>
      </p:pic>
      <p:grpSp>
        <p:nvGrpSpPr>
          <p:cNvPr id="19" name="Group 18">
            <a:extLst>
              <a:ext uri="{FF2B5EF4-FFF2-40B4-BE49-F238E27FC236}">
                <a16:creationId xmlns:a16="http://schemas.microsoft.com/office/drawing/2014/main" id="{B091C532-02C0-FF48-6F9A-0E86BD059BCD}"/>
              </a:ext>
            </a:extLst>
          </p:cNvPr>
          <p:cNvGrpSpPr/>
          <p:nvPr/>
        </p:nvGrpSpPr>
        <p:grpSpPr>
          <a:xfrm>
            <a:off x="2002968" y="6501167"/>
            <a:ext cx="1702559" cy="2314563"/>
            <a:chOff x="1351705" y="4729634"/>
            <a:chExt cx="3632490" cy="4938229"/>
          </a:xfrm>
        </p:grpSpPr>
        <p:pic>
          <p:nvPicPr>
            <p:cNvPr id="6" name="תמונה 5" descr="תמונה שמכילה עיגול, מוח, ציוד, אומנות&#10;&#10;תוכן בינה מלאכותית גנרטיבית עשוי להיות שגוי.">
              <a:extLst>
                <a:ext uri="{FF2B5EF4-FFF2-40B4-BE49-F238E27FC236}">
                  <a16:creationId xmlns:a16="http://schemas.microsoft.com/office/drawing/2014/main" id="{24807F98-6739-38CA-D4C5-45BDEDBF609E}"/>
                </a:ext>
              </a:extLst>
            </p:cNvPr>
            <p:cNvPicPr>
              <a:picLocks noChangeAspect="1"/>
            </p:cNvPicPr>
            <p:nvPr/>
          </p:nvPicPr>
          <p:blipFill>
            <a:blip r:embed="rId4"/>
            <a:stretch>
              <a:fillRect/>
            </a:stretch>
          </p:blipFill>
          <p:spPr>
            <a:xfrm>
              <a:off x="1351705" y="4729634"/>
              <a:ext cx="3632490" cy="3632490"/>
            </a:xfrm>
            <a:prstGeom prst="rect">
              <a:avLst/>
            </a:prstGeom>
          </p:spPr>
        </p:pic>
        <p:pic>
          <p:nvPicPr>
            <p:cNvPr id="10" name="תמונה 9" descr="תמונה שמכילה כחול, עיצוב&#10;&#10;תוכן בינה מלאכותית גנרטיבית עשוי להיות שגוי.">
              <a:extLst>
                <a:ext uri="{FF2B5EF4-FFF2-40B4-BE49-F238E27FC236}">
                  <a16:creationId xmlns:a16="http://schemas.microsoft.com/office/drawing/2014/main" id="{1154351A-1D7C-FC6E-6B11-562AD8996737}"/>
                </a:ext>
              </a:extLst>
            </p:cNvPr>
            <p:cNvPicPr>
              <a:picLocks noChangeAspect="1"/>
            </p:cNvPicPr>
            <p:nvPr/>
          </p:nvPicPr>
          <p:blipFill>
            <a:blip r:embed="rId5"/>
            <a:stretch>
              <a:fillRect/>
            </a:stretch>
          </p:blipFill>
          <p:spPr>
            <a:xfrm>
              <a:off x="2444008" y="8095661"/>
              <a:ext cx="1572202" cy="1572202"/>
            </a:xfrm>
            <a:prstGeom prst="rect">
              <a:avLst/>
            </a:prstGeom>
          </p:spPr>
        </p:pic>
      </p:grpSp>
      <p:grpSp>
        <p:nvGrpSpPr>
          <p:cNvPr id="17" name="Group 16">
            <a:extLst>
              <a:ext uri="{FF2B5EF4-FFF2-40B4-BE49-F238E27FC236}">
                <a16:creationId xmlns:a16="http://schemas.microsoft.com/office/drawing/2014/main" id="{3B99AC13-327F-1B45-4CC2-D3E8E4427606}"/>
              </a:ext>
            </a:extLst>
          </p:cNvPr>
          <p:cNvGrpSpPr/>
          <p:nvPr/>
        </p:nvGrpSpPr>
        <p:grpSpPr>
          <a:xfrm>
            <a:off x="7986957" y="6339908"/>
            <a:ext cx="1821474" cy="2475821"/>
            <a:chOff x="7200898" y="4385583"/>
            <a:chExt cx="3886200" cy="5282280"/>
          </a:xfrm>
        </p:grpSpPr>
        <p:pic>
          <p:nvPicPr>
            <p:cNvPr id="7" name="תמונה 6" descr="תמונה שמכילה צילום מסך, צבעוני, עיצוב&#10;&#10;תוכן בינה מלאכותית גנרטיבית עשוי להיות שגוי.">
              <a:extLst>
                <a:ext uri="{FF2B5EF4-FFF2-40B4-BE49-F238E27FC236}">
                  <a16:creationId xmlns:a16="http://schemas.microsoft.com/office/drawing/2014/main" id="{1FA7BBC7-1BEC-7FF1-6E1B-FAA6198F5050}"/>
                </a:ext>
              </a:extLst>
            </p:cNvPr>
            <p:cNvPicPr>
              <a:picLocks noChangeAspect="1"/>
            </p:cNvPicPr>
            <p:nvPr/>
          </p:nvPicPr>
          <p:blipFill>
            <a:blip r:embed="rId6"/>
            <a:stretch>
              <a:fillRect/>
            </a:stretch>
          </p:blipFill>
          <p:spPr>
            <a:xfrm>
              <a:off x="7200898" y="4385583"/>
              <a:ext cx="3886200" cy="3886200"/>
            </a:xfrm>
            <a:prstGeom prst="rect">
              <a:avLst/>
            </a:prstGeom>
          </p:spPr>
        </p:pic>
        <p:pic>
          <p:nvPicPr>
            <p:cNvPr id="13" name="תמונה 12" descr="תמונה שמכילה כחול, עיצוב&#10;&#10;תוכן בינה מלאכותית גנרטיבית עשוי להיות שגוי.">
              <a:extLst>
                <a:ext uri="{FF2B5EF4-FFF2-40B4-BE49-F238E27FC236}">
                  <a16:creationId xmlns:a16="http://schemas.microsoft.com/office/drawing/2014/main" id="{151F922F-AF46-2798-89C1-A6F1E0BD8B38}"/>
                </a:ext>
              </a:extLst>
            </p:cNvPr>
            <p:cNvPicPr>
              <a:picLocks noChangeAspect="1"/>
            </p:cNvPicPr>
            <p:nvPr/>
          </p:nvPicPr>
          <p:blipFill>
            <a:blip r:embed="rId5"/>
            <a:stretch>
              <a:fillRect/>
            </a:stretch>
          </p:blipFill>
          <p:spPr>
            <a:xfrm>
              <a:off x="8222586" y="8095661"/>
              <a:ext cx="1572202" cy="1572202"/>
            </a:xfrm>
            <a:prstGeom prst="rect">
              <a:avLst/>
            </a:prstGeom>
          </p:spPr>
        </p:pic>
      </p:grpSp>
      <p:grpSp>
        <p:nvGrpSpPr>
          <p:cNvPr id="18" name="Group 17">
            <a:extLst>
              <a:ext uri="{FF2B5EF4-FFF2-40B4-BE49-F238E27FC236}">
                <a16:creationId xmlns:a16="http://schemas.microsoft.com/office/drawing/2014/main" id="{B67B0E4A-69A4-A30D-BCAF-D0BD4C542431}"/>
              </a:ext>
            </a:extLst>
          </p:cNvPr>
          <p:cNvGrpSpPr/>
          <p:nvPr/>
        </p:nvGrpSpPr>
        <p:grpSpPr>
          <a:xfrm>
            <a:off x="13900850" y="6414964"/>
            <a:ext cx="1821474" cy="2462336"/>
            <a:chOff x="13114791" y="4475924"/>
            <a:chExt cx="3886200" cy="5253509"/>
          </a:xfrm>
        </p:grpSpPr>
        <p:pic>
          <p:nvPicPr>
            <p:cNvPr id="8" name="תמונה 7">
              <a:extLst>
                <a:ext uri="{FF2B5EF4-FFF2-40B4-BE49-F238E27FC236}">
                  <a16:creationId xmlns:a16="http://schemas.microsoft.com/office/drawing/2014/main" id="{75B86060-C975-A173-4813-B666B5A2C4CB}"/>
                </a:ext>
              </a:extLst>
            </p:cNvPr>
            <p:cNvPicPr>
              <a:picLocks noChangeAspect="1"/>
            </p:cNvPicPr>
            <p:nvPr/>
          </p:nvPicPr>
          <p:blipFill>
            <a:blip r:embed="rId7"/>
            <a:stretch>
              <a:fillRect/>
            </a:stretch>
          </p:blipFill>
          <p:spPr>
            <a:xfrm>
              <a:off x="13114791" y="4475924"/>
              <a:ext cx="3886200" cy="3886200"/>
            </a:xfrm>
            <a:prstGeom prst="rect">
              <a:avLst/>
            </a:prstGeom>
          </p:spPr>
        </p:pic>
        <p:pic>
          <p:nvPicPr>
            <p:cNvPr id="15" name="תמונה 14" descr="תמונה שמכילה כחול, עיצוב&#10;&#10;תוכן בינה מלאכותית גנרטיבית עשוי להיות שגוי.">
              <a:extLst>
                <a:ext uri="{FF2B5EF4-FFF2-40B4-BE49-F238E27FC236}">
                  <a16:creationId xmlns:a16="http://schemas.microsoft.com/office/drawing/2014/main" id="{D68E731A-50BA-C05C-5542-09F86B77809E}"/>
                </a:ext>
              </a:extLst>
            </p:cNvPr>
            <p:cNvPicPr>
              <a:picLocks noChangeAspect="1"/>
            </p:cNvPicPr>
            <p:nvPr/>
          </p:nvPicPr>
          <p:blipFill>
            <a:blip r:embed="rId5"/>
            <a:stretch>
              <a:fillRect/>
            </a:stretch>
          </p:blipFill>
          <p:spPr>
            <a:xfrm>
              <a:off x="14271790" y="8157231"/>
              <a:ext cx="1572202" cy="1572202"/>
            </a:xfrm>
            <a:prstGeom prst="rect">
              <a:avLst/>
            </a:prstGeom>
          </p:spPr>
        </p:pic>
      </p:grpSp>
      <p:pic>
        <p:nvPicPr>
          <p:cNvPr id="14" name="Picture 23">
            <a:extLst>
              <a:ext uri="{FF2B5EF4-FFF2-40B4-BE49-F238E27FC236}">
                <a16:creationId xmlns:a16="http://schemas.microsoft.com/office/drawing/2014/main" id="{330A0110-0300-23E6-866A-10E77BBBC10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700780" y="1093338"/>
            <a:ext cx="6886435" cy="5246808"/>
          </a:xfrm>
          <a:prstGeom prst="rect">
            <a:avLst/>
          </a:prstGeom>
        </p:spPr>
      </p:pic>
      <p:pic>
        <p:nvPicPr>
          <p:cNvPr id="20" name="Picture 19">
            <a:extLst>
              <a:ext uri="{FF2B5EF4-FFF2-40B4-BE49-F238E27FC236}">
                <a16:creationId xmlns:a16="http://schemas.microsoft.com/office/drawing/2014/main" id="{1B6B8CEF-69D4-60A6-F3AA-54EE2C02B61F}"/>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73894" y="2249772"/>
            <a:ext cx="6886435" cy="5777305"/>
          </a:xfrm>
          <a:prstGeom prst="rect">
            <a:avLst/>
          </a:prstGeom>
        </p:spPr>
      </p:pic>
      <p:grpSp>
        <p:nvGrpSpPr>
          <p:cNvPr id="25" name="Group 24">
            <a:extLst>
              <a:ext uri="{FF2B5EF4-FFF2-40B4-BE49-F238E27FC236}">
                <a16:creationId xmlns:a16="http://schemas.microsoft.com/office/drawing/2014/main" id="{F58F4CE4-A1FC-C124-10ED-880EC5291A83}"/>
              </a:ext>
            </a:extLst>
          </p:cNvPr>
          <p:cNvGrpSpPr/>
          <p:nvPr/>
        </p:nvGrpSpPr>
        <p:grpSpPr>
          <a:xfrm>
            <a:off x="1735372" y="2399942"/>
            <a:ext cx="14952730" cy="6351714"/>
            <a:chOff x="1735372" y="2399942"/>
            <a:chExt cx="14952730" cy="6351714"/>
          </a:xfrm>
        </p:grpSpPr>
        <p:pic>
          <p:nvPicPr>
            <p:cNvPr id="21" name="Picture 20">
              <a:extLst>
                <a:ext uri="{FF2B5EF4-FFF2-40B4-BE49-F238E27FC236}">
                  <a16:creationId xmlns:a16="http://schemas.microsoft.com/office/drawing/2014/main" id="{EEE3816C-914F-F5E2-33A8-59AF1606D2E9}"/>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735372" y="2484245"/>
              <a:ext cx="6546800" cy="6237502"/>
            </a:xfrm>
            <a:prstGeom prst="rect">
              <a:avLst/>
            </a:prstGeom>
          </p:spPr>
        </p:pic>
        <p:pic>
          <p:nvPicPr>
            <p:cNvPr id="22" name="Picture 21">
              <a:extLst>
                <a:ext uri="{FF2B5EF4-FFF2-40B4-BE49-F238E27FC236}">
                  <a16:creationId xmlns:a16="http://schemas.microsoft.com/office/drawing/2014/main" id="{BCCBC394-5BE8-2983-6A6A-085BAC6D2D1A}"/>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11145680" y="2399942"/>
              <a:ext cx="5542422" cy="6351714"/>
            </a:xfrm>
            <a:prstGeom prst="rect">
              <a:avLst/>
            </a:prstGeom>
          </p:spPr>
        </p:pic>
      </p:grpSp>
      <p:pic>
        <p:nvPicPr>
          <p:cNvPr id="24" name="Picture 23">
            <a:extLst>
              <a:ext uri="{FF2B5EF4-FFF2-40B4-BE49-F238E27FC236}">
                <a16:creationId xmlns:a16="http://schemas.microsoft.com/office/drawing/2014/main" id="{425FECED-7878-FD9C-085E-585DC5745D8E}"/>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11326001" y="1087815"/>
            <a:ext cx="6889965" cy="7635102"/>
          </a:xfrm>
          <a:prstGeom prst="rect">
            <a:avLst/>
          </a:prstGeom>
        </p:spPr>
      </p:pic>
    </p:spTree>
    <p:extLst>
      <p:ext uri="{BB962C8B-B14F-4D97-AF65-F5344CB8AC3E}">
        <p14:creationId xmlns:p14="http://schemas.microsoft.com/office/powerpoint/2010/main" val="3498178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childTnLst>
                                  <p:subTnLst>
                                    <p:set>
                                      <p:cBhvr override="childStyle">
                                        <p:cTn dur="1" fill="hold" display="0" masterRel="nextClick" afterEffect="1"/>
                                        <p:tgtEl>
                                          <p:spTgt spid="25"/>
                                        </p:tgtEl>
                                        <p:attrNameLst>
                                          <p:attrName>style.visibility</p:attrName>
                                        </p:attrNameLst>
                                      </p:cBhvr>
                                      <p:to>
                                        <p:strVal val="hidden"/>
                                      </p:to>
                                    </p:set>
                                  </p:sub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arn(inVertical)">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subTnLst>
                                    <p:set>
                                      <p:cBhvr override="childStyle">
                                        <p:cTn dur="1" fill="hold" display="0" masterRel="nextClick" afterEffect="1"/>
                                        <p:tgtEl>
                                          <p:spTgt spid="20"/>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arn(inVertical)">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24"/>
                                        </p:tgtEl>
                                        <p:attrNameLst>
                                          <p:attrName>style.visibility</p:attrName>
                                        </p:attrNameLst>
                                      </p:cBhvr>
                                      <p:to>
                                        <p:strVal val="visible"/>
                                      </p:to>
                                    </p:set>
                                  </p:childTnLst>
                                  <p:subTnLst>
                                    <p:set>
                                      <p:cBhvr override="childStyle">
                                        <p:cTn dur="1" fill="hold" display="0" masterRel="nextClick" afterEffect="1"/>
                                        <p:tgtEl>
                                          <p:spTgt spid="24"/>
                                        </p:tgtEl>
                                        <p:attrNameLst>
                                          <p:attrName>style.visibility</p:attrName>
                                        </p:attrNameLst>
                                      </p:cBhvr>
                                      <p:to>
                                        <p:strVal val="hidden"/>
                                      </p:to>
                                    </p:set>
                                  </p:sub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barn(inVertical)">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barn(inVertical)">
                                      <p:cBhvr>
                                        <p:cTn id="3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a:extLst>
            <a:ext uri="{FF2B5EF4-FFF2-40B4-BE49-F238E27FC236}">
              <a16:creationId xmlns:a16="http://schemas.microsoft.com/office/drawing/2014/main" id="{3E141734-38A6-7600-1B58-9DF6F7C603FE}"/>
            </a:ext>
          </a:extLst>
        </p:cNvPr>
        <p:cNvGrpSpPr/>
        <p:nvPr/>
      </p:nvGrpSpPr>
      <p:grpSpPr>
        <a:xfrm>
          <a:off x="0" y="0"/>
          <a:ext cx="0" cy="0"/>
          <a:chOff x="0" y="0"/>
          <a:chExt cx="0" cy="0"/>
        </a:xfrm>
      </p:grpSpPr>
      <p:sp>
        <p:nvSpPr>
          <p:cNvPr id="6" name="TextBox 6">
            <a:extLst>
              <a:ext uri="{FF2B5EF4-FFF2-40B4-BE49-F238E27FC236}">
                <a16:creationId xmlns:a16="http://schemas.microsoft.com/office/drawing/2014/main" id="{8CC1C66C-8C3B-0E25-A37A-B698C7FB39BF}"/>
              </a:ext>
            </a:extLst>
          </p:cNvPr>
          <p:cNvSpPr txBox="1"/>
          <p:nvPr/>
        </p:nvSpPr>
        <p:spPr>
          <a:xfrm>
            <a:off x="188884" y="190500"/>
            <a:ext cx="17602200" cy="1204176"/>
          </a:xfrm>
          <a:prstGeom prst="rect">
            <a:avLst/>
          </a:prstGeom>
        </p:spPr>
        <p:txBody>
          <a:bodyPr wrap="square" lIns="0" tIns="0" rIns="0" bIns="0" rtlCol="0" anchor="t">
            <a:spAutoFit/>
          </a:bodyPr>
          <a:lstStyle/>
          <a:p>
            <a:pPr lvl="0" algn="ctr">
              <a:lnSpc>
                <a:spcPts val="8959"/>
              </a:lnSpc>
              <a:spcBef>
                <a:spcPct val="0"/>
              </a:spcBef>
            </a:pPr>
            <a:r>
              <a:rPr lang="en-US" sz="8800" b="1" i="1" dirty="0">
                <a:solidFill>
                  <a:srgbClr val="0F4662"/>
                </a:solidFill>
                <a:latin typeface="Angsana New" panose="02020603050405020304" pitchFamily="18" charset="-34"/>
                <a:cs typeface="Angsana New" panose="02020603050405020304" pitchFamily="18" charset="-34"/>
                <a:sym typeface="Cormorant Garamond Bold Italics"/>
              </a:rPr>
              <a:t>Learning</a:t>
            </a:r>
            <a:r>
              <a:rPr lang="en-US" sz="6399" b="1" i="1" dirty="0">
                <a:solidFill>
                  <a:srgbClr val="0F4662"/>
                </a:solidFill>
                <a:latin typeface="Cormorant Garamond Bold Italics"/>
                <a:ea typeface="Cormorant Garamond Bold Italics"/>
                <a:cs typeface="Cormorant Garamond Bold Italics"/>
                <a:sym typeface="Cormorant Garamond Bold Italics"/>
              </a:rPr>
              <a:t> </a:t>
            </a:r>
            <a:r>
              <a:rPr lang="en-US" sz="8800" b="1" i="1" dirty="0">
                <a:solidFill>
                  <a:srgbClr val="0F4662"/>
                </a:solidFill>
                <a:latin typeface="Angsana New" panose="02020603050405020304" pitchFamily="18" charset="-34"/>
                <a:cs typeface="Angsana New" panose="02020603050405020304" pitchFamily="18" charset="-34"/>
                <a:sym typeface="Cormorant Garamond Bold Italics"/>
              </a:rPr>
              <a:t>with</a:t>
            </a:r>
            <a:r>
              <a:rPr lang="en-US" sz="6399" b="1" i="1" dirty="0">
                <a:solidFill>
                  <a:srgbClr val="0F4662"/>
                </a:solidFill>
                <a:latin typeface="Cormorant Garamond Bold Italics"/>
                <a:ea typeface="Cormorant Garamond Bold Italics"/>
                <a:cs typeface="Cormorant Garamond Bold Italics"/>
                <a:sym typeface="Cormorant Garamond Bold Italics"/>
              </a:rPr>
              <a:t> </a:t>
            </a:r>
            <a:r>
              <a:rPr lang="en-US" sz="8800" b="1" i="1" dirty="0" err="1">
                <a:solidFill>
                  <a:srgbClr val="0F4662"/>
                </a:solidFill>
                <a:latin typeface="Angsana New" panose="02020603050405020304" pitchFamily="18" charset="-34"/>
                <a:cs typeface="Angsana New" panose="02020603050405020304" pitchFamily="18" charset="-34"/>
                <a:sym typeface="Cormorant Garamond Bold Italics"/>
              </a:rPr>
              <a:t>LabBuddy</a:t>
            </a:r>
            <a:endParaRPr lang="en-US" sz="8800" b="1" i="1" dirty="0">
              <a:solidFill>
                <a:srgbClr val="0F4662"/>
              </a:solidFill>
              <a:latin typeface="Angsana New" panose="02020603050405020304" pitchFamily="18" charset="-34"/>
              <a:cs typeface="Angsana New" panose="02020603050405020304" pitchFamily="18" charset="-34"/>
              <a:sym typeface="Cormorant Garamond Bold Italics"/>
            </a:endParaRPr>
          </a:p>
        </p:txBody>
      </p:sp>
      <p:pic>
        <p:nvPicPr>
          <p:cNvPr id="15" name="תמונה 19" descr="תמונה שמכילה טקסט, צילום מסך, גופן, עיצוב&#10;&#10;תוכן בינה מלאכותית גנרטיבית עשוי להיות שגוי.">
            <a:extLst>
              <a:ext uri="{FF2B5EF4-FFF2-40B4-BE49-F238E27FC236}">
                <a16:creationId xmlns:a16="http://schemas.microsoft.com/office/drawing/2014/main" id="{82D5586B-9FAC-4CC6-BCC3-B0F707944509}"/>
              </a:ext>
            </a:extLst>
          </p:cNvPr>
          <p:cNvPicPr>
            <a:picLocks noChangeAspect="1"/>
          </p:cNvPicPr>
          <p:nvPr/>
        </p:nvPicPr>
        <p:blipFill>
          <a:blip r:embed="rId3"/>
          <a:stretch>
            <a:fillRect/>
          </a:stretch>
        </p:blipFill>
        <p:spPr>
          <a:xfrm>
            <a:off x="1472096" y="3948596"/>
            <a:ext cx="3709504" cy="3709504"/>
          </a:xfrm>
          <a:prstGeom prst="rect">
            <a:avLst/>
          </a:prstGeom>
        </p:spPr>
      </p:pic>
      <p:pic>
        <p:nvPicPr>
          <p:cNvPr id="17" name="Picture 2" descr="Preparation-1">
            <a:extLst>
              <a:ext uri="{FF2B5EF4-FFF2-40B4-BE49-F238E27FC236}">
                <a16:creationId xmlns:a16="http://schemas.microsoft.com/office/drawing/2014/main" id="{EAA5DB57-9ED9-DC80-2AED-3B3EB27DE1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36031" y="4321545"/>
            <a:ext cx="4513769" cy="300917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5 Steps to Be Better Prepared for Competitive Exams |  TheHigherEducationReview">
            <a:extLst>
              <a:ext uri="{FF2B5EF4-FFF2-40B4-BE49-F238E27FC236}">
                <a16:creationId xmlns:a16="http://schemas.microsoft.com/office/drawing/2014/main" id="{C3F58476-9810-DCB8-507C-9A9D39C601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4200" y="4321545"/>
            <a:ext cx="4506638" cy="3009179"/>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1C862A4B-016C-C025-3621-12C228C867BB}"/>
              </a:ext>
            </a:extLst>
          </p:cNvPr>
          <p:cNvGrpSpPr/>
          <p:nvPr/>
        </p:nvGrpSpPr>
        <p:grpSpPr>
          <a:xfrm>
            <a:off x="152400" y="1409700"/>
            <a:ext cx="17907000" cy="8610600"/>
            <a:chOff x="152400" y="1409700"/>
            <a:chExt cx="17907000" cy="8610600"/>
          </a:xfrm>
        </p:grpSpPr>
        <p:sp>
          <p:nvSpPr>
            <p:cNvPr id="5" name="Freeform 5">
              <a:extLst>
                <a:ext uri="{FF2B5EF4-FFF2-40B4-BE49-F238E27FC236}">
                  <a16:creationId xmlns:a16="http://schemas.microsoft.com/office/drawing/2014/main" id="{82726F56-8991-1BCB-EDEB-98C16768D0F4}"/>
                </a:ext>
              </a:extLst>
            </p:cNvPr>
            <p:cNvSpPr/>
            <p:nvPr/>
          </p:nvSpPr>
          <p:spPr>
            <a:xfrm>
              <a:off x="8149986" y="1409700"/>
              <a:ext cx="1679997" cy="249900"/>
            </a:xfrm>
            <a:custGeom>
              <a:avLst/>
              <a:gdLst/>
              <a:ahLst/>
              <a:cxnLst/>
              <a:rect l="l" t="t" r="r" b="b"/>
              <a:pathLst>
                <a:path w="1679997" h="249900">
                  <a:moveTo>
                    <a:pt x="0" y="0"/>
                  </a:moveTo>
                  <a:lnTo>
                    <a:pt x="1679998" y="0"/>
                  </a:lnTo>
                  <a:lnTo>
                    <a:pt x="1679998" y="249899"/>
                  </a:lnTo>
                  <a:lnTo>
                    <a:pt x="0" y="24989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he-IL"/>
            </a:p>
          </p:txBody>
        </p:sp>
        <p:sp>
          <p:nvSpPr>
            <p:cNvPr id="7" name="Freeform 7">
              <a:extLst>
                <a:ext uri="{FF2B5EF4-FFF2-40B4-BE49-F238E27FC236}">
                  <a16:creationId xmlns:a16="http://schemas.microsoft.com/office/drawing/2014/main" id="{21910B12-ED71-9C95-86D5-5BE80B4B94A0}"/>
                </a:ext>
              </a:extLst>
            </p:cNvPr>
            <p:cNvSpPr/>
            <p:nvPr/>
          </p:nvSpPr>
          <p:spPr>
            <a:xfrm>
              <a:off x="8304001" y="9770400"/>
              <a:ext cx="1679997" cy="249900"/>
            </a:xfrm>
            <a:custGeom>
              <a:avLst/>
              <a:gdLst/>
              <a:ahLst/>
              <a:cxnLst/>
              <a:rect l="l" t="t" r="r" b="b"/>
              <a:pathLst>
                <a:path w="1679997" h="249900">
                  <a:moveTo>
                    <a:pt x="0" y="0"/>
                  </a:moveTo>
                  <a:lnTo>
                    <a:pt x="1679998" y="0"/>
                  </a:lnTo>
                  <a:lnTo>
                    <a:pt x="1679998" y="249900"/>
                  </a:lnTo>
                  <a:lnTo>
                    <a:pt x="0" y="2499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he-IL"/>
            </a:p>
          </p:txBody>
        </p:sp>
        <p:grpSp>
          <p:nvGrpSpPr>
            <p:cNvPr id="8" name="Group 2">
              <a:extLst>
                <a:ext uri="{FF2B5EF4-FFF2-40B4-BE49-F238E27FC236}">
                  <a16:creationId xmlns:a16="http://schemas.microsoft.com/office/drawing/2014/main" id="{02C43070-79D1-6768-EFE4-0E1C8D6DEB85}"/>
                </a:ext>
              </a:extLst>
            </p:cNvPr>
            <p:cNvGrpSpPr/>
            <p:nvPr/>
          </p:nvGrpSpPr>
          <p:grpSpPr>
            <a:xfrm>
              <a:off x="1657981" y="5871031"/>
              <a:ext cx="15253200" cy="613699"/>
              <a:chOff x="0" y="0"/>
              <a:chExt cx="1418473" cy="1692619"/>
            </a:xfrm>
          </p:grpSpPr>
          <p:sp>
            <p:nvSpPr>
              <p:cNvPr id="9" name="Freeform 3">
                <a:extLst>
                  <a:ext uri="{FF2B5EF4-FFF2-40B4-BE49-F238E27FC236}">
                    <a16:creationId xmlns:a16="http://schemas.microsoft.com/office/drawing/2014/main" id="{5293ADC3-6466-0361-335C-A9CFF6834D66}"/>
                  </a:ext>
                </a:extLst>
              </p:cNvPr>
              <p:cNvSpPr/>
              <p:nvPr/>
            </p:nvSpPr>
            <p:spPr>
              <a:xfrm>
                <a:off x="0" y="0"/>
                <a:ext cx="1418473" cy="1692619"/>
              </a:xfrm>
              <a:custGeom>
                <a:avLst/>
                <a:gdLst/>
                <a:ahLst/>
                <a:cxnLst/>
                <a:rect l="l" t="t" r="r" b="b"/>
                <a:pathLst>
                  <a:path w="1418473" h="1692619">
                    <a:moveTo>
                      <a:pt x="73311" y="0"/>
                    </a:moveTo>
                    <a:lnTo>
                      <a:pt x="1345161" y="0"/>
                    </a:lnTo>
                    <a:cubicBezTo>
                      <a:pt x="1364605" y="0"/>
                      <a:pt x="1383252" y="7724"/>
                      <a:pt x="1397000" y="21472"/>
                    </a:cubicBezTo>
                    <a:cubicBezTo>
                      <a:pt x="1410749" y="35221"/>
                      <a:pt x="1418473" y="53868"/>
                      <a:pt x="1418473" y="73311"/>
                    </a:cubicBezTo>
                    <a:lnTo>
                      <a:pt x="1418473" y="1619308"/>
                    </a:lnTo>
                    <a:cubicBezTo>
                      <a:pt x="1418473" y="1638751"/>
                      <a:pt x="1410749" y="1657398"/>
                      <a:pt x="1397000" y="1671147"/>
                    </a:cubicBezTo>
                    <a:cubicBezTo>
                      <a:pt x="1383252" y="1684896"/>
                      <a:pt x="1364605" y="1692619"/>
                      <a:pt x="1345161" y="1692619"/>
                    </a:cubicBezTo>
                    <a:lnTo>
                      <a:pt x="73311" y="1692619"/>
                    </a:lnTo>
                    <a:cubicBezTo>
                      <a:pt x="32823" y="1692619"/>
                      <a:pt x="0" y="1659797"/>
                      <a:pt x="0" y="1619308"/>
                    </a:cubicBezTo>
                    <a:lnTo>
                      <a:pt x="0" y="73311"/>
                    </a:lnTo>
                    <a:cubicBezTo>
                      <a:pt x="0" y="53868"/>
                      <a:pt x="7724" y="35221"/>
                      <a:pt x="21472" y="21472"/>
                    </a:cubicBezTo>
                    <a:cubicBezTo>
                      <a:pt x="35221" y="7724"/>
                      <a:pt x="53868" y="0"/>
                      <a:pt x="73311" y="0"/>
                    </a:cubicBezTo>
                    <a:close/>
                  </a:path>
                </a:pathLst>
              </a:custGeom>
              <a:solidFill>
                <a:srgbClr val="DBE5EA"/>
              </a:solidFill>
            </p:spPr>
            <p:txBody>
              <a:bodyPr/>
              <a:lstStyle/>
              <a:p>
                <a:endParaRPr lang="he-IL" dirty="0"/>
              </a:p>
            </p:txBody>
          </p:sp>
          <p:sp>
            <p:nvSpPr>
              <p:cNvPr id="10" name="TextBox 4">
                <a:extLst>
                  <a:ext uri="{FF2B5EF4-FFF2-40B4-BE49-F238E27FC236}">
                    <a16:creationId xmlns:a16="http://schemas.microsoft.com/office/drawing/2014/main" id="{5B63F010-E55A-507E-DFB4-277BB159C8B0}"/>
                  </a:ext>
                </a:extLst>
              </p:cNvPr>
              <p:cNvSpPr txBox="1"/>
              <p:nvPr/>
            </p:nvSpPr>
            <p:spPr>
              <a:xfrm>
                <a:off x="0" y="-123825"/>
                <a:ext cx="1418473" cy="1816444"/>
              </a:xfrm>
              <a:prstGeom prst="rect">
                <a:avLst/>
              </a:prstGeom>
            </p:spPr>
            <p:txBody>
              <a:bodyPr lIns="50800" tIns="50800" rIns="50800" bIns="50800" rtlCol="0" anchor="ctr"/>
              <a:lstStyle/>
              <a:p>
                <a:pPr algn="ctr">
                  <a:lnSpc>
                    <a:spcPts val="4079"/>
                  </a:lnSpc>
                </a:pPr>
                <a:endParaRPr/>
              </a:p>
            </p:txBody>
          </p:sp>
        </p:grpSp>
        <p:sp>
          <p:nvSpPr>
            <p:cNvPr id="20" name="Freeform 7">
              <a:extLst>
                <a:ext uri="{FF2B5EF4-FFF2-40B4-BE49-F238E27FC236}">
                  <a16:creationId xmlns:a16="http://schemas.microsoft.com/office/drawing/2014/main" id="{36113D44-1254-28D6-747A-774A91AEAB6E}"/>
                </a:ext>
              </a:extLst>
            </p:cNvPr>
            <p:cNvSpPr/>
            <p:nvPr/>
          </p:nvSpPr>
          <p:spPr>
            <a:xfrm>
              <a:off x="1661113" y="3952260"/>
              <a:ext cx="15253200" cy="505440"/>
            </a:xfrm>
            <a:custGeom>
              <a:avLst/>
              <a:gdLst/>
              <a:ahLst/>
              <a:cxnLst/>
              <a:rect l="l" t="t" r="r" b="b"/>
              <a:pathLst>
                <a:path w="1418473" h="1692619">
                  <a:moveTo>
                    <a:pt x="73311" y="0"/>
                  </a:moveTo>
                  <a:lnTo>
                    <a:pt x="1345161" y="0"/>
                  </a:lnTo>
                  <a:cubicBezTo>
                    <a:pt x="1364605" y="0"/>
                    <a:pt x="1383252" y="7724"/>
                    <a:pt x="1397000" y="21472"/>
                  </a:cubicBezTo>
                  <a:cubicBezTo>
                    <a:pt x="1410749" y="35221"/>
                    <a:pt x="1418473" y="53868"/>
                    <a:pt x="1418473" y="73311"/>
                  </a:cubicBezTo>
                  <a:lnTo>
                    <a:pt x="1418473" y="1619308"/>
                  </a:lnTo>
                  <a:cubicBezTo>
                    <a:pt x="1418473" y="1638751"/>
                    <a:pt x="1410749" y="1657398"/>
                    <a:pt x="1397000" y="1671147"/>
                  </a:cubicBezTo>
                  <a:cubicBezTo>
                    <a:pt x="1383252" y="1684896"/>
                    <a:pt x="1364605" y="1692619"/>
                    <a:pt x="1345161" y="1692619"/>
                  </a:cubicBezTo>
                  <a:lnTo>
                    <a:pt x="73311" y="1692619"/>
                  </a:lnTo>
                  <a:cubicBezTo>
                    <a:pt x="32823" y="1692619"/>
                    <a:pt x="0" y="1659797"/>
                    <a:pt x="0" y="1619308"/>
                  </a:cubicBezTo>
                  <a:lnTo>
                    <a:pt x="0" y="73311"/>
                  </a:lnTo>
                  <a:cubicBezTo>
                    <a:pt x="0" y="53868"/>
                    <a:pt x="7724" y="35221"/>
                    <a:pt x="21472" y="21472"/>
                  </a:cubicBezTo>
                  <a:cubicBezTo>
                    <a:pt x="35221" y="7724"/>
                    <a:pt x="53868" y="0"/>
                    <a:pt x="73311" y="0"/>
                  </a:cubicBezTo>
                  <a:close/>
                </a:path>
              </a:pathLst>
            </a:custGeom>
            <a:solidFill>
              <a:srgbClr val="A9BECB"/>
            </a:solidFill>
          </p:spPr>
          <p:txBody>
            <a:bodyPr/>
            <a:lstStyle/>
            <a:p>
              <a:endParaRPr lang="he-IL" dirty="0"/>
            </a:p>
          </p:txBody>
        </p:sp>
        <p:sp>
          <p:nvSpPr>
            <p:cNvPr id="21" name="TextBox 16">
              <a:extLst>
                <a:ext uri="{FF2B5EF4-FFF2-40B4-BE49-F238E27FC236}">
                  <a16:creationId xmlns:a16="http://schemas.microsoft.com/office/drawing/2014/main" id="{1FADCEA3-6E96-D6AF-8DCE-A81AE7B27E4C}"/>
                </a:ext>
              </a:extLst>
            </p:cNvPr>
            <p:cNvSpPr txBox="1"/>
            <p:nvPr/>
          </p:nvSpPr>
          <p:spPr>
            <a:xfrm>
              <a:off x="3427386" y="3947569"/>
              <a:ext cx="11506200" cy="500137"/>
            </a:xfrm>
            <a:prstGeom prst="rect">
              <a:avLst/>
            </a:prstGeom>
          </p:spPr>
          <p:txBody>
            <a:bodyPr wrap="square" lIns="0" tIns="0" rIns="0" bIns="0" rtlCol="0" anchor="t">
              <a:spAutoFit/>
            </a:bodyPr>
            <a:lstStyle/>
            <a:p>
              <a:pPr marL="0" lvl="0" indent="0" algn="ctr">
                <a:lnSpc>
                  <a:spcPts val="3919"/>
                </a:lnSpc>
                <a:spcBef>
                  <a:spcPct val="0"/>
                </a:spcBef>
              </a:pPr>
              <a:r>
                <a:rPr lang="en-US" sz="3400" b="1" dirty="0">
                  <a:solidFill>
                    <a:srgbClr val="0F4662"/>
                  </a:solidFill>
                  <a:latin typeface="+mj-lt"/>
                  <a:ea typeface="Quicksand Bold"/>
                  <a:cs typeface="Quicksand Bold"/>
                  <a:sym typeface="Quicksand Bold"/>
                </a:rPr>
                <a:t>Interactive protocols</a:t>
              </a:r>
            </a:p>
          </p:txBody>
        </p:sp>
        <p:grpSp>
          <p:nvGrpSpPr>
            <p:cNvPr id="2" name="Group 2">
              <a:extLst>
                <a:ext uri="{FF2B5EF4-FFF2-40B4-BE49-F238E27FC236}">
                  <a16:creationId xmlns:a16="http://schemas.microsoft.com/office/drawing/2014/main" id="{56978E03-1556-147F-2ACE-908A75BD4B4B}"/>
                </a:ext>
              </a:extLst>
            </p:cNvPr>
            <p:cNvGrpSpPr>
              <a:grpSpLocks/>
            </p:cNvGrpSpPr>
            <p:nvPr/>
          </p:nvGrpSpPr>
          <p:grpSpPr>
            <a:xfrm>
              <a:off x="1662461" y="1834673"/>
              <a:ext cx="15253939" cy="613699"/>
              <a:chOff x="0" y="0"/>
              <a:chExt cx="1418473" cy="1692619"/>
            </a:xfrm>
          </p:grpSpPr>
          <p:sp>
            <p:nvSpPr>
              <p:cNvPr id="11" name="Freeform 3">
                <a:extLst>
                  <a:ext uri="{FF2B5EF4-FFF2-40B4-BE49-F238E27FC236}">
                    <a16:creationId xmlns:a16="http://schemas.microsoft.com/office/drawing/2014/main" id="{F90849C8-DB0D-90F0-F629-71F7A4DA4F2D}"/>
                  </a:ext>
                </a:extLst>
              </p:cNvPr>
              <p:cNvSpPr/>
              <p:nvPr/>
            </p:nvSpPr>
            <p:spPr>
              <a:xfrm>
                <a:off x="0" y="0"/>
                <a:ext cx="1418473" cy="1692619"/>
              </a:xfrm>
              <a:custGeom>
                <a:avLst/>
                <a:gdLst/>
                <a:ahLst/>
                <a:cxnLst/>
                <a:rect l="l" t="t" r="r" b="b"/>
                <a:pathLst>
                  <a:path w="1418473" h="1692619">
                    <a:moveTo>
                      <a:pt x="73311" y="0"/>
                    </a:moveTo>
                    <a:lnTo>
                      <a:pt x="1345161" y="0"/>
                    </a:lnTo>
                    <a:cubicBezTo>
                      <a:pt x="1364605" y="0"/>
                      <a:pt x="1383252" y="7724"/>
                      <a:pt x="1397000" y="21472"/>
                    </a:cubicBezTo>
                    <a:cubicBezTo>
                      <a:pt x="1410749" y="35221"/>
                      <a:pt x="1418473" y="53868"/>
                      <a:pt x="1418473" y="73311"/>
                    </a:cubicBezTo>
                    <a:lnTo>
                      <a:pt x="1418473" y="1619308"/>
                    </a:lnTo>
                    <a:cubicBezTo>
                      <a:pt x="1418473" y="1638751"/>
                      <a:pt x="1410749" y="1657398"/>
                      <a:pt x="1397000" y="1671147"/>
                    </a:cubicBezTo>
                    <a:cubicBezTo>
                      <a:pt x="1383252" y="1684896"/>
                      <a:pt x="1364605" y="1692619"/>
                      <a:pt x="1345161" y="1692619"/>
                    </a:cubicBezTo>
                    <a:lnTo>
                      <a:pt x="73311" y="1692619"/>
                    </a:lnTo>
                    <a:cubicBezTo>
                      <a:pt x="32823" y="1692619"/>
                      <a:pt x="0" y="1659797"/>
                      <a:pt x="0" y="1619308"/>
                    </a:cubicBezTo>
                    <a:lnTo>
                      <a:pt x="0" y="73311"/>
                    </a:lnTo>
                    <a:cubicBezTo>
                      <a:pt x="0" y="53868"/>
                      <a:pt x="7724" y="35221"/>
                      <a:pt x="21472" y="21472"/>
                    </a:cubicBezTo>
                    <a:cubicBezTo>
                      <a:pt x="35221" y="7724"/>
                      <a:pt x="53868" y="0"/>
                      <a:pt x="73311" y="0"/>
                    </a:cubicBezTo>
                    <a:close/>
                  </a:path>
                </a:pathLst>
              </a:custGeom>
              <a:solidFill>
                <a:srgbClr val="DBE5EA"/>
              </a:solidFill>
            </p:spPr>
            <p:txBody>
              <a:bodyPr/>
              <a:lstStyle/>
              <a:p>
                <a:endParaRPr lang="he-IL" dirty="0"/>
              </a:p>
            </p:txBody>
          </p:sp>
          <p:sp>
            <p:nvSpPr>
              <p:cNvPr id="12" name="TextBox 4">
                <a:extLst>
                  <a:ext uri="{FF2B5EF4-FFF2-40B4-BE49-F238E27FC236}">
                    <a16:creationId xmlns:a16="http://schemas.microsoft.com/office/drawing/2014/main" id="{BC4A66D8-3C80-55C1-5864-456D27B3BADB}"/>
                  </a:ext>
                </a:extLst>
              </p:cNvPr>
              <p:cNvSpPr txBox="1"/>
              <p:nvPr/>
            </p:nvSpPr>
            <p:spPr>
              <a:xfrm>
                <a:off x="0" y="-123825"/>
                <a:ext cx="1418473" cy="1816444"/>
              </a:xfrm>
              <a:prstGeom prst="rect">
                <a:avLst/>
              </a:prstGeom>
            </p:spPr>
            <p:txBody>
              <a:bodyPr lIns="50800" tIns="50800" rIns="50800" bIns="50800" rtlCol="0" anchor="ctr"/>
              <a:lstStyle/>
              <a:p>
                <a:pPr algn="ctr">
                  <a:lnSpc>
                    <a:spcPts val="4079"/>
                  </a:lnSpc>
                </a:pPr>
                <a:endParaRPr/>
              </a:p>
            </p:txBody>
          </p:sp>
        </p:grpSp>
        <p:sp>
          <p:nvSpPr>
            <p:cNvPr id="13" name="TextBox 16">
              <a:extLst>
                <a:ext uri="{FF2B5EF4-FFF2-40B4-BE49-F238E27FC236}">
                  <a16:creationId xmlns:a16="http://schemas.microsoft.com/office/drawing/2014/main" id="{2543157C-3AA5-AC28-76A8-71E7112134AD}"/>
                </a:ext>
              </a:extLst>
            </p:cNvPr>
            <p:cNvSpPr txBox="1"/>
            <p:nvPr/>
          </p:nvSpPr>
          <p:spPr>
            <a:xfrm>
              <a:off x="2123115" y="1900163"/>
              <a:ext cx="13733741" cy="500137"/>
            </a:xfrm>
            <a:prstGeom prst="rect">
              <a:avLst/>
            </a:prstGeom>
          </p:spPr>
          <p:txBody>
            <a:bodyPr wrap="square" lIns="0" tIns="0" rIns="0" bIns="0" rtlCol="0" anchor="t">
              <a:spAutoFit/>
            </a:bodyPr>
            <a:lstStyle/>
            <a:p>
              <a:pPr marL="0" lvl="0" indent="0" algn="ctr">
                <a:lnSpc>
                  <a:spcPts val="3919"/>
                </a:lnSpc>
                <a:spcBef>
                  <a:spcPct val="0"/>
                </a:spcBef>
              </a:pPr>
              <a:r>
                <a:rPr lang="en-US" sz="3400" b="1" dirty="0">
                  <a:solidFill>
                    <a:srgbClr val="0F4662"/>
                  </a:solidFill>
                  <a:latin typeface="+mj-lt"/>
                  <a:ea typeface="Quicksand Bold"/>
                  <a:cs typeface="Quicksand Bold"/>
                  <a:sym typeface="Quicksand Bold"/>
                </a:rPr>
                <a:t>Experiment Designer (</a:t>
              </a:r>
              <a:r>
                <a:rPr lang="en-US" sz="3400" b="1" dirty="0" err="1">
                  <a:solidFill>
                    <a:srgbClr val="0F4662"/>
                  </a:solidFill>
                  <a:latin typeface="+mj-lt"/>
                  <a:ea typeface="Quicksand Bold"/>
                  <a:cs typeface="Quicksand Bold"/>
                  <a:sym typeface="Quicksand Bold"/>
                </a:rPr>
                <a:t>ExperD</a:t>
              </a:r>
              <a:r>
                <a:rPr lang="en-US" sz="3400" b="1" dirty="0">
                  <a:solidFill>
                    <a:srgbClr val="0F4662"/>
                  </a:solidFill>
                  <a:latin typeface="+mj-lt"/>
                  <a:ea typeface="Quicksand Bold"/>
                  <a:cs typeface="Quicksand Bold"/>
                  <a:sym typeface="Quicksand Bold"/>
                </a:rPr>
                <a:t>)</a:t>
              </a:r>
            </a:p>
          </p:txBody>
        </p:sp>
        <p:sp>
          <p:nvSpPr>
            <p:cNvPr id="30" name="Freeform 7">
              <a:extLst>
                <a:ext uri="{FF2B5EF4-FFF2-40B4-BE49-F238E27FC236}">
                  <a16:creationId xmlns:a16="http://schemas.microsoft.com/office/drawing/2014/main" id="{728841F3-3058-FB14-4071-7F8A4D017F3D}"/>
                </a:ext>
              </a:extLst>
            </p:cNvPr>
            <p:cNvSpPr/>
            <p:nvPr/>
          </p:nvSpPr>
          <p:spPr>
            <a:xfrm>
              <a:off x="1657242" y="7882860"/>
              <a:ext cx="15253939" cy="613440"/>
            </a:xfrm>
            <a:custGeom>
              <a:avLst/>
              <a:gdLst/>
              <a:ahLst/>
              <a:cxnLst/>
              <a:rect l="l" t="t" r="r" b="b"/>
              <a:pathLst>
                <a:path w="1418473" h="1692619">
                  <a:moveTo>
                    <a:pt x="73311" y="0"/>
                  </a:moveTo>
                  <a:lnTo>
                    <a:pt x="1345161" y="0"/>
                  </a:lnTo>
                  <a:cubicBezTo>
                    <a:pt x="1364605" y="0"/>
                    <a:pt x="1383252" y="7724"/>
                    <a:pt x="1397000" y="21472"/>
                  </a:cubicBezTo>
                  <a:cubicBezTo>
                    <a:pt x="1410749" y="35221"/>
                    <a:pt x="1418473" y="53868"/>
                    <a:pt x="1418473" y="73311"/>
                  </a:cubicBezTo>
                  <a:lnTo>
                    <a:pt x="1418473" y="1619308"/>
                  </a:lnTo>
                  <a:cubicBezTo>
                    <a:pt x="1418473" y="1638751"/>
                    <a:pt x="1410749" y="1657398"/>
                    <a:pt x="1397000" y="1671147"/>
                  </a:cubicBezTo>
                  <a:cubicBezTo>
                    <a:pt x="1383252" y="1684896"/>
                    <a:pt x="1364605" y="1692619"/>
                    <a:pt x="1345161" y="1692619"/>
                  </a:cubicBezTo>
                  <a:lnTo>
                    <a:pt x="73311" y="1692619"/>
                  </a:lnTo>
                  <a:cubicBezTo>
                    <a:pt x="32823" y="1692619"/>
                    <a:pt x="0" y="1659797"/>
                    <a:pt x="0" y="1619308"/>
                  </a:cubicBezTo>
                  <a:lnTo>
                    <a:pt x="0" y="73311"/>
                  </a:lnTo>
                  <a:cubicBezTo>
                    <a:pt x="0" y="53868"/>
                    <a:pt x="7724" y="35221"/>
                    <a:pt x="21472" y="21472"/>
                  </a:cubicBezTo>
                  <a:cubicBezTo>
                    <a:pt x="35221" y="7724"/>
                    <a:pt x="53868" y="0"/>
                    <a:pt x="73311" y="0"/>
                  </a:cubicBezTo>
                  <a:close/>
                </a:path>
              </a:pathLst>
            </a:custGeom>
            <a:solidFill>
              <a:srgbClr val="A9BECB"/>
            </a:solidFill>
          </p:spPr>
          <p:txBody>
            <a:bodyPr/>
            <a:lstStyle/>
            <a:p>
              <a:endParaRPr lang="he-IL" dirty="0"/>
            </a:p>
          </p:txBody>
        </p:sp>
        <p:sp>
          <p:nvSpPr>
            <p:cNvPr id="28" name="TextBox 16">
              <a:extLst>
                <a:ext uri="{FF2B5EF4-FFF2-40B4-BE49-F238E27FC236}">
                  <a16:creationId xmlns:a16="http://schemas.microsoft.com/office/drawing/2014/main" id="{D9566559-3B62-931E-69E5-37FCC8C4ECCA}"/>
                </a:ext>
              </a:extLst>
            </p:cNvPr>
            <p:cNvSpPr txBox="1"/>
            <p:nvPr/>
          </p:nvSpPr>
          <p:spPr>
            <a:xfrm>
              <a:off x="1961938" y="5920740"/>
              <a:ext cx="14644545" cy="500137"/>
            </a:xfrm>
            <a:prstGeom prst="rect">
              <a:avLst/>
            </a:prstGeom>
          </p:spPr>
          <p:txBody>
            <a:bodyPr wrap="square" lIns="0" tIns="0" rIns="0" bIns="0" rtlCol="0" anchor="t">
              <a:spAutoFit/>
            </a:bodyPr>
            <a:lstStyle/>
            <a:p>
              <a:pPr marL="0" lvl="0" indent="0" algn="ctr">
                <a:lnSpc>
                  <a:spcPts val="3919"/>
                </a:lnSpc>
                <a:spcBef>
                  <a:spcPct val="0"/>
                </a:spcBef>
              </a:pPr>
              <a:r>
                <a:rPr lang="en-US" sz="3400" b="1" dirty="0">
                  <a:solidFill>
                    <a:srgbClr val="0F4662"/>
                  </a:solidFill>
                  <a:latin typeface="+mj-lt"/>
                  <a:ea typeface="Quicksand Bold"/>
                  <a:cs typeface="Quicksand Bold"/>
                  <a:sym typeface="Quicksand Bold"/>
                </a:rPr>
                <a:t>Comprehension questions with immediate and personalized feedback</a:t>
              </a:r>
            </a:p>
          </p:txBody>
        </p:sp>
        <p:sp>
          <p:nvSpPr>
            <p:cNvPr id="33" name="TextBox 16">
              <a:extLst>
                <a:ext uri="{FF2B5EF4-FFF2-40B4-BE49-F238E27FC236}">
                  <a16:creationId xmlns:a16="http://schemas.microsoft.com/office/drawing/2014/main" id="{851726F3-DAF5-2E6C-BEB4-0EDB22A56B10}"/>
                </a:ext>
              </a:extLst>
            </p:cNvPr>
            <p:cNvSpPr txBox="1"/>
            <p:nvPr/>
          </p:nvSpPr>
          <p:spPr>
            <a:xfrm>
              <a:off x="1999888" y="7929896"/>
              <a:ext cx="14644545" cy="500137"/>
            </a:xfrm>
            <a:prstGeom prst="rect">
              <a:avLst/>
            </a:prstGeom>
          </p:spPr>
          <p:txBody>
            <a:bodyPr wrap="square" lIns="0" tIns="0" rIns="0" bIns="0" rtlCol="0" anchor="t">
              <a:spAutoFit/>
            </a:bodyPr>
            <a:lstStyle/>
            <a:p>
              <a:pPr marL="0" lvl="0" indent="0" algn="ctr">
                <a:lnSpc>
                  <a:spcPts val="3919"/>
                </a:lnSpc>
                <a:spcBef>
                  <a:spcPct val="0"/>
                </a:spcBef>
              </a:pPr>
              <a:r>
                <a:rPr lang="en-US" sz="3400" b="1" dirty="0">
                  <a:solidFill>
                    <a:srgbClr val="0F4662"/>
                  </a:solidFill>
                  <a:latin typeface="+mj-lt"/>
                  <a:ea typeface="Quicksand Bold"/>
                  <a:cs typeface="Quicksand Bold"/>
                  <a:sym typeface="Quicksand Bold"/>
                </a:rPr>
                <a:t>Lab journal</a:t>
              </a:r>
            </a:p>
          </p:txBody>
        </p:sp>
        <p:sp>
          <p:nvSpPr>
            <p:cNvPr id="3" name="TextBox 8">
              <a:extLst>
                <a:ext uri="{FF2B5EF4-FFF2-40B4-BE49-F238E27FC236}">
                  <a16:creationId xmlns:a16="http://schemas.microsoft.com/office/drawing/2014/main" id="{39F07088-AED9-0CE2-BBB1-CAA84176AAB9}"/>
                </a:ext>
              </a:extLst>
            </p:cNvPr>
            <p:cNvSpPr txBox="1"/>
            <p:nvPr/>
          </p:nvSpPr>
          <p:spPr>
            <a:xfrm>
              <a:off x="838200" y="2741831"/>
              <a:ext cx="16381386" cy="923330"/>
            </a:xfrm>
            <a:prstGeom prst="rect">
              <a:avLst/>
            </a:prstGeom>
          </p:spPr>
          <p:txBody>
            <a:bodyPr wrap="square" lIns="0" tIns="0" rIns="0" bIns="0" rtlCol="0" anchor="t">
              <a:spAutoFit/>
            </a:bodyPr>
            <a:lstStyle/>
            <a:p>
              <a:pPr marL="259080" lvl="1" algn="ctr"/>
              <a:r>
                <a:rPr lang="en-US" sz="3000" dirty="0">
                  <a:solidFill>
                    <a:srgbClr val="0F4662"/>
                  </a:solidFill>
                  <a:latin typeface="+mj-lt"/>
                  <a:sym typeface="Quicksand"/>
                </a:rPr>
                <a:t>Following review of the theoretical background, independent and </a:t>
              </a:r>
              <a:r>
                <a:rPr lang="en-US" sz="3000" dirty="0">
                  <a:solidFill>
                    <a:srgbClr val="0F4662"/>
                  </a:solidFill>
                  <a:latin typeface="+mj-lt"/>
                  <a:ea typeface="Quicksand"/>
                  <a:cs typeface="Quicksand"/>
                  <a:sym typeface="Quicksand"/>
                </a:rPr>
                <a:t>individual design of the experiment;</a:t>
              </a:r>
            </a:p>
            <a:p>
              <a:pPr marL="259080" lvl="1" algn="ctr"/>
              <a:r>
                <a:rPr lang="en-US" sz="3000" dirty="0">
                  <a:solidFill>
                    <a:srgbClr val="0F4662"/>
                  </a:solidFill>
                  <a:latin typeface="+mj-lt"/>
                  <a:ea typeface="Quicksand"/>
                  <a:cs typeface="Quicksand"/>
                  <a:sym typeface="Quicksand"/>
                </a:rPr>
                <a:t>immediate feedback given</a:t>
              </a:r>
              <a:r>
                <a:rPr lang="en-US" sz="3000" dirty="0">
                  <a:solidFill>
                    <a:srgbClr val="0F4662"/>
                  </a:solidFill>
                  <a:latin typeface="+mj-lt"/>
                  <a:ea typeface="Quicksand"/>
                  <a:cs typeface="Quicksand"/>
                  <a:sym typeface="Wingdings" panose="05000000000000000000" pitchFamily="2" charset="2"/>
                </a:rPr>
                <a:t> </a:t>
              </a:r>
              <a:r>
                <a:rPr lang="en-US" sz="3000" dirty="0">
                  <a:solidFill>
                    <a:srgbClr val="0F4662"/>
                  </a:solidFill>
                  <a:latin typeface="+mj-lt"/>
                  <a:ea typeface="Quicksand"/>
                  <a:cs typeface="Quicksand"/>
                  <a:sym typeface="Quicksand"/>
                </a:rPr>
                <a:t> Effective practical learning.</a:t>
              </a:r>
            </a:p>
          </p:txBody>
        </p:sp>
        <p:sp>
          <p:nvSpPr>
            <p:cNvPr id="14" name="TextBox 13">
              <a:extLst>
                <a:ext uri="{FF2B5EF4-FFF2-40B4-BE49-F238E27FC236}">
                  <a16:creationId xmlns:a16="http://schemas.microsoft.com/office/drawing/2014/main" id="{65D5F3CF-5553-61B0-06B1-5DF4A53044E0}"/>
                </a:ext>
              </a:extLst>
            </p:cNvPr>
            <p:cNvSpPr txBox="1"/>
            <p:nvPr/>
          </p:nvSpPr>
          <p:spPr>
            <a:xfrm>
              <a:off x="152400" y="4624092"/>
              <a:ext cx="17907000" cy="1015663"/>
            </a:xfrm>
            <a:prstGeom prst="rect">
              <a:avLst/>
            </a:prstGeom>
            <a:noFill/>
          </p:spPr>
          <p:txBody>
            <a:bodyPr wrap="square">
              <a:spAutoFit/>
            </a:bodyPr>
            <a:lstStyle/>
            <a:p>
              <a:pPr marL="259080" lvl="1" algn="ctr"/>
              <a:r>
                <a:rPr lang="en-US" sz="3000" dirty="0">
                  <a:solidFill>
                    <a:srgbClr val="0F4662"/>
                  </a:solidFill>
                  <a:latin typeface="+mj-lt"/>
                  <a:sym typeface="Quicksand"/>
                </a:rPr>
                <a:t>Planning and building a flowchart representing actual experimental procedure. Flowchart contains items presenting specific protocols and information only at appropriate moment </a:t>
              </a:r>
              <a:r>
                <a:rPr lang="en-US" sz="3000" dirty="0">
                  <a:solidFill>
                    <a:srgbClr val="0F4662"/>
                  </a:solidFill>
                  <a:latin typeface="+mj-lt"/>
                  <a:sym typeface="Wingdings" panose="05000000000000000000" pitchFamily="2" charset="2"/>
                </a:rPr>
                <a:t></a:t>
              </a:r>
              <a:r>
                <a:rPr lang="en-US" sz="3000" dirty="0">
                  <a:solidFill>
                    <a:srgbClr val="0F4662"/>
                  </a:solidFill>
                  <a:latin typeface="+mj-lt"/>
                  <a:sym typeface="Quicksand"/>
                </a:rPr>
                <a:t>  Efficient information processing.</a:t>
              </a:r>
            </a:p>
          </p:txBody>
        </p:sp>
        <p:sp>
          <p:nvSpPr>
            <p:cNvPr id="16" name="TextBox 15">
              <a:extLst>
                <a:ext uri="{FF2B5EF4-FFF2-40B4-BE49-F238E27FC236}">
                  <a16:creationId xmlns:a16="http://schemas.microsoft.com/office/drawing/2014/main" id="{22AD1A5C-3C25-98B6-E97C-5206A655C606}"/>
                </a:ext>
              </a:extLst>
            </p:cNvPr>
            <p:cNvSpPr txBox="1"/>
            <p:nvPr/>
          </p:nvSpPr>
          <p:spPr>
            <a:xfrm>
              <a:off x="3330020" y="6737979"/>
              <a:ext cx="12138580" cy="1015663"/>
            </a:xfrm>
            <a:prstGeom prst="rect">
              <a:avLst/>
            </a:prstGeom>
            <a:noFill/>
          </p:spPr>
          <p:txBody>
            <a:bodyPr wrap="square">
              <a:spAutoFit/>
            </a:bodyPr>
            <a:lstStyle/>
            <a:p>
              <a:pPr algn="ctr"/>
              <a:r>
                <a:rPr lang="en-US" sz="3000" dirty="0">
                  <a:solidFill>
                    <a:srgbClr val="0F4662"/>
                  </a:solidFill>
                  <a:latin typeface="+mj-lt"/>
                  <a:sym typeface="Quicksand"/>
                </a:rPr>
                <a:t>Students self-evaluate using questions, receiving automatic, immediate and personalized feedback </a:t>
              </a:r>
              <a:r>
                <a:rPr lang="en-US" sz="3000" dirty="0">
                  <a:solidFill>
                    <a:srgbClr val="0F4662"/>
                  </a:solidFill>
                  <a:latin typeface="+mj-lt"/>
                  <a:sym typeface="Wingdings" panose="05000000000000000000" pitchFamily="2" charset="2"/>
                </a:rPr>
                <a:t></a:t>
              </a:r>
              <a:r>
                <a:rPr lang="en-US" sz="3000" dirty="0">
                  <a:solidFill>
                    <a:srgbClr val="0F4662"/>
                  </a:solidFill>
                  <a:latin typeface="+mj-lt"/>
                  <a:sym typeface="Quicksand"/>
                </a:rPr>
                <a:t> Improves teaching; students gain confidence.</a:t>
              </a:r>
              <a:endParaRPr lang="en-IL" sz="3000" dirty="0">
                <a:solidFill>
                  <a:srgbClr val="0F4662"/>
                </a:solidFill>
                <a:latin typeface="+mj-lt"/>
              </a:endParaRPr>
            </a:p>
          </p:txBody>
        </p:sp>
        <p:sp>
          <p:nvSpPr>
            <p:cNvPr id="18" name="TextBox 17">
              <a:extLst>
                <a:ext uri="{FF2B5EF4-FFF2-40B4-BE49-F238E27FC236}">
                  <a16:creationId xmlns:a16="http://schemas.microsoft.com/office/drawing/2014/main" id="{1F220E7C-965B-B289-BA06-F4A35BE89539}"/>
                </a:ext>
              </a:extLst>
            </p:cNvPr>
            <p:cNvSpPr txBox="1"/>
            <p:nvPr/>
          </p:nvSpPr>
          <p:spPr>
            <a:xfrm>
              <a:off x="3657600" y="8643940"/>
              <a:ext cx="11296464" cy="1015663"/>
            </a:xfrm>
            <a:prstGeom prst="rect">
              <a:avLst/>
            </a:prstGeom>
            <a:noFill/>
          </p:spPr>
          <p:txBody>
            <a:bodyPr wrap="square">
              <a:spAutoFit/>
            </a:bodyPr>
            <a:lstStyle/>
            <a:p>
              <a:pPr algn="ctr"/>
              <a:r>
                <a:rPr lang="en-US" sz="3000" dirty="0">
                  <a:solidFill>
                    <a:srgbClr val="0F4662"/>
                  </a:solidFill>
                  <a:latin typeface="+mj-lt"/>
                  <a:sym typeface="Quicksand"/>
                </a:rPr>
                <a:t>Ability to track results, write conclusions and produce summary report </a:t>
              </a:r>
              <a:r>
                <a:rPr lang="en-US" sz="3000" dirty="0">
                  <a:solidFill>
                    <a:srgbClr val="0F4662"/>
                  </a:solidFill>
                  <a:sym typeface="Wingdings" panose="05000000000000000000" pitchFamily="2" charset="2"/>
                </a:rPr>
                <a:t></a:t>
              </a:r>
              <a:r>
                <a:rPr lang="en-US" sz="3000" dirty="0">
                  <a:solidFill>
                    <a:srgbClr val="0F4662"/>
                  </a:solidFill>
                  <a:latin typeface="+mj-lt"/>
                  <a:sym typeface="Quicksand"/>
                </a:rPr>
                <a:t> Sense of calm and control yielding more efficient use of time.</a:t>
              </a:r>
              <a:endParaRPr lang="en-IL" sz="3000" dirty="0">
                <a:solidFill>
                  <a:srgbClr val="0F4662"/>
                </a:solidFill>
                <a:latin typeface="+mj-lt"/>
              </a:endParaRPr>
            </a:p>
          </p:txBody>
        </p:sp>
      </p:grpSp>
    </p:spTree>
    <p:extLst>
      <p:ext uri="{BB962C8B-B14F-4D97-AF65-F5344CB8AC3E}">
        <p14:creationId xmlns:p14="http://schemas.microsoft.com/office/powerpoint/2010/main" val="286499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xit" presetSubtype="0" fill="hold" nodeType="clickEffect">
                                  <p:stCondLst>
                                    <p:cond delay="0"/>
                                  </p:stCondLst>
                                  <p:childTnLst>
                                    <p:anim calcmode="lin" valueType="num">
                                      <p:cBhvr>
                                        <p:cTn id="6" dur="1000"/>
                                        <p:tgtEl>
                                          <p:spTgt spid="4"/>
                                        </p:tgtEl>
                                        <p:attrNameLst>
                                          <p:attrName>ppt_w</p:attrName>
                                        </p:attrNameLst>
                                      </p:cBhvr>
                                      <p:tavLst>
                                        <p:tav tm="0">
                                          <p:val>
                                            <p:strVal val="ppt_w"/>
                                          </p:val>
                                        </p:tav>
                                        <p:tav tm="100000">
                                          <p:val>
                                            <p:strVal val="ppt_w*0.70"/>
                                          </p:val>
                                        </p:tav>
                                      </p:tavLst>
                                    </p:anim>
                                    <p:anim calcmode="lin" valueType="num">
                                      <p:cBhvr>
                                        <p:cTn id="7" dur="1000"/>
                                        <p:tgtEl>
                                          <p:spTgt spid="4"/>
                                        </p:tgtEl>
                                        <p:attrNameLst>
                                          <p:attrName>ppt_h</p:attrName>
                                        </p:attrNameLst>
                                      </p:cBhvr>
                                      <p:tavLst>
                                        <p:tav tm="0">
                                          <p:val>
                                            <p:strVal val="ppt_h"/>
                                          </p:val>
                                        </p:tav>
                                        <p:tav tm="100000">
                                          <p:val>
                                            <p:strVal val="ppt_h"/>
                                          </p:val>
                                        </p:tav>
                                      </p:tavLst>
                                    </p:anim>
                                    <p:animEffect transition="out" filter="fade">
                                      <p:cBhvr>
                                        <p:cTn id="8" dur="1000"/>
                                        <p:tgtEl>
                                          <p:spTgt spid="4"/>
                                        </p:tgtEl>
                                      </p:cBhvr>
                                    </p:animEffect>
                                    <p:set>
                                      <p:cBhvr>
                                        <p:cTn id="9" dur="1" fill="hold">
                                          <p:stCondLst>
                                            <p:cond delay="999"/>
                                          </p:stCondLst>
                                        </p:cTn>
                                        <p:tgtEl>
                                          <p:spTgt spid="4"/>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a:extLst>
            <a:ext uri="{FF2B5EF4-FFF2-40B4-BE49-F238E27FC236}">
              <a16:creationId xmlns:a16="http://schemas.microsoft.com/office/drawing/2014/main" id="{CE5A16EE-4A9E-DE15-69B4-D18CAC226FD6}"/>
            </a:ext>
          </a:extLst>
        </p:cNvPr>
        <p:cNvGrpSpPr/>
        <p:nvPr/>
      </p:nvGrpSpPr>
      <p:grpSpPr>
        <a:xfrm>
          <a:off x="0" y="0"/>
          <a:ext cx="0" cy="0"/>
          <a:chOff x="0" y="0"/>
          <a:chExt cx="0" cy="0"/>
        </a:xfrm>
      </p:grpSpPr>
      <p:sp>
        <p:nvSpPr>
          <p:cNvPr id="19" name="Freeform 3">
            <a:extLst>
              <a:ext uri="{FF2B5EF4-FFF2-40B4-BE49-F238E27FC236}">
                <a16:creationId xmlns:a16="http://schemas.microsoft.com/office/drawing/2014/main" id="{C4A2F4E0-A58B-2B66-F21C-261A6078C58D}"/>
              </a:ext>
            </a:extLst>
          </p:cNvPr>
          <p:cNvSpPr/>
          <p:nvPr/>
        </p:nvSpPr>
        <p:spPr>
          <a:xfrm>
            <a:off x="-82644" y="60736"/>
            <a:ext cx="6705600" cy="10287000"/>
          </a:xfrm>
          <a:custGeom>
            <a:avLst/>
            <a:gdLst/>
            <a:ahLst/>
            <a:cxnLst/>
            <a:rect l="l" t="t" r="r" b="b"/>
            <a:pathLst>
              <a:path w="4816592" h="1079700">
                <a:moveTo>
                  <a:pt x="0" y="0"/>
                </a:moveTo>
                <a:lnTo>
                  <a:pt x="4816592" y="0"/>
                </a:lnTo>
                <a:lnTo>
                  <a:pt x="4816592" y="1079700"/>
                </a:lnTo>
                <a:lnTo>
                  <a:pt x="0" y="1079700"/>
                </a:lnTo>
                <a:close/>
              </a:path>
            </a:pathLst>
          </a:custGeom>
          <a:solidFill>
            <a:srgbClr val="DBE5EA"/>
          </a:solidFill>
        </p:spPr>
        <p:txBody>
          <a:bodyPr/>
          <a:lstStyle/>
          <a:p>
            <a:endParaRPr lang="he-IL" dirty="0"/>
          </a:p>
        </p:txBody>
      </p:sp>
      <p:sp>
        <p:nvSpPr>
          <p:cNvPr id="22" name="Freeform 7">
            <a:extLst>
              <a:ext uri="{FF2B5EF4-FFF2-40B4-BE49-F238E27FC236}">
                <a16:creationId xmlns:a16="http://schemas.microsoft.com/office/drawing/2014/main" id="{FB5D7583-05AF-5417-D4AC-8161E710FAEA}"/>
              </a:ext>
            </a:extLst>
          </p:cNvPr>
          <p:cNvSpPr/>
          <p:nvPr/>
        </p:nvSpPr>
        <p:spPr>
          <a:xfrm>
            <a:off x="132107" y="2934979"/>
            <a:ext cx="3600356" cy="641400"/>
          </a:xfrm>
          <a:custGeom>
            <a:avLst/>
            <a:gdLst/>
            <a:ahLst/>
            <a:cxnLst/>
            <a:rect l="l" t="t" r="r" b="b"/>
            <a:pathLst>
              <a:path w="1418473" h="1692619">
                <a:moveTo>
                  <a:pt x="73311" y="0"/>
                </a:moveTo>
                <a:lnTo>
                  <a:pt x="1345161" y="0"/>
                </a:lnTo>
                <a:cubicBezTo>
                  <a:pt x="1364605" y="0"/>
                  <a:pt x="1383252" y="7724"/>
                  <a:pt x="1397000" y="21472"/>
                </a:cubicBezTo>
                <a:cubicBezTo>
                  <a:pt x="1410749" y="35221"/>
                  <a:pt x="1418473" y="53868"/>
                  <a:pt x="1418473" y="73311"/>
                </a:cubicBezTo>
                <a:lnTo>
                  <a:pt x="1418473" y="1619308"/>
                </a:lnTo>
                <a:cubicBezTo>
                  <a:pt x="1418473" y="1638751"/>
                  <a:pt x="1410749" y="1657398"/>
                  <a:pt x="1397000" y="1671147"/>
                </a:cubicBezTo>
                <a:cubicBezTo>
                  <a:pt x="1383252" y="1684896"/>
                  <a:pt x="1364605" y="1692619"/>
                  <a:pt x="1345161" y="1692619"/>
                </a:cubicBezTo>
                <a:lnTo>
                  <a:pt x="73311" y="1692619"/>
                </a:lnTo>
                <a:cubicBezTo>
                  <a:pt x="32823" y="1692619"/>
                  <a:pt x="0" y="1659797"/>
                  <a:pt x="0" y="1619308"/>
                </a:cubicBezTo>
                <a:lnTo>
                  <a:pt x="0" y="73311"/>
                </a:lnTo>
                <a:cubicBezTo>
                  <a:pt x="0" y="53868"/>
                  <a:pt x="7724" y="35221"/>
                  <a:pt x="21472" y="21472"/>
                </a:cubicBezTo>
                <a:cubicBezTo>
                  <a:pt x="35221" y="7724"/>
                  <a:pt x="53868" y="0"/>
                  <a:pt x="73311" y="0"/>
                </a:cubicBezTo>
                <a:close/>
              </a:path>
            </a:pathLst>
          </a:custGeom>
          <a:solidFill>
            <a:srgbClr val="A9BECB"/>
          </a:solidFill>
        </p:spPr>
        <p:txBody>
          <a:bodyPr/>
          <a:lstStyle/>
          <a:p>
            <a:endParaRPr lang="he-IL" dirty="0"/>
          </a:p>
        </p:txBody>
      </p:sp>
      <p:sp>
        <p:nvSpPr>
          <p:cNvPr id="8" name="TextBox 8">
            <a:extLst>
              <a:ext uri="{FF2B5EF4-FFF2-40B4-BE49-F238E27FC236}">
                <a16:creationId xmlns:a16="http://schemas.microsoft.com/office/drawing/2014/main" id="{2A3DE870-87FE-E36A-C99B-85E0EE52CE82}"/>
              </a:ext>
            </a:extLst>
          </p:cNvPr>
          <p:cNvSpPr txBox="1"/>
          <p:nvPr/>
        </p:nvSpPr>
        <p:spPr>
          <a:xfrm>
            <a:off x="213360" y="3027708"/>
            <a:ext cx="3363427" cy="469872"/>
          </a:xfrm>
          <a:prstGeom prst="rect">
            <a:avLst/>
          </a:prstGeom>
        </p:spPr>
        <p:txBody>
          <a:bodyPr wrap="square" lIns="0" tIns="0" rIns="0" bIns="0" rtlCol="0" anchor="t">
            <a:spAutoFit/>
          </a:bodyPr>
          <a:lstStyle/>
          <a:p>
            <a:pPr marL="0" lvl="0" indent="0" algn="r">
              <a:lnSpc>
                <a:spcPts val="3919"/>
              </a:lnSpc>
              <a:spcBef>
                <a:spcPct val="0"/>
              </a:spcBef>
            </a:pPr>
            <a:r>
              <a:rPr lang="en-US" sz="2799" b="1" dirty="0">
                <a:solidFill>
                  <a:srgbClr val="0F4662"/>
                </a:solidFill>
                <a:latin typeface="+mj-lt"/>
                <a:ea typeface="Quicksand Bold"/>
                <a:cs typeface="Quicksand Bold"/>
                <a:sym typeface="Quicksand Bold"/>
              </a:rPr>
              <a:t>Entry </a:t>
            </a:r>
            <a:r>
              <a:rPr lang="en-US" sz="2799" b="1" i="1" dirty="0">
                <a:solidFill>
                  <a:srgbClr val="0F4662"/>
                </a:solidFill>
                <a:latin typeface="+mj-lt"/>
                <a:ea typeface="Quicksand Bold"/>
                <a:cs typeface="Quicksand Bold"/>
                <a:sym typeface="Quicksand Bold"/>
              </a:rPr>
              <a:t>via</a:t>
            </a:r>
            <a:r>
              <a:rPr lang="en-US" sz="2799" b="1" dirty="0">
                <a:solidFill>
                  <a:srgbClr val="0F4662"/>
                </a:solidFill>
                <a:latin typeface="+mj-lt"/>
                <a:ea typeface="Quicksand Bold"/>
                <a:cs typeface="Quicksand Bold"/>
                <a:sym typeface="Quicksand Bold"/>
              </a:rPr>
              <a:t> Moodle (LTI)</a:t>
            </a:r>
          </a:p>
        </p:txBody>
      </p:sp>
      <p:sp>
        <p:nvSpPr>
          <p:cNvPr id="13" name="Freeform 13">
            <a:extLst>
              <a:ext uri="{FF2B5EF4-FFF2-40B4-BE49-F238E27FC236}">
                <a16:creationId xmlns:a16="http://schemas.microsoft.com/office/drawing/2014/main" id="{D6F4B675-A0EA-5BD4-D4B2-2B05F3CBACE3}"/>
              </a:ext>
            </a:extLst>
          </p:cNvPr>
          <p:cNvSpPr/>
          <p:nvPr/>
        </p:nvSpPr>
        <p:spPr>
          <a:xfrm>
            <a:off x="16390431" y="308543"/>
            <a:ext cx="1679997" cy="249900"/>
          </a:xfrm>
          <a:custGeom>
            <a:avLst/>
            <a:gdLst/>
            <a:ahLst/>
            <a:cxnLst/>
            <a:rect l="l" t="t" r="r" b="b"/>
            <a:pathLst>
              <a:path w="1679997" h="249900">
                <a:moveTo>
                  <a:pt x="0" y="0"/>
                </a:moveTo>
                <a:lnTo>
                  <a:pt x="1679997" y="0"/>
                </a:lnTo>
                <a:lnTo>
                  <a:pt x="1679997" y="249900"/>
                </a:lnTo>
                <a:lnTo>
                  <a:pt x="0" y="2499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he-IL"/>
          </a:p>
        </p:txBody>
      </p:sp>
      <p:sp>
        <p:nvSpPr>
          <p:cNvPr id="14" name="Freeform 14">
            <a:extLst>
              <a:ext uri="{FF2B5EF4-FFF2-40B4-BE49-F238E27FC236}">
                <a16:creationId xmlns:a16="http://schemas.microsoft.com/office/drawing/2014/main" id="{5143DA59-AD00-0177-6285-E93EA923A3B7}"/>
              </a:ext>
            </a:extLst>
          </p:cNvPr>
          <p:cNvSpPr/>
          <p:nvPr/>
        </p:nvSpPr>
        <p:spPr>
          <a:xfrm>
            <a:off x="225593" y="9819082"/>
            <a:ext cx="1679997" cy="249900"/>
          </a:xfrm>
          <a:custGeom>
            <a:avLst/>
            <a:gdLst/>
            <a:ahLst/>
            <a:cxnLst/>
            <a:rect l="l" t="t" r="r" b="b"/>
            <a:pathLst>
              <a:path w="1679997" h="249900">
                <a:moveTo>
                  <a:pt x="0" y="0"/>
                </a:moveTo>
                <a:lnTo>
                  <a:pt x="1679997" y="0"/>
                </a:lnTo>
                <a:lnTo>
                  <a:pt x="1679997" y="249900"/>
                </a:lnTo>
                <a:lnTo>
                  <a:pt x="0" y="2499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he-IL"/>
          </a:p>
        </p:txBody>
      </p:sp>
      <p:pic>
        <p:nvPicPr>
          <p:cNvPr id="15" name="Picture 1">
            <a:extLst>
              <a:ext uri="{FF2B5EF4-FFF2-40B4-BE49-F238E27FC236}">
                <a16:creationId xmlns:a16="http://schemas.microsoft.com/office/drawing/2014/main" id="{4A711845-8103-C0CF-C64B-CB014C3347A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85213" y="60736"/>
            <a:ext cx="3396187" cy="2587571"/>
          </a:xfrm>
          <a:prstGeom prst="rect">
            <a:avLst/>
          </a:prstGeom>
        </p:spPr>
      </p:pic>
      <p:pic>
        <p:nvPicPr>
          <p:cNvPr id="3" name="Picture 2">
            <a:extLst>
              <a:ext uri="{FF2B5EF4-FFF2-40B4-BE49-F238E27FC236}">
                <a16:creationId xmlns:a16="http://schemas.microsoft.com/office/drawing/2014/main" id="{15A29F62-06C4-287B-896D-8E61D98AA703}"/>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495800" y="433493"/>
            <a:ext cx="11146534" cy="5723896"/>
          </a:xfrm>
          <a:prstGeom prst="rect">
            <a:avLst/>
          </a:prstGeom>
        </p:spPr>
      </p:pic>
      <p:pic>
        <p:nvPicPr>
          <p:cNvPr id="2" name="Picture 1">
            <a:extLst>
              <a:ext uri="{FF2B5EF4-FFF2-40B4-BE49-F238E27FC236}">
                <a16:creationId xmlns:a16="http://schemas.microsoft.com/office/drawing/2014/main" id="{6CA23BF8-7175-EF1A-900A-8BE5AB16778B}"/>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1901804" y="3390900"/>
            <a:ext cx="5117210" cy="5808142"/>
          </a:xfrm>
          <a:prstGeom prst="rect">
            <a:avLst/>
          </a:prstGeom>
        </p:spPr>
      </p:pic>
      <p:sp>
        <p:nvSpPr>
          <p:cNvPr id="4" name="חץ: למטה 3">
            <a:extLst>
              <a:ext uri="{FF2B5EF4-FFF2-40B4-BE49-F238E27FC236}">
                <a16:creationId xmlns:a16="http://schemas.microsoft.com/office/drawing/2014/main" id="{2039BA20-7414-0B10-6F48-3A6EA6B20889}"/>
              </a:ext>
            </a:extLst>
          </p:cNvPr>
          <p:cNvSpPr/>
          <p:nvPr/>
        </p:nvSpPr>
        <p:spPr>
          <a:xfrm>
            <a:off x="1747520" y="3661312"/>
            <a:ext cx="304800" cy="4572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 name="TextBox 8">
            <a:extLst>
              <a:ext uri="{FF2B5EF4-FFF2-40B4-BE49-F238E27FC236}">
                <a16:creationId xmlns:a16="http://schemas.microsoft.com/office/drawing/2014/main" id="{66FB4C96-2E0F-CDCA-AF55-14C79ED82050}"/>
              </a:ext>
            </a:extLst>
          </p:cNvPr>
          <p:cNvSpPr txBox="1"/>
          <p:nvPr/>
        </p:nvSpPr>
        <p:spPr>
          <a:xfrm>
            <a:off x="304800" y="4308447"/>
            <a:ext cx="2452629" cy="469872"/>
          </a:xfrm>
          <a:prstGeom prst="rect">
            <a:avLst/>
          </a:prstGeom>
        </p:spPr>
        <p:txBody>
          <a:bodyPr wrap="square" lIns="0" tIns="0" rIns="0" bIns="0" rtlCol="0" anchor="t">
            <a:spAutoFit/>
          </a:bodyPr>
          <a:lstStyle/>
          <a:p>
            <a:pPr marL="0" lvl="0" indent="0" algn="r">
              <a:lnSpc>
                <a:spcPts val="3919"/>
              </a:lnSpc>
              <a:spcBef>
                <a:spcPct val="0"/>
              </a:spcBef>
            </a:pPr>
            <a:r>
              <a:rPr lang="en-US" sz="2799" b="1" dirty="0">
                <a:solidFill>
                  <a:srgbClr val="0F4662"/>
                </a:solidFill>
                <a:latin typeface="+mj-lt"/>
                <a:ea typeface="Quicksand Bold"/>
                <a:cs typeface="Quicksand Bold"/>
                <a:sym typeface="Quicksand Bold"/>
              </a:rPr>
              <a:t>Introduction </a:t>
            </a:r>
          </a:p>
        </p:txBody>
      </p:sp>
      <p:sp>
        <p:nvSpPr>
          <p:cNvPr id="7" name="חץ: למטה 6">
            <a:extLst>
              <a:ext uri="{FF2B5EF4-FFF2-40B4-BE49-F238E27FC236}">
                <a16:creationId xmlns:a16="http://schemas.microsoft.com/office/drawing/2014/main" id="{79A0405C-AC1B-D0C2-9322-7237D8C338DE}"/>
              </a:ext>
            </a:extLst>
          </p:cNvPr>
          <p:cNvSpPr/>
          <p:nvPr/>
        </p:nvSpPr>
        <p:spPr>
          <a:xfrm>
            <a:off x="1747520" y="4913057"/>
            <a:ext cx="304800" cy="4572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TextBox 8">
            <a:extLst>
              <a:ext uri="{FF2B5EF4-FFF2-40B4-BE49-F238E27FC236}">
                <a16:creationId xmlns:a16="http://schemas.microsoft.com/office/drawing/2014/main" id="{D94E34F9-A70C-E05D-E734-52D20DB0C744}"/>
              </a:ext>
            </a:extLst>
          </p:cNvPr>
          <p:cNvSpPr txBox="1"/>
          <p:nvPr/>
        </p:nvSpPr>
        <p:spPr>
          <a:xfrm>
            <a:off x="-154940" y="5524856"/>
            <a:ext cx="3743960" cy="469872"/>
          </a:xfrm>
          <a:prstGeom prst="rect">
            <a:avLst/>
          </a:prstGeom>
        </p:spPr>
        <p:txBody>
          <a:bodyPr wrap="square" lIns="0" tIns="0" rIns="0" bIns="0" rtlCol="0" anchor="t">
            <a:spAutoFit/>
          </a:bodyPr>
          <a:lstStyle/>
          <a:p>
            <a:pPr marL="0" lvl="0" indent="0" algn="r">
              <a:lnSpc>
                <a:spcPts val="3919"/>
              </a:lnSpc>
              <a:spcBef>
                <a:spcPct val="0"/>
              </a:spcBef>
            </a:pPr>
            <a:r>
              <a:rPr lang="en-US" sz="2799" b="1" dirty="0">
                <a:solidFill>
                  <a:srgbClr val="0F4662"/>
                </a:solidFill>
                <a:latin typeface="+mj-lt"/>
                <a:ea typeface="Quicksand Bold"/>
                <a:cs typeface="Quicksand Bold"/>
                <a:sym typeface="Quicksand Bold"/>
              </a:rPr>
              <a:t>Flowchart Construction</a:t>
            </a:r>
          </a:p>
        </p:txBody>
      </p:sp>
      <p:sp>
        <p:nvSpPr>
          <p:cNvPr id="10" name="חץ: למטה 9">
            <a:extLst>
              <a:ext uri="{FF2B5EF4-FFF2-40B4-BE49-F238E27FC236}">
                <a16:creationId xmlns:a16="http://schemas.microsoft.com/office/drawing/2014/main" id="{308971EC-CA47-D7BC-4F0D-1B048CFF9E9A}"/>
              </a:ext>
            </a:extLst>
          </p:cNvPr>
          <p:cNvSpPr/>
          <p:nvPr/>
        </p:nvSpPr>
        <p:spPr>
          <a:xfrm>
            <a:off x="1747520" y="6251083"/>
            <a:ext cx="304800" cy="4572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 name="TextBox 8">
            <a:extLst>
              <a:ext uri="{FF2B5EF4-FFF2-40B4-BE49-F238E27FC236}">
                <a16:creationId xmlns:a16="http://schemas.microsoft.com/office/drawing/2014/main" id="{BBB970E4-1E84-080D-159E-4F33F684E8FD}"/>
              </a:ext>
            </a:extLst>
          </p:cNvPr>
          <p:cNvSpPr txBox="1"/>
          <p:nvPr/>
        </p:nvSpPr>
        <p:spPr>
          <a:xfrm>
            <a:off x="838200" y="6783589"/>
            <a:ext cx="1888749" cy="469872"/>
          </a:xfrm>
          <a:prstGeom prst="rect">
            <a:avLst/>
          </a:prstGeom>
        </p:spPr>
        <p:txBody>
          <a:bodyPr wrap="square" lIns="0" tIns="0" rIns="0" bIns="0" rtlCol="0" anchor="t">
            <a:spAutoFit/>
          </a:bodyPr>
          <a:lstStyle/>
          <a:p>
            <a:pPr marL="0" lvl="0" indent="0" algn="r">
              <a:lnSpc>
                <a:spcPts val="3919"/>
              </a:lnSpc>
              <a:spcBef>
                <a:spcPct val="0"/>
              </a:spcBef>
            </a:pPr>
            <a:r>
              <a:rPr lang="en-US" sz="2799" b="1" dirty="0">
                <a:solidFill>
                  <a:srgbClr val="0F4662"/>
                </a:solidFill>
                <a:latin typeface="+mj-lt"/>
                <a:ea typeface="Quicksand Bold"/>
                <a:cs typeface="Quicksand Bold"/>
                <a:sym typeface="Quicksand Bold"/>
              </a:rPr>
              <a:t>Questions</a:t>
            </a:r>
          </a:p>
        </p:txBody>
      </p:sp>
      <p:sp>
        <p:nvSpPr>
          <p:cNvPr id="12" name="חץ: למטה 11">
            <a:extLst>
              <a:ext uri="{FF2B5EF4-FFF2-40B4-BE49-F238E27FC236}">
                <a16:creationId xmlns:a16="http://schemas.microsoft.com/office/drawing/2014/main" id="{C12087E8-1914-C877-A674-6470D2CC0B57}"/>
              </a:ext>
            </a:extLst>
          </p:cNvPr>
          <p:cNvSpPr/>
          <p:nvPr/>
        </p:nvSpPr>
        <p:spPr>
          <a:xfrm>
            <a:off x="1730321" y="7555956"/>
            <a:ext cx="304800" cy="4572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6" name="TextBox 8">
            <a:extLst>
              <a:ext uri="{FF2B5EF4-FFF2-40B4-BE49-F238E27FC236}">
                <a16:creationId xmlns:a16="http://schemas.microsoft.com/office/drawing/2014/main" id="{0A70ACBC-EC39-65ED-2962-290F70F07C5F}"/>
              </a:ext>
            </a:extLst>
          </p:cNvPr>
          <p:cNvSpPr txBox="1"/>
          <p:nvPr/>
        </p:nvSpPr>
        <p:spPr>
          <a:xfrm>
            <a:off x="838200" y="8112427"/>
            <a:ext cx="1858269" cy="469872"/>
          </a:xfrm>
          <a:prstGeom prst="rect">
            <a:avLst/>
          </a:prstGeom>
        </p:spPr>
        <p:txBody>
          <a:bodyPr wrap="square" lIns="0" tIns="0" rIns="0" bIns="0" rtlCol="0" anchor="t">
            <a:spAutoFit/>
          </a:bodyPr>
          <a:lstStyle/>
          <a:p>
            <a:pPr marL="0" lvl="0" indent="0" algn="r">
              <a:lnSpc>
                <a:spcPts val="3919"/>
              </a:lnSpc>
              <a:spcBef>
                <a:spcPct val="0"/>
              </a:spcBef>
            </a:pPr>
            <a:r>
              <a:rPr lang="en-US" sz="2799" b="1" dirty="0">
                <a:solidFill>
                  <a:srgbClr val="0F4662"/>
                </a:solidFill>
                <a:latin typeface="+mj-lt"/>
                <a:ea typeface="Quicksand Bold"/>
                <a:cs typeface="Quicksand Bold"/>
                <a:sym typeface="Quicksand Bold"/>
              </a:rPr>
              <a:t>Work Mode</a:t>
            </a:r>
          </a:p>
        </p:txBody>
      </p:sp>
    </p:spTree>
    <p:extLst>
      <p:ext uri="{BB962C8B-B14F-4D97-AF65-F5344CB8AC3E}">
        <p14:creationId xmlns:p14="http://schemas.microsoft.com/office/powerpoint/2010/main" val="87243925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3600</TotalTime>
  <Words>3966</Words>
  <Application>Microsoft Office PowerPoint</Application>
  <PresentationFormat>Custom</PresentationFormat>
  <Paragraphs>365</Paragraphs>
  <Slides>35</Slides>
  <Notes>33</Notes>
  <HiddenSlides>4</HiddenSlides>
  <MMClips>5</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35</vt:i4>
      </vt:variant>
    </vt:vector>
  </HeadingPairs>
  <TitlesOfParts>
    <vt:vector size="45" baseType="lpstr">
      <vt:lpstr>NARKISBLOCKMF-CONDENSEDTHIN</vt:lpstr>
      <vt:lpstr>Aptos</vt:lpstr>
      <vt:lpstr>Angsana New</vt:lpstr>
      <vt:lpstr>Wingdings</vt:lpstr>
      <vt:lpstr>Quicksand</vt:lpstr>
      <vt:lpstr>Arial</vt:lpstr>
      <vt:lpstr>Cormorant Garamond Bold Italics</vt:lpstr>
      <vt:lpstr>Quicksand Bold</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Elinor Nahum</dc:creator>
  <cp:lastModifiedBy>Noach Treitel</cp:lastModifiedBy>
  <cp:revision>114</cp:revision>
  <dcterms:created xsi:type="dcterms:W3CDTF">2006-08-16T00:00:00Z</dcterms:created>
  <dcterms:modified xsi:type="dcterms:W3CDTF">2025-07-14T14:53:30Z</dcterms:modified>
  <dc:identifier>DAGswy_fl1c</dc:identifier>
</cp:coreProperties>
</file>